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58431D-844B-4DA4-A3B5-00BC9A166012}" type="datetimeFigureOut">
              <a:rPr lang="en-US" smtClean="0"/>
              <a:pPr/>
              <a:t>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58431D-844B-4DA4-A3B5-00BC9A166012}" type="datetimeFigureOut">
              <a:rPr lang="en-US" smtClean="0"/>
              <a:pPr/>
              <a:t>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58431D-844B-4DA4-A3B5-00BC9A166012}" type="datetimeFigureOut">
              <a:rPr lang="en-US" smtClean="0"/>
              <a:pPr/>
              <a:t>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58431D-844B-4DA4-A3B5-00BC9A166012}" type="datetimeFigureOut">
              <a:rPr lang="en-US" smtClean="0"/>
              <a:pPr/>
              <a:t>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58431D-844B-4DA4-A3B5-00BC9A166012}" type="datetimeFigureOut">
              <a:rPr lang="en-US" smtClean="0"/>
              <a:pPr/>
              <a:t>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58431D-844B-4DA4-A3B5-00BC9A166012}" type="datetimeFigureOut">
              <a:rPr lang="en-US" smtClean="0"/>
              <a:pPr/>
              <a:t>2/20/2012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58431D-844B-4DA4-A3B5-00BC9A166012}" type="datetimeFigureOut">
              <a:rPr lang="en-US" smtClean="0"/>
              <a:pPr/>
              <a:t>2/20/2012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58431D-844B-4DA4-A3B5-00BC9A166012}" type="datetimeFigureOut">
              <a:rPr lang="en-US" smtClean="0"/>
              <a:pPr/>
              <a:t>2/20/2012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58431D-844B-4DA4-A3B5-00BC9A166012}" type="datetimeFigureOut">
              <a:rPr lang="en-US" smtClean="0"/>
              <a:pPr/>
              <a:t>2/20/2012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58431D-844B-4DA4-A3B5-00BC9A166012}" type="datetimeFigureOut">
              <a:rPr lang="en-US" smtClean="0"/>
              <a:pPr/>
              <a:t>2/20/2012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58431D-844B-4DA4-A3B5-00BC9A166012}" type="datetimeFigureOut">
              <a:rPr lang="en-US" smtClean="0"/>
              <a:pPr/>
              <a:t>2/20/2012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58431D-844B-4DA4-A3B5-00BC9A166012}" type="datetimeFigureOut">
              <a:rPr lang="en-US" smtClean="0"/>
              <a:pPr/>
              <a:t>2/20/2012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60F04-7296-4A5D-B4ED-FFEF9A9E46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statelife.com.pk/html/bonus_rates.ht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2286000"/>
            <a:ext cx="6934200" cy="769441"/>
          </a:xfrm>
          <a:prstGeom prst="rect">
            <a:avLst/>
          </a:prstGeom>
          <a:noFill/>
        </p:spPr>
        <p:txBody>
          <a:bodyPr wrap="square" rtlCol="0">
            <a:spAutoFit/>
          </a:bodyPr>
          <a:lstStyle/>
          <a:p>
            <a:r>
              <a:rPr lang="en-US" sz="4400" b="1" dirty="0" smtClean="0">
                <a:solidFill>
                  <a:srgbClr val="FFFF00"/>
                </a:solidFill>
                <a:latin typeface="Arial Narrow" pitchFamily="34" charset="0"/>
              </a:rPr>
              <a:t>Whole Life Plan 01</a:t>
            </a:r>
            <a:endParaRPr lang="en-US" sz="4400" b="1" dirty="0">
              <a:solidFill>
                <a:srgbClr val="FFFF00"/>
              </a:solidFill>
              <a:latin typeface="Arial Narrow"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1219200"/>
            <a:ext cx="7772400" cy="5693866"/>
          </a:xfrm>
          <a:prstGeom prst="rect">
            <a:avLst/>
          </a:prstGeom>
          <a:noFill/>
        </p:spPr>
        <p:txBody>
          <a:bodyPr wrap="square" rtlCol="0">
            <a:spAutoFit/>
          </a:bodyPr>
          <a:lstStyle/>
          <a:p>
            <a:pPr>
              <a:buFont typeface="Wingdings" pitchFamily="2" charset="2"/>
              <a:buChar char="ü"/>
            </a:pPr>
            <a:r>
              <a:rPr lang="en-US" sz="2800" dirty="0" smtClean="0">
                <a:solidFill>
                  <a:srgbClr val="FFFF00"/>
                </a:solidFill>
              </a:rPr>
              <a:t>whole </a:t>
            </a:r>
            <a:r>
              <a:rPr lang="en-US" sz="2800" dirty="0" smtClean="0">
                <a:solidFill>
                  <a:srgbClr val="FFFF00"/>
                </a:solidFill>
              </a:rPr>
              <a:t>life (Life time)</a:t>
            </a:r>
            <a:endParaRPr lang="en-US" sz="2800" dirty="0" smtClean="0">
              <a:solidFill>
                <a:srgbClr val="FFFF00"/>
              </a:solidFill>
            </a:endParaRPr>
          </a:p>
          <a:p>
            <a:pPr>
              <a:buFont typeface="Wingdings" pitchFamily="2" charset="2"/>
              <a:buChar char="ü"/>
            </a:pPr>
            <a:endParaRPr lang="en-US" sz="2800" dirty="0" smtClean="0">
              <a:solidFill>
                <a:srgbClr val="FFFF00"/>
              </a:solidFill>
            </a:endParaRPr>
          </a:p>
          <a:p>
            <a:pPr>
              <a:buFont typeface="Wingdings" pitchFamily="2" charset="2"/>
              <a:buChar char="ü"/>
            </a:pPr>
            <a:r>
              <a:rPr lang="en-US" sz="2800" dirty="0" smtClean="0">
                <a:solidFill>
                  <a:srgbClr val="FFFF00"/>
                </a:solidFill>
              </a:rPr>
              <a:t>It is a unique combination of protection and savings at a very economical premium</a:t>
            </a:r>
          </a:p>
          <a:p>
            <a:pPr>
              <a:buFont typeface="Wingdings" pitchFamily="2" charset="2"/>
              <a:buChar char="ü"/>
            </a:pPr>
            <a:endParaRPr lang="en-US" sz="2800" dirty="0" smtClean="0">
              <a:solidFill>
                <a:srgbClr val="FFFF00"/>
              </a:solidFill>
            </a:endParaRPr>
          </a:p>
          <a:p>
            <a:pPr>
              <a:buFont typeface="Wingdings" pitchFamily="2" charset="2"/>
              <a:buChar char="ü"/>
            </a:pPr>
            <a:r>
              <a:rPr lang="en-US" sz="2800" dirty="0" smtClean="0">
                <a:solidFill>
                  <a:srgbClr val="FFFF00"/>
                </a:solidFill>
              </a:rPr>
              <a:t>Death at any time before age 85 years terminates payment of premiums and the sum insured and attached bonuses become payable</a:t>
            </a:r>
          </a:p>
          <a:p>
            <a:pPr>
              <a:buFont typeface="Wingdings" pitchFamily="2" charset="2"/>
              <a:buChar char="ü"/>
            </a:pPr>
            <a:endParaRPr lang="en-US" sz="2800" dirty="0" smtClean="0">
              <a:solidFill>
                <a:srgbClr val="FFFF00"/>
              </a:solidFill>
              <a:hlinkClick r:id="rId2"/>
            </a:endParaRPr>
          </a:p>
          <a:p>
            <a:pPr>
              <a:buFont typeface="Wingdings" pitchFamily="2" charset="2"/>
              <a:buChar char="ü"/>
            </a:pPr>
            <a:r>
              <a:rPr lang="en-US" sz="2800" dirty="0" smtClean="0">
                <a:solidFill>
                  <a:srgbClr val="FFFF00"/>
                </a:solidFill>
                <a:hlinkClick r:id="rId2"/>
              </a:rPr>
              <a:t>10 -65 years</a:t>
            </a:r>
          </a:p>
          <a:p>
            <a:pPr>
              <a:buFont typeface="Wingdings" pitchFamily="2" charset="2"/>
              <a:buChar char="ü"/>
            </a:pPr>
            <a:endParaRPr lang="en-US" sz="2800" dirty="0" smtClean="0">
              <a:solidFill>
                <a:srgbClr val="FFFF00"/>
              </a:solidFill>
              <a:hlinkClick r:id="rId2"/>
            </a:endParaRPr>
          </a:p>
          <a:p>
            <a:pPr>
              <a:buFont typeface="Wingdings" pitchFamily="2" charset="2"/>
              <a:buChar char="ü"/>
            </a:pPr>
            <a:r>
              <a:rPr lang="en-US" sz="2800" dirty="0" smtClean="0">
                <a:solidFill>
                  <a:srgbClr val="FFFF00"/>
                </a:solidFill>
                <a:hlinkClick r:id="rId2"/>
              </a:rPr>
              <a:t> Sum Assured : Any Amount</a:t>
            </a:r>
          </a:p>
          <a:p>
            <a:pPr>
              <a:buFont typeface="Wingdings" pitchFamily="2" charset="2"/>
              <a:buChar char="ü"/>
            </a:pPr>
            <a:endParaRPr lang="en-US" sz="2800" dirty="0" smtClean="0">
              <a:solidFill>
                <a:srgbClr val="FFFF00"/>
              </a:solidFill>
              <a:hlinkClick r:id="rId2"/>
            </a:endParaRPr>
          </a:p>
        </p:txBody>
      </p:sp>
      <p:sp>
        <p:nvSpPr>
          <p:cNvPr id="6" name="TextBox 5"/>
          <p:cNvSpPr txBox="1"/>
          <p:nvPr/>
        </p:nvSpPr>
        <p:spPr>
          <a:xfrm>
            <a:off x="762000" y="685800"/>
            <a:ext cx="5486400" cy="584775"/>
          </a:xfrm>
          <a:prstGeom prst="rect">
            <a:avLst/>
          </a:prstGeom>
          <a:noFill/>
        </p:spPr>
        <p:txBody>
          <a:bodyPr wrap="square" rtlCol="0">
            <a:spAutoFit/>
          </a:bodyPr>
          <a:lstStyle/>
          <a:p>
            <a:r>
              <a:rPr lang="en-US" sz="3200" b="1" dirty="0" smtClean="0">
                <a:solidFill>
                  <a:srgbClr val="0000CC"/>
                </a:solidFill>
              </a:rPr>
              <a:t>Whole Life Plan 01</a:t>
            </a:r>
            <a:endParaRPr lang="en-US" sz="3200" b="1" dirty="0">
              <a:solidFill>
                <a:srgbClr val="0000CC"/>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457200"/>
            <a:ext cx="7772400" cy="5632311"/>
          </a:xfrm>
          <a:prstGeom prst="rect">
            <a:avLst/>
          </a:prstGeom>
          <a:noFill/>
        </p:spPr>
        <p:txBody>
          <a:bodyPr wrap="square" rtlCol="0">
            <a:spAutoFit/>
          </a:bodyPr>
          <a:lstStyle/>
          <a:p>
            <a:pPr>
              <a:buFont typeface="Wingdings" pitchFamily="2" charset="2"/>
              <a:buChar char="ü"/>
            </a:pPr>
            <a:r>
              <a:rPr lang="en-US" sz="2400" dirty="0" smtClean="0">
                <a:solidFill>
                  <a:srgbClr val="FFFF00"/>
                </a:solidFill>
              </a:rPr>
              <a:t>Under this plan the rates of bonuses are usually much higher than the other plans and they help in increasing not only protection but also the investment element of the policy substantially</a:t>
            </a:r>
          </a:p>
          <a:p>
            <a:endParaRPr lang="en-US" sz="2400" dirty="0" smtClean="0">
              <a:solidFill>
                <a:srgbClr val="FFFF00"/>
              </a:solidFill>
            </a:endParaRPr>
          </a:p>
          <a:p>
            <a:r>
              <a:rPr lang="en-US" sz="2400" dirty="0" smtClean="0">
                <a:solidFill>
                  <a:srgbClr val="FFFF00"/>
                </a:solidFill>
              </a:rPr>
              <a:t>This plan is best suited for youngsters who have at initial stages of their careers and cannot afford to pay high premiums. Individuals who anticipate requirement of a lump sum in far future can also opt this plan. </a:t>
            </a:r>
          </a:p>
          <a:p>
            <a:endParaRPr lang="en-US" sz="2400" dirty="0" smtClean="0">
              <a:solidFill>
                <a:srgbClr val="FFFF00"/>
              </a:solidFill>
            </a:endParaRPr>
          </a:p>
          <a:p>
            <a:r>
              <a:rPr lang="en-US" sz="2400" dirty="0" smtClean="0">
                <a:solidFill>
                  <a:srgbClr val="FFFF00"/>
                </a:solidFill>
              </a:rPr>
              <a:t>All supplementary contracts can be attached</a:t>
            </a:r>
          </a:p>
          <a:p>
            <a:endParaRPr lang="en-US" sz="2400" dirty="0" smtClean="0">
              <a:solidFill>
                <a:srgbClr val="FFFF00"/>
              </a:solidFill>
            </a:endParaRPr>
          </a:p>
          <a:p>
            <a:r>
              <a:rPr lang="en-US" sz="2400" dirty="0" smtClean="0">
                <a:solidFill>
                  <a:srgbClr val="FFFF00"/>
                </a:solidFill>
              </a:rPr>
              <a:t>Plan can be changed with any other plan except Child </a:t>
            </a:r>
            <a:r>
              <a:rPr lang="en-US" sz="2400" dirty="0" err="1" smtClean="0">
                <a:solidFill>
                  <a:srgbClr val="FFFF00"/>
                </a:solidFill>
              </a:rPr>
              <a:t>edu</a:t>
            </a:r>
            <a:r>
              <a:rPr lang="en-US" sz="2400" dirty="0" smtClean="0">
                <a:solidFill>
                  <a:srgbClr val="FFFF00"/>
                </a:solidFill>
              </a:rPr>
              <a:t>, </a:t>
            </a:r>
            <a:r>
              <a:rPr lang="en-US" sz="2400" dirty="0" err="1" smtClean="0">
                <a:solidFill>
                  <a:srgbClr val="FFFF00"/>
                </a:solidFill>
              </a:rPr>
              <a:t>jeevan</a:t>
            </a:r>
            <a:r>
              <a:rPr lang="en-US" sz="2400" dirty="0" smtClean="0">
                <a:solidFill>
                  <a:srgbClr val="FFFF00"/>
                </a:solidFill>
              </a:rPr>
              <a:t> </a:t>
            </a:r>
            <a:r>
              <a:rPr lang="en-US" sz="2400" dirty="0" err="1" smtClean="0">
                <a:solidFill>
                  <a:srgbClr val="FFFF00"/>
                </a:solidFill>
              </a:rPr>
              <a:t>saathi</a:t>
            </a:r>
            <a:r>
              <a:rPr lang="en-US" sz="2400" dirty="0" smtClean="0">
                <a:solidFill>
                  <a:srgbClr val="FFFF00"/>
                </a:solidFill>
              </a:rPr>
              <a:t> and </a:t>
            </a:r>
            <a:r>
              <a:rPr lang="en-US" sz="2400" dirty="0" err="1" smtClean="0">
                <a:solidFill>
                  <a:srgbClr val="FFFF00"/>
                </a:solidFill>
              </a:rPr>
              <a:t>shadabad</a:t>
            </a:r>
            <a:r>
              <a:rPr lang="en-US" sz="2400" dirty="0" smtClean="0">
                <a:solidFill>
                  <a:srgbClr val="FFFF00"/>
                </a:solidFill>
              </a:rPr>
              <a:t> with the condition that 10 years must be left</a:t>
            </a:r>
            <a:endParaRPr lang="en" sz="2400" dirty="0" smtClean="0">
              <a:solidFill>
                <a:srgbClr val="FFFF00"/>
              </a:solidFill>
            </a:endParaRPr>
          </a:p>
        </p:txBody>
      </p:sp>
      <p:sp>
        <p:nvSpPr>
          <p:cNvPr id="6" name="TextBox 5"/>
          <p:cNvSpPr txBox="1"/>
          <p:nvPr/>
        </p:nvSpPr>
        <p:spPr>
          <a:xfrm>
            <a:off x="762000" y="101025"/>
            <a:ext cx="5486400" cy="584775"/>
          </a:xfrm>
          <a:prstGeom prst="rect">
            <a:avLst/>
          </a:prstGeom>
          <a:noFill/>
        </p:spPr>
        <p:txBody>
          <a:bodyPr wrap="square" rtlCol="0">
            <a:spAutoFit/>
          </a:bodyPr>
          <a:lstStyle/>
          <a:p>
            <a:r>
              <a:rPr lang="en-US" sz="3200" b="1" dirty="0" smtClean="0">
                <a:solidFill>
                  <a:srgbClr val="0000CC"/>
                </a:solidFill>
              </a:rPr>
              <a:t>Whole Life Plan 01</a:t>
            </a:r>
            <a:endParaRPr lang="en-US" sz="3200" b="1" dirty="0">
              <a:solidFill>
                <a:srgbClr val="0000CC"/>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153</Words>
  <Application>Microsoft Office PowerPoint</Application>
  <PresentationFormat>On-screen Show (4:3)</PresentationFormat>
  <Paragraphs>19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Waqas</dc:creator>
  <cp:lastModifiedBy>Hafiz Rasheed Ahmed</cp:lastModifiedBy>
  <cp:revision>15</cp:revision>
  <dcterms:created xsi:type="dcterms:W3CDTF">2012-01-31T23:25:13Z</dcterms:created>
  <dcterms:modified xsi:type="dcterms:W3CDTF">2012-02-20T05:27:27Z</dcterms:modified>
</cp:coreProperties>
</file>