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18" r:id="rId3"/>
    <p:sldId id="341" r:id="rId4"/>
    <p:sldId id="320" r:id="rId5"/>
    <p:sldId id="321" r:id="rId6"/>
    <p:sldId id="322" r:id="rId7"/>
    <p:sldId id="323" r:id="rId8"/>
    <p:sldId id="325" r:id="rId9"/>
    <p:sldId id="342" r:id="rId10"/>
    <p:sldId id="327" r:id="rId11"/>
    <p:sldId id="337" r:id="rId12"/>
    <p:sldId id="339" r:id="rId13"/>
    <p:sldId id="34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310"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3705C6-37D1-4A2B-9E68-238456118543}" type="datetimeFigureOut">
              <a:rPr lang="en-US" smtClean="0"/>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7F8A35-02E6-4205-87CC-B4A9770AF6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p>
            <a:r>
              <a:rPr lang="en-US" smtClean="0"/>
              <a:t>SADABAHAR PLAN TABLE 74 by M. Noshad Siddiqui</a:t>
            </a:r>
          </a:p>
        </p:txBody>
      </p:sp>
      <p:sp>
        <p:nvSpPr>
          <p:cNvPr id="32771" name="Rectangle 3"/>
          <p:cNvSpPr>
            <a:spLocks noGrp="1" noChangeArrowheads="1"/>
          </p:cNvSpPr>
          <p:nvPr>
            <p:ph type="dt" sz="quarter" idx="1"/>
          </p:nvPr>
        </p:nvSpPr>
        <p:spPr>
          <a:noFill/>
        </p:spPr>
        <p:txBody>
          <a:bodyPr/>
          <a:lstStyle/>
          <a:p>
            <a:r>
              <a:rPr lang="en-US" smtClean="0"/>
              <a:t>Thursday June 03, 2010</a:t>
            </a:r>
          </a:p>
        </p:txBody>
      </p:sp>
      <p:sp>
        <p:nvSpPr>
          <p:cNvPr id="32772" name="Rectangle 6"/>
          <p:cNvSpPr>
            <a:spLocks noGrp="1" noChangeArrowheads="1"/>
          </p:cNvSpPr>
          <p:nvPr>
            <p:ph type="ftr" sz="quarter" idx="4"/>
          </p:nvPr>
        </p:nvSpPr>
        <p:spPr>
          <a:noFill/>
        </p:spPr>
        <p:txBody>
          <a:bodyPr/>
          <a:lstStyle/>
          <a:p>
            <a:r>
              <a:rPr lang="en-US" smtClean="0"/>
              <a:t>TOT, June 03 - 04, 2010 @ Hyderabad</a:t>
            </a:r>
          </a:p>
        </p:txBody>
      </p:sp>
      <p:sp>
        <p:nvSpPr>
          <p:cNvPr id="32773" name="Rectangle 7"/>
          <p:cNvSpPr>
            <a:spLocks noGrp="1" noChangeArrowheads="1"/>
          </p:cNvSpPr>
          <p:nvPr>
            <p:ph type="sldNum" sz="quarter" idx="5"/>
          </p:nvPr>
        </p:nvSpPr>
        <p:spPr>
          <a:noFill/>
        </p:spPr>
        <p:txBody>
          <a:bodyPr/>
          <a:lstStyle/>
          <a:p>
            <a:fld id="{3EBCB910-94FD-47F8-8658-D8FDF2F61A5F}" type="slidenum">
              <a:rPr lang="en-US" smtClean="0"/>
              <a:pPr/>
              <a:t>6</a:t>
            </a:fld>
            <a:endParaRPr lang="en-US" smtClean="0"/>
          </a:p>
        </p:txBody>
      </p:sp>
      <p:sp>
        <p:nvSpPr>
          <p:cNvPr id="32774" name="Rectangle 2"/>
          <p:cNvSpPr>
            <a:spLocks noGrp="1" noRot="1" noChangeAspect="1" noChangeArrowheads="1" noTextEdit="1"/>
          </p:cNvSpPr>
          <p:nvPr>
            <p:ph type="sldImg"/>
          </p:nvPr>
        </p:nvSpPr>
        <p:spPr>
          <a:ln/>
        </p:spPr>
      </p:sp>
      <p:sp>
        <p:nvSpPr>
          <p:cNvPr id="327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B7D662-3F21-4245-894D-F26723BBDF00}" type="datetimeFigureOut">
              <a:rPr lang="en-US" smtClean="0"/>
              <a:pPr/>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D662-3F21-4245-894D-F26723BBDF00}" type="datetimeFigureOut">
              <a:rPr lang="en-US" smtClean="0"/>
              <a:pPr/>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D662-3F21-4245-894D-F26723BBDF00}" type="datetimeFigureOut">
              <a:rPr lang="en-US" smtClean="0"/>
              <a:pPr/>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7D662-3F21-4245-894D-F26723BBDF00}" type="datetimeFigureOut">
              <a:rPr lang="en-US" smtClean="0"/>
              <a:pPr/>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7D662-3F21-4245-894D-F26723BBDF00}" type="datetimeFigureOut">
              <a:rPr lang="en-US" smtClean="0"/>
              <a:pPr/>
              <a:t>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B7D662-3F21-4245-894D-F26723BBDF00}" type="datetimeFigureOut">
              <a:rPr lang="en-US" smtClean="0"/>
              <a:pPr/>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7D662-3F21-4245-894D-F26723BBDF00}" type="datetimeFigureOut">
              <a:rPr lang="en-US" smtClean="0"/>
              <a:pPr/>
              <a:t>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B7D662-3F21-4245-894D-F26723BBDF00}" type="datetimeFigureOut">
              <a:rPr lang="en-US" smtClean="0"/>
              <a:pPr/>
              <a:t>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7D662-3F21-4245-894D-F26723BBDF00}" type="datetimeFigureOut">
              <a:rPr lang="en-US" smtClean="0"/>
              <a:pPr/>
              <a:t>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7D662-3F21-4245-894D-F26723BBDF00}" type="datetimeFigureOut">
              <a:rPr lang="en-US" smtClean="0"/>
              <a:pPr/>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7D662-3F21-4245-894D-F26723BBDF00}" type="datetimeFigureOut">
              <a:rPr lang="en-US" smtClean="0"/>
              <a:pPr/>
              <a:t>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0A618-E26A-46F9-8B96-02EC1984C3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45000">
              <a:srgbClr val="FF7A00"/>
            </a:gs>
            <a:gs pos="70000">
              <a:srgbClr val="FF0300"/>
            </a:gs>
            <a:gs pos="100000">
              <a:srgbClr val="4D0808"/>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7D662-3F21-4245-894D-F26723BBDF00}" type="datetimeFigureOut">
              <a:rPr lang="en-US" smtClean="0"/>
              <a:pPr/>
              <a:t>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0A618-E26A-46F9-8B96-02EC1984C3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667000"/>
            <a:ext cx="7772400" cy="2971800"/>
          </a:xfrm>
        </p:spPr>
        <p:txBody>
          <a:bodyPr>
            <a:normAutofit/>
          </a:bodyPr>
          <a:lstStyle/>
          <a:p>
            <a:r>
              <a:rPr lang="en-US" sz="5400" b="1" dirty="0" smtClean="0">
                <a:solidFill>
                  <a:schemeClr val="tx1">
                    <a:lumMod val="95000"/>
                    <a:lumOff val="5000"/>
                  </a:schemeClr>
                </a:solidFill>
                <a:latin typeface="Arial" pitchFamily="34" charset="0"/>
                <a:cs typeface="Arial" pitchFamily="34" charset="0"/>
              </a:rPr>
              <a:t>STATE LIFE</a:t>
            </a:r>
            <a:r>
              <a:rPr lang="en-US" sz="3200" dirty="0" smtClean="0">
                <a:solidFill>
                  <a:schemeClr val="bg1"/>
                </a:solidFill>
                <a:latin typeface="Arial" pitchFamily="34" charset="0"/>
                <a:cs typeface="Arial" pitchFamily="34" charset="0"/>
              </a:rPr>
              <a:t/>
            </a:r>
            <a:br>
              <a:rPr lang="en-US" sz="3200" dirty="0" smtClean="0">
                <a:solidFill>
                  <a:schemeClr val="bg1"/>
                </a:solidFill>
                <a:latin typeface="Arial" pitchFamily="34" charset="0"/>
                <a:cs typeface="Arial" pitchFamily="34" charset="0"/>
              </a:rPr>
            </a:br>
            <a:r>
              <a:rPr lang="en-US" sz="1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t>
            </a:r>
            <a:r>
              <a:rPr lang="en-US" sz="18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INSURANCE CORPORATION OF PAKISTAN</a:t>
            </a:r>
            <a:br>
              <a:rPr lang="en-US" sz="18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1600" dirty="0" smtClean="0">
                <a:solidFill>
                  <a:schemeClr val="bg1"/>
                </a:solidFill>
                <a:latin typeface="Tahoma" pitchFamily="34" charset="0"/>
                <a:ea typeface="Tahoma" pitchFamily="34" charset="0"/>
                <a:cs typeface="Tahoma" pitchFamily="34" charset="0"/>
              </a:rPr>
              <a:t/>
            </a:r>
            <a:br>
              <a:rPr lang="en-US" sz="1600" dirty="0" smtClean="0">
                <a:solidFill>
                  <a:schemeClr val="bg1"/>
                </a:solidFill>
                <a:latin typeface="Tahoma" pitchFamily="34" charset="0"/>
                <a:ea typeface="Tahoma" pitchFamily="34" charset="0"/>
                <a:cs typeface="Tahoma" pitchFamily="34" charset="0"/>
              </a:rPr>
            </a:br>
            <a:r>
              <a:rPr lang="en-US" sz="28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THREE PAYMENT POLICY</a:t>
            </a:r>
            <a:br>
              <a:rPr lang="en-US" sz="28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800" b="1"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TABLE 05</a:t>
            </a:r>
            <a:endParaRPr lang="en-US" sz="2800" b="1" dirty="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3505200" y="762000"/>
            <a:ext cx="2131465" cy="2133600"/>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381000"/>
            <a:ext cx="9144000" cy="1218795"/>
          </a:xfrm>
        </p:spPr>
        <p:txBody>
          <a:bodyPr>
            <a:normAutofit/>
          </a:bodyPr>
          <a:lstStyle/>
          <a:p>
            <a:pPr algn="ctr"/>
            <a:r>
              <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PREMIUM CALCULATION</a:t>
            </a:r>
            <a:br>
              <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br>
            <a:endPar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16388" name="Rectangle 3"/>
          <p:cNvSpPr>
            <a:spLocks noGrp="1" noChangeArrowheads="1"/>
          </p:cNvSpPr>
          <p:nvPr>
            <p:ph type="body" idx="1"/>
          </p:nvPr>
        </p:nvSpPr>
        <p:spPr>
          <a:xfrm>
            <a:off x="1600200" y="1371600"/>
            <a:ext cx="6248400" cy="3962400"/>
          </a:xfrm>
        </p:spPr>
        <p:style>
          <a:lnRef idx="1">
            <a:schemeClr val="accent6"/>
          </a:lnRef>
          <a:fillRef idx="3">
            <a:schemeClr val="accent6"/>
          </a:fillRef>
          <a:effectRef idx="2">
            <a:schemeClr val="accent6"/>
          </a:effectRef>
          <a:fontRef idx="minor">
            <a:schemeClr val="lt1"/>
          </a:fontRef>
        </p:style>
        <p:txBody>
          <a:bodyPr>
            <a:noAutofit/>
            <a:scene3d>
              <a:camera prst="orthographicFront"/>
              <a:lightRig rig="soft" dir="t">
                <a:rot lat="0" lon="0" rev="10800000"/>
              </a:lightRig>
            </a:scene3d>
            <a:sp3d>
              <a:bevelT w="27940" h="12700"/>
              <a:contourClr>
                <a:srgbClr val="DDDDDD"/>
              </a:contourClr>
            </a:sp3d>
          </a:bodyPr>
          <a:lstStyle/>
          <a:p>
            <a:pPr eaLnBrk="1" hangingPunct="1">
              <a:lnSpc>
                <a:spcPct val="80000"/>
              </a:lnSpc>
              <a:buFontTx/>
              <a:buNone/>
            </a:pPr>
            <a:r>
              <a:rPr lang="en-US" sz="2200" b="1" spc="150" dirty="0" smtClean="0">
                <a:ln w="11430"/>
                <a:solidFill>
                  <a:srgbClr val="F8F8F8"/>
                </a:solidFill>
                <a:effectLst>
                  <a:outerShdw blurRad="25400" algn="tl" rotWithShape="0">
                    <a:srgbClr val="000000">
                      <a:alpha val="43000"/>
                    </a:srgbClr>
                  </a:outerShdw>
                </a:effectLst>
              </a:rPr>
              <a:t>	</a:t>
            </a:r>
            <a:endParaRPr lang="en-US" sz="2400" b="1" spc="150" dirty="0" smtClean="0">
              <a:ln w="11430"/>
              <a:solidFill>
                <a:srgbClr val="F8F8F8"/>
              </a:solidFill>
              <a:effectLst>
                <a:outerShdw blurRad="25400" algn="tl" rotWithShape="0">
                  <a:srgbClr val="000000">
                    <a:alpha val="43000"/>
                  </a:srgbClr>
                </a:outerShdw>
              </a:effectLst>
            </a:endParaRPr>
          </a:p>
          <a:p>
            <a:pPr eaLnBrk="1" hangingPunct="1">
              <a:lnSpc>
                <a:spcPct val="80000"/>
              </a:lnSpc>
              <a:buFontTx/>
              <a:buNone/>
            </a:pPr>
            <a:r>
              <a:rPr lang="en-US" sz="2400" b="1" u="sng"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Example:</a:t>
            </a:r>
          </a:p>
          <a:p>
            <a:pPr eaLnBrk="1" hangingPunct="1">
              <a:lnSpc>
                <a:spcPct val="80000"/>
              </a:lnSpc>
              <a:buFontTx/>
              <a:buNone/>
            </a:pPr>
            <a:endParaRPr lang="en-US" sz="2200" b="1" spc="150" dirty="0" smtClean="0">
              <a:ln w="11430"/>
              <a:solidFill>
                <a:schemeClr val="tx1"/>
              </a:solidFill>
              <a:effectLst>
                <a:outerShdw blurRad="25400" algn="tl" rotWithShape="0">
                  <a:srgbClr val="000000">
                    <a:alpha val="43000"/>
                  </a:srgbClr>
                </a:outerShdw>
              </a:effectLst>
            </a:endParaRPr>
          </a:p>
          <a:p>
            <a:pPr eaLnBrk="1" hangingPunct="1">
              <a:lnSpc>
                <a:spcPct val="80000"/>
              </a:lnSpc>
              <a:buFontTx/>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Age of Policyholder		35 years</a:t>
            </a:r>
          </a:p>
          <a:p>
            <a:pPr>
              <a:lnSpc>
                <a:spcPct val="80000"/>
              </a:lnSpc>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Term Policy			15 years</a:t>
            </a:r>
          </a:p>
          <a:p>
            <a:pPr eaLnBrk="1" hangingPunct="1">
              <a:lnSpc>
                <a:spcPct val="80000"/>
              </a:lnSpc>
              <a:buFontTx/>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Sum Assured			100,000</a:t>
            </a:r>
          </a:p>
          <a:p>
            <a:pPr>
              <a:lnSpc>
                <a:spcPct val="80000"/>
              </a:lnSpc>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Premium Rate 			    75.03</a:t>
            </a:r>
          </a:p>
          <a:p>
            <a:pPr eaLnBrk="1" hangingPunct="1">
              <a:lnSpc>
                <a:spcPct val="80000"/>
              </a:lnSpc>
              <a:buFontTx/>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Basic Premium			     7503 </a:t>
            </a:r>
          </a:p>
          <a:p>
            <a:pPr eaLnBrk="1" hangingPunct="1">
              <a:lnSpc>
                <a:spcPct val="80000"/>
              </a:lnSpc>
              <a:buFontTx/>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Policy Fee			     	       100</a:t>
            </a:r>
          </a:p>
          <a:p>
            <a:pPr eaLnBrk="1" hangingPunct="1">
              <a:lnSpc>
                <a:spcPct val="80000"/>
              </a:lnSpc>
              <a:buFontTx/>
              <a:buNone/>
            </a:pPr>
            <a:r>
              <a:rPr lang="en-US" sz="2400" b="1" spc="150" dirty="0" smtClean="0">
                <a:ln w="11430"/>
                <a:solidFill>
                  <a:schemeClr val="tx1"/>
                </a:solidFill>
                <a:effectLst>
                  <a:outerShdw blurRad="25400" algn="tl" rotWithShape="0">
                    <a:srgbClr val="000000">
                      <a:alpha val="43000"/>
                    </a:srgbClr>
                  </a:outerShdw>
                </a:effectLst>
                <a:latin typeface="Tahoma" pitchFamily="34" charset="0"/>
                <a:ea typeface="Tahoma" pitchFamily="34" charset="0"/>
                <a:cs typeface="Tahoma" pitchFamily="34" charset="0"/>
              </a:rPr>
              <a:t>Total Premium			    7,603</a:t>
            </a:r>
          </a:p>
        </p:txBody>
      </p:sp>
      <p:pic>
        <p:nvPicPr>
          <p:cNvPr id="5" name="Picture 4"/>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81000" y="382589"/>
            <a:ext cx="8382000" cy="3102388"/>
          </a:xfrm>
        </p:spPr>
        <p:txBody>
          <a:bodyPr>
            <a:normAutofit fontScale="90000"/>
          </a:bodyPr>
          <a:lstStyle/>
          <a:p>
            <a:pPr algn="ctr" font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BONUS FOR THREE  PAYMENT      POLICY (TABLE 05)</a:t>
            </a:r>
            <a:b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br>
            <a:r>
              <a:rPr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5" name="Content Placeholder 4"/>
          <p:cNvGraphicFramePr>
            <a:graphicFrameLocks noGrp="1"/>
          </p:cNvGraphicFramePr>
          <p:nvPr>
            <p:ph idx="1"/>
          </p:nvPr>
        </p:nvGraphicFramePr>
        <p:xfrm>
          <a:off x="990601" y="1828800"/>
          <a:ext cx="7772399" cy="3059724"/>
        </p:xfrm>
        <a:graphic>
          <a:graphicData uri="http://schemas.openxmlformats.org/drawingml/2006/table">
            <a:tbl>
              <a:tblPr>
                <a:tableStyleId>{08FB837D-C827-4EFA-A057-4D05807E0F7C}</a:tableStyleId>
              </a:tblPr>
              <a:tblGrid>
                <a:gridCol w="2130686"/>
                <a:gridCol w="1742294"/>
                <a:gridCol w="1941048"/>
                <a:gridCol w="1958371"/>
              </a:tblGrid>
              <a:tr h="902676">
                <a:tc>
                  <a:txBody>
                    <a:bodyPr/>
                    <a:lstStyle/>
                    <a:p>
                      <a:pPr marL="0" marR="0" algn="ctr">
                        <a:spcBef>
                          <a:spcPts val="0"/>
                        </a:spcBef>
                        <a:spcAft>
                          <a:spcPts val="0"/>
                        </a:spcAft>
                      </a:pPr>
                      <a:r>
                        <a:rPr lang="en-US" sz="2000" dirty="0" smtClean="0">
                          <a:effectLst>
                            <a:outerShdw blurRad="38100" dist="38100" dir="2700000" algn="tl">
                              <a:srgbClr val="000000">
                                <a:alpha val="43137"/>
                              </a:srgbClr>
                            </a:outerShdw>
                          </a:effectLst>
                        </a:rPr>
                        <a:t>Term </a:t>
                      </a:r>
                    </a:p>
                    <a:p>
                      <a:pPr marL="0" marR="0" algn="ctr">
                        <a:spcBef>
                          <a:spcPts val="0"/>
                        </a:spcBef>
                        <a:spcAft>
                          <a:spcPts val="0"/>
                        </a:spcAft>
                      </a:pPr>
                      <a:r>
                        <a:rPr lang="en-US" sz="2000" dirty="0" smtClean="0">
                          <a:effectLst>
                            <a:outerShdw blurRad="38100" dist="38100" dir="2700000" algn="tl">
                              <a:srgbClr val="000000">
                                <a:alpha val="43137"/>
                              </a:srgbClr>
                            </a:outerShdw>
                          </a:effectLst>
                        </a:rPr>
                        <a:t>Of</a:t>
                      </a:r>
                    </a:p>
                    <a:p>
                      <a:pPr marL="0" marR="0" algn="ctr">
                        <a:spcBef>
                          <a:spcPts val="0"/>
                        </a:spcBef>
                        <a:spcAft>
                          <a:spcPts val="0"/>
                        </a:spcAft>
                      </a:pPr>
                      <a:r>
                        <a:rPr lang="en-US" sz="2000" dirty="0" smtClean="0">
                          <a:effectLst>
                            <a:outerShdw blurRad="38100" dist="38100" dir="2700000" algn="tl">
                              <a:srgbClr val="000000">
                                <a:alpha val="43137"/>
                              </a:srgbClr>
                            </a:outerShdw>
                          </a:effectLst>
                        </a:rPr>
                        <a:t> Policy</a:t>
                      </a:r>
                      <a:endParaRPr lang="en-US" sz="20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2000" dirty="0" smtClean="0">
                          <a:effectLst>
                            <a:outerShdw blurRad="38100" dist="38100" dir="2700000" algn="tl">
                              <a:srgbClr val="000000">
                                <a:alpha val="43137"/>
                              </a:srgbClr>
                            </a:outerShdw>
                          </a:effectLst>
                        </a:rPr>
                        <a:t> First</a:t>
                      </a:r>
                    </a:p>
                    <a:p>
                      <a:pPr marL="0" marR="0" algn="ctr">
                        <a:spcBef>
                          <a:spcPts val="0"/>
                        </a:spcBef>
                        <a:spcAft>
                          <a:spcPts val="0"/>
                        </a:spcAft>
                      </a:pPr>
                      <a:r>
                        <a:rPr lang="en-US" sz="2000" dirty="0" smtClean="0">
                          <a:effectLst>
                            <a:outerShdw blurRad="38100" dist="38100" dir="2700000" algn="tl">
                              <a:srgbClr val="000000">
                                <a:alpha val="43137"/>
                              </a:srgbClr>
                            </a:outerShdw>
                          </a:effectLst>
                        </a:rPr>
                        <a:t> Five </a:t>
                      </a:r>
                    </a:p>
                    <a:p>
                      <a:pPr marL="0" marR="0" algn="ctr">
                        <a:spcBef>
                          <a:spcPts val="0"/>
                        </a:spcBef>
                        <a:spcAft>
                          <a:spcPts val="0"/>
                        </a:spcAft>
                      </a:pPr>
                      <a:r>
                        <a:rPr lang="en-US" sz="2000" dirty="0" smtClean="0">
                          <a:effectLst>
                            <a:outerShdw blurRad="38100" dist="38100" dir="2700000" algn="tl">
                              <a:srgbClr val="000000">
                                <a:alpha val="43137"/>
                              </a:srgbClr>
                            </a:outerShdw>
                          </a:effectLst>
                        </a:rPr>
                        <a:t> Years</a:t>
                      </a:r>
                      <a:endParaRPr lang="en-US" sz="20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2000" dirty="0" smtClean="0">
                          <a:effectLst>
                            <a:outerShdw blurRad="38100" dist="38100" dir="2700000" algn="tl">
                              <a:srgbClr val="000000">
                                <a:alpha val="43137"/>
                              </a:srgbClr>
                            </a:outerShdw>
                          </a:effectLst>
                        </a:rPr>
                        <a:t>From </a:t>
                      </a:r>
                    </a:p>
                    <a:p>
                      <a:pPr marL="0" marR="0" algn="ctr">
                        <a:spcBef>
                          <a:spcPts val="0"/>
                        </a:spcBef>
                        <a:spcAft>
                          <a:spcPts val="0"/>
                        </a:spcAft>
                      </a:pPr>
                      <a:r>
                        <a:rPr lang="en-US" sz="2000" dirty="0" smtClean="0">
                          <a:effectLst>
                            <a:outerShdw blurRad="38100" dist="38100" dir="2700000" algn="tl">
                              <a:srgbClr val="000000">
                                <a:alpha val="43137"/>
                              </a:srgbClr>
                            </a:outerShdw>
                          </a:effectLst>
                        </a:rPr>
                        <a:t>6</a:t>
                      </a:r>
                      <a:r>
                        <a:rPr lang="en-US" sz="2000" baseline="30000" dirty="0" smtClean="0">
                          <a:effectLst>
                            <a:outerShdw blurRad="38100" dist="38100" dir="2700000" algn="tl">
                              <a:srgbClr val="000000">
                                <a:alpha val="43137"/>
                              </a:srgbClr>
                            </a:outerShdw>
                          </a:effectLst>
                        </a:rPr>
                        <a:t>th</a:t>
                      </a:r>
                      <a:r>
                        <a:rPr lang="en-US" sz="2000" dirty="0" smtClean="0">
                          <a:effectLst>
                            <a:outerShdw blurRad="38100" dist="38100" dir="2700000" algn="tl">
                              <a:srgbClr val="000000">
                                <a:alpha val="43137"/>
                              </a:srgbClr>
                            </a:outerShdw>
                          </a:effectLst>
                        </a:rPr>
                        <a:t> To </a:t>
                      </a:r>
                    </a:p>
                    <a:p>
                      <a:pPr marL="0" marR="0" algn="ctr">
                        <a:spcBef>
                          <a:spcPts val="0"/>
                        </a:spcBef>
                        <a:spcAft>
                          <a:spcPts val="0"/>
                        </a:spcAft>
                      </a:pPr>
                      <a:r>
                        <a:rPr lang="en-US" sz="2000" dirty="0" smtClean="0">
                          <a:effectLst>
                            <a:outerShdw blurRad="38100" dist="38100" dir="2700000" algn="tl">
                              <a:srgbClr val="000000">
                                <a:alpha val="43137"/>
                              </a:srgbClr>
                            </a:outerShdw>
                          </a:effectLst>
                        </a:rPr>
                        <a:t>16</a:t>
                      </a:r>
                      <a:r>
                        <a:rPr lang="en-US" sz="2000" baseline="30000" dirty="0" smtClean="0">
                          <a:effectLst>
                            <a:outerShdw blurRad="38100" dist="38100" dir="2700000" algn="tl">
                              <a:srgbClr val="000000">
                                <a:alpha val="43137"/>
                              </a:srgbClr>
                            </a:outerShdw>
                          </a:effectLst>
                        </a:rPr>
                        <a:t>th</a:t>
                      </a:r>
                      <a:r>
                        <a:rPr lang="en-US" sz="2000" dirty="0" smtClean="0">
                          <a:effectLst>
                            <a:outerShdw blurRad="38100" dist="38100" dir="2700000" algn="tl">
                              <a:srgbClr val="000000">
                                <a:alpha val="43137"/>
                              </a:srgbClr>
                            </a:outerShdw>
                          </a:effectLst>
                        </a:rPr>
                        <a:t> Year</a:t>
                      </a:r>
                      <a:endParaRPr lang="en-US" sz="20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2000" dirty="0" smtClean="0">
                          <a:effectLst>
                            <a:outerShdw blurRad="38100" dist="38100" dir="2700000" algn="tl">
                              <a:srgbClr val="000000">
                                <a:alpha val="43137"/>
                              </a:srgbClr>
                            </a:outerShdw>
                          </a:effectLst>
                        </a:rPr>
                        <a:t>From </a:t>
                      </a:r>
                    </a:p>
                    <a:p>
                      <a:pPr marL="0" marR="0" algn="ctr">
                        <a:spcBef>
                          <a:spcPts val="0"/>
                        </a:spcBef>
                        <a:spcAft>
                          <a:spcPts val="0"/>
                        </a:spcAft>
                      </a:pPr>
                      <a:r>
                        <a:rPr lang="en-US" sz="2000" dirty="0" smtClean="0">
                          <a:effectLst>
                            <a:outerShdw blurRad="38100" dist="38100" dir="2700000" algn="tl">
                              <a:srgbClr val="000000">
                                <a:alpha val="43137"/>
                              </a:srgbClr>
                            </a:outerShdw>
                          </a:effectLst>
                        </a:rPr>
                        <a:t>17</a:t>
                      </a:r>
                      <a:r>
                        <a:rPr lang="en-US" sz="2000" baseline="30000" dirty="0" smtClean="0">
                          <a:effectLst>
                            <a:outerShdw blurRad="38100" dist="38100" dir="2700000" algn="tl">
                              <a:srgbClr val="000000">
                                <a:alpha val="43137"/>
                              </a:srgbClr>
                            </a:outerShdw>
                          </a:effectLst>
                        </a:rPr>
                        <a:t>th</a:t>
                      </a:r>
                      <a:r>
                        <a:rPr lang="en-US" sz="2000" dirty="0" smtClean="0">
                          <a:effectLst>
                            <a:outerShdw blurRad="38100" dist="38100" dir="2700000" algn="tl">
                              <a:srgbClr val="000000">
                                <a:alpha val="43137"/>
                              </a:srgbClr>
                            </a:outerShdw>
                          </a:effectLst>
                        </a:rPr>
                        <a:t> Year</a:t>
                      </a:r>
                    </a:p>
                    <a:p>
                      <a:pPr marL="0" marR="0" algn="ctr">
                        <a:spcBef>
                          <a:spcPts val="0"/>
                        </a:spcBef>
                        <a:spcAft>
                          <a:spcPts val="0"/>
                        </a:spcAft>
                      </a:pPr>
                      <a:r>
                        <a:rPr lang="en-US" sz="2000" dirty="0" smtClean="0">
                          <a:effectLst>
                            <a:outerShdw blurRad="38100" dist="38100" dir="2700000" algn="tl">
                              <a:srgbClr val="000000">
                                <a:alpha val="43137"/>
                              </a:srgbClr>
                            </a:outerShdw>
                          </a:effectLst>
                        </a:rPr>
                        <a:t> Onward</a:t>
                      </a:r>
                      <a:endParaRPr lang="en-US" sz="20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r>
              <a:tr h="715108">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20 </a:t>
                      </a:r>
                      <a:r>
                        <a:rPr lang="en-US" sz="1800" dirty="0" smtClean="0">
                          <a:effectLst>
                            <a:outerShdw blurRad="38100" dist="38100" dir="2700000" algn="tl">
                              <a:srgbClr val="000000">
                                <a:alpha val="43137"/>
                              </a:srgbClr>
                            </a:outerShdw>
                          </a:effectLst>
                        </a:rPr>
                        <a:t>Years </a:t>
                      </a:r>
                      <a:r>
                        <a:rPr lang="en-US" sz="1800" dirty="0">
                          <a:effectLst>
                            <a:outerShdw blurRad="38100" dist="38100" dir="2700000" algn="tl">
                              <a:srgbClr val="000000">
                                <a:alpha val="43137"/>
                              </a:srgbClr>
                            </a:outerShdw>
                          </a:effectLst>
                        </a:rPr>
                        <a:t>&amp; Over</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Rs.35</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effectLst>
                            <a:outerShdw blurRad="38100" dist="38100" dir="2700000" algn="tl">
                              <a:srgbClr val="000000">
                                <a:alpha val="43137"/>
                              </a:srgbClr>
                            </a:outerShdw>
                          </a:effectLst>
                        </a:rPr>
                        <a:t>Rs.69</a:t>
                      </a:r>
                      <a:endParaRPr lang="en-US" sz="1800" b="1">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effectLst>
                            <a:outerShdw blurRad="38100" dist="38100" dir="2700000" algn="tl">
                              <a:srgbClr val="000000">
                                <a:alpha val="43137"/>
                              </a:srgbClr>
                            </a:outerShdw>
                          </a:effectLst>
                        </a:rPr>
                        <a:t>Rs.100</a:t>
                      </a:r>
                      <a:endParaRPr lang="en-US" sz="1800" b="1">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r>
              <a:tr h="715108">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15</a:t>
                      </a:r>
                      <a:r>
                        <a:rPr lang="en-US" sz="1800" baseline="30000" dirty="0">
                          <a:effectLst>
                            <a:outerShdw blurRad="38100" dist="38100" dir="2700000" algn="tl">
                              <a:srgbClr val="000000">
                                <a:alpha val="43137"/>
                              </a:srgbClr>
                            </a:outerShdw>
                          </a:effectLst>
                        </a:rPr>
                        <a:t>th</a:t>
                      </a:r>
                      <a:r>
                        <a:rPr lang="en-US" sz="1800" dirty="0">
                          <a:effectLst>
                            <a:outerShdw blurRad="38100" dist="38100" dir="2700000" algn="tl">
                              <a:srgbClr val="000000">
                                <a:alpha val="43137"/>
                              </a:srgbClr>
                            </a:outerShdw>
                          </a:effectLst>
                        </a:rPr>
                        <a:t> to 19</a:t>
                      </a:r>
                      <a:r>
                        <a:rPr lang="en-US" sz="1800" baseline="30000" dirty="0">
                          <a:effectLst>
                            <a:outerShdw blurRad="38100" dist="38100" dir="2700000" algn="tl">
                              <a:srgbClr val="000000">
                                <a:alpha val="43137"/>
                              </a:srgbClr>
                            </a:outerShdw>
                          </a:effectLst>
                        </a:rPr>
                        <a:t>th</a:t>
                      </a:r>
                      <a:r>
                        <a:rPr lang="en-US" sz="1800" dirty="0">
                          <a:effectLst>
                            <a:outerShdw blurRad="38100" dist="38100" dir="2700000" algn="tl">
                              <a:srgbClr val="000000">
                                <a:alpha val="43137"/>
                              </a:srgbClr>
                            </a:outerShdw>
                          </a:effectLst>
                        </a:rPr>
                        <a:t> Year</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Rs.25</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effectLst>
                            <a:outerShdw blurRad="38100" dist="38100" dir="2700000" algn="tl">
                              <a:srgbClr val="000000">
                                <a:alpha val="43137"/>
                              </a:srgbClr>
                            </a:outerShdw>
                          </a:effectLst>
                        </a:rPr>
                        <a:t>Rs.59</a:t>
                      </a:r>
                      <a:endParaRPr lang="en-US" sz="1800" b="1">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effectLst>
                            <a:outerShdw blurRad="38100" dist="38100" dir="2700000" algn="tl">
                              <a:srgbClr val="000000">
                                <a:alpha val="43137"/>
                              </a:srgbClr>
                            </a:outerShdw>
                          </a:effectLst>
                        </a:rPr>
                        <a:t>Rs.59</a:t>
                      </a:r>
                      <a:endParaRPr lang="en-US" sz="1800" b="1">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r>
              <a:tr h="715108">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14</a:t>
                      </a:r>
                      <a:r>
                        <a:rPr lang="en-US" sz="1800" baseline="30000" dirty="0">
                          <a:effectLst>
                            <a:outerShdw blurRad="38100" dist="38100" dir="2700000" algn="tl">
                              <a:srgbClr val="000000">
                                <a:alpha val="43137"/>
                              </a:srgbClr>
                            </a:outerShdw>
                          </a:effectLst>
                        </a:rPr>
                        <a:t>th</a:t>
                      </a:r>
                      <a:r>
                        <a:rPr lang="en-US" sz="1800" dirty="0">
                          <a:effectLst>
                            <a:outerShdw blurRad="38100" dist="38100" dir="2700000" algn="tl">
                              <a:srgbClr val="000000">
                                <a:alpha val="43137"/>
                              </a:srgbClr>
                            </a:outerShdw>
                          </a:effectLst>
                        </a:rPr>
                        <a:t> Year&amp; Less</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Rs.19</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Rs.53</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effectLst>
                            <a:outerShdw blurRad="38100" dist="38100" dir="2700000" algn="tl">
                              <a:srgbClr val="000000">
                                <a:alpha val="43137"/>
                              </a:srgbClr>
                            </a:outerShdw>
                          </a:effectLst>
                        </a:rPr>
                        <a:t>-----</a:t>
                      </a:r>
                      <a:endParaRPr lang="en-US" sz="1800" b="1" dirty="0">
                        <a:solidFill>
                          <a:schemeClr val="tx1"/>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a:txBody>
                  <a:tcPr marL="68580" marR="68580" marT="0" marB="0" anchor="ct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0" y="381000"/>
            <a:ext cx="9144000" cy="1107996"/>
          </a:xfrm>
        </p:spPr>
        <p:txBody>
          <a:bodyPr>
            <a:normAutofit fontScale="90000"/>
          </a:bodyPr>
          <a:lstStyle/>
          <a:p>
            <a:pPr algn="ctr" eaLnBrk="1" hangingPunct="1"/>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SPECIAL REVERSIONARY BONUS</a:t>
            </a:r>
            <a:b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br>
            <a:endPar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graphicFrame>
        <p:nvGraphicFramePr>
          <p:cNvPr id="5" name="Content Placeholder 4"/>
          <p:cNvGraphicFramePr>
            <a:graphicFrameLocks noGrp="1"/>
          </p:cNvGraphicFramePr>
          <p:nvPr>
            <p:ph idx="1"/>
          </p:nvPr>
        </p:nvGraphicFramePr>
        <p:xfrm>
          <a:off x="609600" y="1143000"/>
          <a:ext cx="7924800" cy="3967116"/>
        </p:xfrm>
        <a:graphic>
          <a:graphicData uri="http://schemas.openxmlformats.org/drawingml/2006/table">
            <a:tbl>
              <a:tblPr>
                <a:tableStyleId>{08FB837D-C827-4EFA-A057-4D05807E0F7C}</a:tableStyleId>
              </a:tblPr>
              <a:tblGrid>
                <a:gridCol w="1981200"/>
                <a:gridCol w="1981200"/>
                <a:gridCol w="1981200"/>
                <a:gridCol w="1981200"/>
              </a:tblGrid>
              <a:tr h="1607598">
                <a:tc>
                  <a:txBody>
                    <a:bodyPr/>
                    <a:lstStyle/>
                    <a:p>
                      <a:pPr marL="0" marR="0" algn="ctr">
                        <a:spcBef>
                          <a:spcPts val="0"/>
                        </a:spcBef>
                        <a:spcAft>
                          <a:spcPts val="0"/>
                        </a:spcAft>
                      </a:pPr>
                      <a:r>
                        <a:rPr lang="en-US" sz="2000" dirty="0" smtClean="0"/>
                        <a:t>Period</a:t>
                      </a:r>
                    </a:p>
                    <a:p>
                      <a:pPr marL="0" marR="0" algn="ctr">
                        <a:spcBef>
                          <a:spcPts val="0"/>
                        </a:spcBef>
                        <a:spcAft>
                          <a:spcPts val="0"/>
                        </a:spcAft>
                      </a:pPr>
                      <a:r>
                        <a:rPr lang="en-US" sz="2000" dirty="0" smtClean="0"/>
                        <a:t> </a:t>
                      </a:r>
                      <a:r>
                        <a:rPr lang="en-US" sz="2000" dirty="0"/>
                        <a:t>between  Survival Benefit due and </a:t>
                      </a:r>
                      <a:endParaRPr lang="en-US" sz="2000" dirty="0" smtClean="0"/>
                    </a:p>
                    <a:p>
                      <a:pPr marL="0" marR="0" algn="ctr">
                        <a:spcBef>
                          <a:spcPts val="0"/>
                        </a:spcBef>
                        <a:spcAft>
                          <a:spcPts val="0"/>
                        </a:spcAft>
                      </a:pPr>
                      <a:r>
                        <a:rPr lang="en-US" sz="2000" dirty="0" smtClean="0"/>
                        <a:t>maturity </a:t>
                      </a:r>
                      <a:r>
                        <a:rPr lang="en-US" sz="2000" dirty="0"/>
                        <a:t>date</a:t>
                      </a:r>
                      <a:endParaRPr lang="en-US" sz="180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2000" dirty="0"/>
                        <a:t>Special Reversionary Bonus per Rs.1000 of Survival Benefit</a:t>
                      </a:r>
                      <a:endParaRPr lang="en-US" sz="180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endParaRPr lang="en-US" sz="2000" dirty="0"/>
                    </a:p>
                    <a:p>
                      <a:pPr marL="0" marR="0" algn="ctr">
                        <a:spcBef>
                          <a:spcPts val="0"/>
                        </a:spcBef>
                        <a:spcAft>
                          <a:spcPts val="0"/>
                        </a:spcAft>
                      </a:pPr>
                      <a:r>
                        <a:rPr lang="en-US" sz="2000" dirty="0" smtClean="0"/>
                        <a:t>Period</a:t>
                      </a:r>
                    </a:p>
                    <a:p>
                      <a:pPr marL="0" marR="0" algn="ctr">
                        <a:spcBef>
                          <a:spcPts val="0"/>
                        </a:spcBef>
                        <a:spcAft>
                          <a:spcPts val="0"/>
                        </a:spcAft>
                      </a:pPr>
                      <a:r>
                        <a:rPr lang="en-US" sz="2000" dirty="0" smtClean="0"/>
                        <a:t> </a:t>
                      </a:r>
                      <a:r>
                        <a:rPr lang="en-US" sz="2000" dirty="0"/>
                        <a:t>between  Survival Benefit due </a:t>
                      </a:r>
                      <a:r>
                        <a:rPr lang="en-US" sz="2000" dirty="0" smtClean="0"/>
                        <a:t>and</a:t>
                      </a:r>
                    </a:p>
                    <a:p>
                      <a:pPr marL="0" marR="0" algn="ctr">
                        <a:spcBef>
                          <a:spcPts val="0"/>
                        </a:spcBef>
                        <a:spcAft>
                          <a:spcPts val="0"/>
                        </a:spcAft>
                      </a:pPr>
                      <a:r>
                        <a:rPr lang="en-US" sz="2000" dirty="0" smtClean="0"/>
                        <a:t> </a:t>
                      </a:r>
                      <a:r>
                        <a:rPr lang="en-US" sz="2000" dirty="0"/>
                        <a:t>maturity date</a:t>
                      </a:r>
                      <a:endParaRPr lang="en-US" sz="180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2000" dirty="0"/>
                        <a:t>Special Reversionary Bonus per Rs.1000 of Survival Benefit</a:t>
                      </a:r>
                      <a:endParaRPr lang="en-US" sz="1800" dirty="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20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Rs.3165</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09 Year</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Rs.1005</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18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Rs.2765</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08 Years</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smtClean="0"/>
                        <a:t>Rs.845</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16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Rs.2350</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07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Rs.695</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14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Rs.1940</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06 Years</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Rs.555</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12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Rs.1545</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05 Years</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a:t>Rs.420</a:t>
                      </a:r>
                      <a:endParaRPr lang="en-US" sz="1600" b="0">
                        <a:solidFill>
                          <a:schemeClr val="bg1"/>
                        </a:solidFill>
                        <a:latin typeface="Tahoma" pitchFamily="34" charset="0"/>
                        <a:ea typeface="Tahoma" pitchFamily="34" charset="0"/>
                        <a:cs typeface="Tahoma" pitchFamily="34" charset="0"/>
                      </a:endParaRPr>
                    </a:p>
                  </a:txBody>
                  <a:tcPr marL="68580" marR="68580" marT="0" marB="0" anchor="ctr"/>
                </a:tc>
              </a:tr>
              <a:tr h="356386">
                <a:tc>
                  <a:txBody>
                    <a:bodyPr/>
                    <a:lstStyle/>
                    <a:p>
                      <a:pPr marL="0" marR="0" algn="ctr">
                        <a:spcBef>
                          <a:spcPts val="0"/>
                        </a:spcBef>
                        <a:spcAft>
                          <a:spcPts val="0"/>
                        </a:spcAft>
                      </a:pPr>
                      <a:r>
                        <a:rPr lang="en-US" sz="1800" dirty="0"/>
                        <a:t>10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Rs.1175</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04 Years</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c>
                  <a:txBody>
                    <a:bodyPr/>
                    <a:lstStyle/>
                    <a:p>
                      <a:pPr marL="0" marR="0" algn="ctr">
                        <a:spcBef>
                          <a:spcPts val="0"/>
                        </a:spcBef>
                        <a:spcAft>
                          <a:spcPts val="0"/>
                        </a:spcAft>
                      </a:pPr>
                      <a:r>
                        <a:rPr lang="en-US" sz="1800" dirty="0"/>
                        <a:t>Rs.300</a:t>
                      </a:r>
                      <a:endParaRPr lang="en-US" sz="1600" b="0" dirty="0">
                        <a:solidFill>
                          <a:schemeClr val="bg1"/>
                        </a:solidFill>
                        <a:latin typeface="Tahoma" pitchFamily="34" charset="0"/>
                        <a:ea typeface="Tahoma" pitchFamily="34" charset="0"/>
                        <a:cs typeface="Tahoma" pitchFamily="34" charset="0"/>
                      </a:endParaRPr>
                    </a:p>
                  </a:txBody>
                  <a:tcPr marL="68580" marR="68580" marT="0" marB="0" anchor="ctr"/>
                </a:tc>
              </a:tr>
            </a:tbl>
          </a:graphicData>
        </a:graphic>
      </p:graphicFrame>
      <p:pic>
        <p:nvPicPr>
          <p:cNvPr id="6" name="Picture 5"/>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2200" y="1981200"/>
            <a:ext cx="4613764" cy="1200329"/>
          </a:xfrm>
          <a:prstGeom prst="rect">
            <a:avLst/>
          </a:prstGeom>
          <a:noFill/>
        </p:spPr>
        <p:txBody>
          <a:bodyPr wrap="none" lIns="91440" tIns="45720" rIns="91440" bIns="45720">
            <a:spAutoFit/>
          </a:bodyPr>
          <a:lstStyle/>
          <a:p>
            <a:pPr algn="ctr"/>
            <a:r>
              <a:rPr lang="en-US" sz="7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thANKS !</a:t>
            </a:r>
            <a:endParaRPr lang="en-US" sz="7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3" name="Rectangle 2"/>
          <p:cNvSpPr/>
          <p:nvPr/>
        </p:nvSpPr>
        <p:spPr>
          <a:xfrm>
            <a:off x="1447800" y="3429000"/>
            <a:ext cx="6705600" cy="1200329"/>
          </a:xfrm>
          <a:prstGeom prst="rect">
            <a:avLst/>
          </a:prstGeom>
        </p:spPr>
        <p:txBody>
          <a:bodyPr wrap="square">
            <a:spAutoFit/>
          </a:bodyPr>
          <a:lstStyle/>
          <a:p>
            <a:pPr algn="ctr"/>
            <a:r>
              <a:rPr lang="en-US" sz="2400" b="1" dirty="0" smtClean="0">
                <a:solidFill>
                  <a:schemeClr val="bg1"/>
                </a:solidFill>
                <a:latin typeface="Tahoma" pitchFamily="34" charset="0"/>
                <a:ea typeface="Tahoma" pitchFamily="34" charset="0"/>
                <a:cs typeface="Tahoma" pitchFamily="34" charset="0"/>
              </a:rPr>
              <a:t>Developed By</a:t>
            </a:r>
          </a:p>
          <a:p>
            <a:pPr algn="ctr"/>
            <a:endParaRPr lang="en-US" sz="2400" b="1" dirty="0" smtClean="0">
              <a:solidFill>
                <a:schemeClr val="bg1"/>
              </a:solidFill>
              <a:latin typeface="Tahoma" pitchFamily="34" charset="0"/>
              <a:ea typeface="Tahoma" pitchFamily="34" charset="0"/>
              <a:cs typeface="Tahoma" pitchFamily="34" charset="0"/>
            </a:endParaRPr>
          </a:p>
          <a:p>
            <a:pPr algn="ctr"/>
            <a:r>
              <a:rPr lang="en-US" sz="2400" b="1" dirty="0" err="1" smtClean="0">
                <a:solidFill>
                  <a:schemeClr val="bg1"/>
                </a:solidFill>
                <a:latin typeface="Tahoma" pitchFamily="34" charset="0"/>
                <a:ea typeface="Tahoma" pitchFamily="34" charset="0"/>
                <a:cs typeface="Tahoma" pitchFamily="34" charset="0"/>
              </a:rPr>
              <a:t>Moshin</a:t>
            </a:r>
            <a:r>
              <a:rPr lang="en-US" sz="2400" b="1" dirty="0" smtClean="0">
                <a:solidFill>
                  <a:schemeClr val="bg1"/>
                </a:solidFill>
                <a:latin typeface="Tahoma" pitchFamily="34" charset="0"/>
                <a:ea typeface="Tahoma" pitchFamily="34" charset="0"/>
                <a:cs typeface="Tahoma" pitchFamily="34" charset="0"/>
              </a:rPr>
              <a:t> Abbas &amp; </a:t>
            </a:r>
            <a:r>
              <a:rPr lang="en-US" sz="2400" b="1" dirty="0" err="1" smtClean="0">
                <a:solidFill>
                  <a:schemeClr val="bg1"/>
                </a:solidFill>
                <a:latin typeface="Tahoma" pitchFamily="34" charset="0"/>
                <a:ea typeface="Tahoma" pitchFamily="34" charset="0"/>
                <a:cs typeface="Tahoma" pitchFamily="34" charset="0"/>
              </a:rPr>
              <a:t>Kashif</a:t>
            </a:r>
            <a:r>
              <a:rPr lang="en-US" sz="2400" b="1" dirty="0" smtClean="0">
                <a:solidFill>
                  <a:schemeClr val="bg1"/>
                </a:solidFill>
                <a:latin typeface="Tahoma" pitchFamily="34" charset="0"/>
                <a:ea typeface="Tahoma" pitchFamily="34" charset="0"/>
                <a:cs typeface="Tahoma" pitchFamily="34" charset="0"/>
              </a:rPr>
              <a:t> </a:t>
            </a:r>
            <a:r>
              <a:rPr lang="en-US" sz="2400" b="1" dirty="0" err="1" smtClean="0">
                <a:solidFill>
                  <a:schemeClr val="bg1"/>
                </a:solidFill>
                <a:latin typeface="Tahoma" pitchFamily="34" charset="0"/>
                <a:ea typeface="Tahoma" pitchFamily="34" charset="0"/>
                <a:cs typeface="Tahoma" pitchFamily="34" charset="0"/>
              </a:rPr>
              <a:t>Hashmi</a:t>
            </a:r>
            <a:endParaRPr lang="en-US" sz="2400" b="1" dirty="0" smtClean="0">
              <a:solidFill>
                <a:schemeClr val="bg1"/>
              </a:solidFill>
              <a:latin typeface="Tahoma" pitchFamily="34" charset="0"/>
              <a:ea typeface="Tahoma" pitchFamily="34" charset="0"/>
              <a:cs typeface="Tahoma" pitchFamily="34" charset="0"/>
            </a:endParaRPr>
          </a:p>
        </p:txBody>
      </p:sp>
      <p:pic>
        <p:nvPicPr>
          <p:cNvPr id="4" name="Picture 3"/>
          <p:cNvPicPr>
            <a:picLocks noChangeAspect="1" noChangeArrowheads="1"/>
          </p:cNvPicPr>
          <p:nvPr/>
        </p:nvPicPr>
        <p:blipFill>
          <a:blip r:embed="rId2" cstate="print"/>
          <a:srcRect/>
          <a:stretch>
            <a:fillRect/>
          </a:stretch>
        </p:blipFill>
        <p:spPr bwMode="auto">
          <a:xfrm>
            <a:off x="3963620" y="685800"/>
            <a:ext cx="1217980" cy="1219200"/>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0" y="228600"/>
            <a:ext cx="9144000" cy="609398"/>
          </a:xfrm>
        </p:spPr>
        <p:txBody>
          <a:bodyPr>
            <a:normAutofit fontScale="90000"/>
          </a:bodyPr>
          <a:lstStyle/>
          <a:p>
            <a:pPr algn="ctr"/>
            <a:r>
              <a:rPr sz="4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GENERAL FEATURES</a:t>
            </a:r>
          </a:p>
        </p:txBody>
      </p:sp>
      <p:sp>
        <p:nvSpPr>
          <p:cNvPr id="6148" name="Rectangle 3"/>
          <p:cNvSpPr>
            <a:spLocks noGrp="1" noChangeArrowheads="1"/>
          </p:cNvSpPr>
          <p:nvPr>
            <p:ph type="body" idx="1"/>
          </p:nvPr>
        </p:nvSpPr>
        <p:spPr>
          <a:xfrm>
            <a:off x="838200" y="1371600"/>
            <a:ext cx="7315200" cy="3213187"/>
          </a:xfrm>
        </p:spPr>
        <p:txBody>
          <a:bodyPr>
            <a:noAutofit/>
          </a:bodyPr>
          <a:lstStyle/>
          <a:p>
            <a:pPr algn="just">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Three Payment Plan is a unique Endowment Assurance because it provides an option to avail the benefit of 25% withdrawal of the sum assured on the completion of one-third and two-third term of the policy.</a:t>
            </a:r>
          </a:p>
          <a:p>
            <a:pPr algn="just">
              <a:buFont typeface="Wingdings" pitchFamily="2" charset="2"/>
              <a:buChar char="ü"/>
            </a:pPr>
            <a:endParaRPr lang="en-US" sz="2000" dirty="0" smtClean="0">
              <a:solidFill>
                <a:schemeClr val="bg1"/>
              </a:solidFill>
              <a:latin typeface="Tahoma" pitchFamily="34" charset="0"/>
              <a:ea typeface="Tahoma" pitchFamily="34" charset="0"/>
              <a:cs typeface="Tahoma" pitchFamily="34" charset="0"/>
            </a:endParaRPr>
          </a:p>
          <a:p>
            <a:pPr algn="just">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Three Payment Plan provides an option for predetermined, periodic withdrawals during the Currency of Policy. On death of the Policy Holder(God forbid) during the term of policy, State life provides a lump sum payment to the beneficiaries. </a:t>
            </a:r>
          </a:p>
          <a:p>
            <a:pPr algn="just">
              <a:buNone/>
            </a:pPr>
            <a:r>
              <a:rPr lang="en-US" sz="2400" dirty="0" smtClean="0">
                <a:solidFill>
                  <a:schemeClr val="bg1"/>
                </a:solidFill>
                <a:latin typeface="Tahoma" pitchFamily="34" charset="0"/>
                <a:ea typeface="Tahoma" pitchFamily="34" charset="0"/>
                <a:cs typeface="Tahoma" pitchFamily="34" charset="0"/>
              </a:rPr>
              <a:t>    </a:t>
            </a:r>
          </a:p>
        </p:txBody>
      </p:sp>
      <p:pic>
        <p:nvPicPr>
          <p:cNvPr id="6" name="Picture 5"/>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143000"/>
          </a:xfrm>
        </p:spPr>
        <p:txBody>
          <a:bodyPr>
            <a:normAutofit fontScale="900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FOR WHOM IS THIS PLAN SUITABLE FOR</a:t>
            </a:r>
            <a:b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b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609600" y="1524000"/>
            <a:ext cx="8229600" cy="4525963"/>
          </a:xfrm>
        </p:spPr>
        <p:txBody>
          <a:bodyPr>
            <a:normAutofit/>
          </a:bodyPr>
          <a:lstStyle/>
          <a:p>
            <a:pPr>
              <a:buNone/>
            </a:pPr>
            <a:r>
              <a:rPr lang="en-US" sz="2000" dirty="0" smtClean="0">
                <a:solidFill>
                  <a:schemeClr val="bg1"/>
                </a:solidFill>
                <a:latin typeface="Tahoma" pitchFamily="34" charset="0"/>
                <a:ea typeface="Tahoma" pitchFamily="34" charset="0"/>
                <a:cs typeface="Tahoma" pitchFamily="34" charset="0"/>
              </a:rPr>
              <a:t>	Businessmen				Factory Owners</a:t>
            </a:r>
          </a:p>
          <a:p>
            <a:pPr>
              <a:buNone/>
            </a:pPr>
            <a:r>
              <a:rPr lang="en-US" sz="2000" dirty="0" smtClean="0">
                <a:solidFill>
                  <a:schemeClr val="bg1"/>
                </a:solidFill>
                <a:latin typeface="Tahoma" pitchFamily="34" charset="0"/>
                <a:ea typeface="Tahoma" pitchFamily="34" charset="0"/>
                <a:cs typeface="Tahoma" pitchFamily="34" charset="0"/>
              </a:rPr>
              <a:t>	Commission Agents			Shopkeepers</a:t>
            </a:r>
          </a:p>
          <a:p>
            <a:pPr>
              <a:buNone/>
            </a:pPr>
            <a:r>
              <a:rPr lang="en-US" sz="2000" dirty="0" smtClean="0">
                <a:solidFill>
                  <a:schemeClr val="bg1"/>
                </a:solidFill>
                <a:latin typeface="Tahoma" pitchFamily="34" charset="0"/>
                <a:ea typeface="Tahoma" pitchFamily="34" charset="0"/>
                <a:cs typeface="Tahoma" pitchFamily="34" charset="0"/>
              </a:rPr>
              <a:t>	Investors and specially for those people who need money at</a:t>
            </a:r>
          </a:p>
          <a:p>
            <a:pPr>
              <a:buNone/>
            </a:pPr>
            <a:r>
              <a:rPr lang="en-US" sz="2000" dirty="0" smtClean="0">
                <a:solidFill>
                  <a:schemeClr val="bg1"/>
                </a:solidFill>
                <a:latin typeface="Tahoma" pitchFamily="34" charset="0"/>
                <a:ea typeface="Tahoma" pitchFamily="34" charset="0"/>
                <a:cs typeface="Tahoma" pitchFamily="34" charset="0"/>
              </a:rPr>
              <a:t>	 different phases for future needs.</a:t>
            </a:r>
          </a:p>
          <a:p>
            <a:pPr>
              <a:buNone/>
            </a:pPr>
            <a:r>
              <a:rPr lang="en-US" sz="2000" dirty="0" smtClean="0">
                <a:solidFill>
                  <a:schemeClr val="bg1"/>
                </a:solidFill>
                <a:latin typeface="Tahoma" pitchFamily="34" charset="0"/>
                <a:ea typeface="Tahoma" pitchFamily="34" charset="0"/>
                <a:cs typeface="Tahoma" pitchFamily="34" charset="0"/>
              </a:rPr>
              <a:t>	</a:t>
            </a:r>
            <a:r>
              <a:rPr lang="en-US" sz="2000" b="1" dirty="0" smtClean="0">
                <a:latin typeface="Tahoma" pitchFamily="34" charset="0"/>
                <a:ea typeface="Tahoma" pitchFamily="34" charset="0"/>
                <a:cs typeface="Tahoma" pitchFamily="34" charset="0"/>
              </a:rPr>
              <a:t>WHAT NEEDS ARE FULFILLED FROM THIS PLAN?</a:t>
            </a:r>
          </a:p>
          <a:p>
            <a:pPr>
              <a:buNone/>
            </a:pPr>
            <a:r>
              <a:rPr lang="en-US" sz="2000" dirty="0" smtClean="0">
                <a:solidFill>
                  <a:schemeClr val="bg1"/>
                </a:solidFill>
              </a:rPr>
              <a:t>	</a:t>
            </a:r>
            <a:r>
              <a:rPr lang="en-US" sz="2000" dirty="0" smtClean="0">
                <a:solidFill>
                  <a:schemeClr val="bg1"/>
                </a:solidFill>
                <a:latin typeface="Tahoma" pitchFamily="34" charset="0"/>
                <a:ea typeface="Tahoma" pitchFamily="34" charset="0"/>
                <a:cs typeface="Tahoma" pitchFamily="34" charset="0"/>
              </a:rPr>
              <a:t>To provide financial assistance for:</a:t>
            </a:r>
          </a:p>
          <a:p>
            <a:pPr>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Establish or expansion of business</a:t>
            </a:r>
          </a:p>
          <a:p>
            <a:pPr>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Children’s marriage</a:t>
            </a:r>
          </a:p>
          <a:p>
            <a:pPr>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Loan Repayment</a:t>
            </a:r>
          </a:p>
          <a:p>
            <a:pPr>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Hajj or Umrah</a:t>
            </a:r>
          </a:p>
          <a:p>
            <a:pPr>
              <a:buFont typeface="Wingdings" pitchFamily="2" charset="2"/>
              <a:buChar char="ü"/>
            </a:pPr>
            <a:r>
              <a:rPr lang="en-US" sz="2000" dirty="0" smtClean="0">
                <a:solidFill>
                  <a:schemeClr val="bg1"/>
                </a:solidFill>
                <a:latin typeface="Tahoma" pitchFamily="34" charset="0"/>
                <a:ea typeface="Tahoma" pitchFamily="34" charset="0"/>
                <a:cs typeface="Tahoma" pitchFamily="34" charset="0"/>
              </a:rPr>
              <a:t>House/Home Construction</a:t>
            </a:r>
          </a:p>
          <a:p>
            <a:endParaRPr lang="en-US" sz="2200" dirty="0">
              <a:solidFill>
                <a:schemeClr val="bg1"/>
              </a:solidFill>
              <a:latin typeface="Tahoma" pitchFamily="34" charset="0"/>
              <a:ea typeface="Tahoma" pitchFamily="34" charset="0"/>
              <a:cs typeface="Tahoma" pitchFamily="34" charset="0"/>
            </a:endParaRPr>
          </a:p>
        </p:txBody>
      </p:sp>
      <p:pic>
        <p:nvPicPr>
          <p:cNvPr id="5" name="Picture 4"/>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609398"/>
          </a:xfrm>
        </p:spPr>
        <p:txBody>
          <a:bodyPr>
            <a:normAutofit fontScale="90000"/>
          </a:bodyPr>
          <a:lstStyle/>
          <a:p>
            <a:pPr algn="ctr"/>
            <a:r>
              <a:rPr sz="4400" b="1" cap="all">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GENERAL </a:t>
            </a:r>
            <a:r>
              <a:rPr sz="44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rPr>
              <a:t> CONDITIONS</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4" name="Rectangle 3"/>
          <p:cNvSpPr/>
          <p:nvPr/>
        </p:nvSpPr>
        <p:spPr>
          <a:xfrm>
            <a:off x="914400" y="1371600"/>
            <a:ext cx="7620000" cy="353943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ahoma" pitchFamily="34" charset="0"/>
                <a:ea typeface="Tahoma" pitchFamily="34" charset="0"/>
                <a:cs typeface="Tahoma" pitchFamily="34" charset="0"/>
              </a:rPr>
              <a:t> </a:t>
            </a:r>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Minimum age at entry			20 Years</a:t>
            </a:r>
          </a:p>
          <a:p>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 Maximum age at entry			57 Years</a:t>
            </a:r>
          </a:p>
          <a:p>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 Available Term 				18,21,24,</a:t>
            </a:r>
          </a:p>
          <a:p>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						27&amp;30Years</a:t>
            </a:r>
          </a:p>
          <a:p>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 Minimum age at Maturity 	 	38 Years</a:t>
            </a:r>
          </a:p>
          <a:p>
            <a:r>
              <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 Maximum age at Maturity		75 Years</a:t>
            </a:r>
          </a:p>
          <a:p>
            <a:endParaRPr lang="en-US" sz="24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endParaRPr>
          </a:p>
          <a:p>
            <a:pPr algn="ctr"/>
            <a:r>
              <a:rPr lang="en-US" sz="2800" b="1" dirty="0" smtClean="0">
                <a:ln w="11430"/>
                <a:solidFill>
                  <a:schemeClr val="tx1"/>
                </a:solidFill>
                <a:effectLst>
                  <a:outerShdw blurRad="80000" dist="40000" dir="5040000" algn="tl">
                    <a:srgbClr val="000000">
                      <a:alpha val="30000"/>
                    </a:srgbClr>
                  </a:outerShdw>
                </a:effectLst>
                <a:latin typeface="Tahoma" pitchFamily="34" charset="0"/>
                <a:ea typeface="Tahoma" pitchFamily="34" charset="0"/>
                <a:cs typeface="Tahoma" pitchFamily="34" charset="0"/>
              </a:rPr>
              <a:t>No Restriction of Supplementary Contracts</a:t>
            </a:r>
          </a:p>
        </p:txBody>
      </p:sp>
      <p:pic>
        <p:nvPicPr>
          <p:cNvPr id="6" name="Picture 5"/>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4294967295"/>
          </p:nvPr>
        </p:nvSpPr>
        <p:spPr>
          <a:xfrm>
            <a:off x="6553200" y="6248400"/>
            <a:ext cx="1905000" cy="457200"/>
          </a:xfrm>
          <a:prstGeom prst="rect">
            <a:avLst/>
          </a:prstGeom>
        </p:spPr>
        <p:txBody>
          <a:bodyPr/>
          <a:lstStyle/>
          <a:p>
            <a:pPr>
              <a:defRPr/>
            </a:pPr>
            <a:fld id="{425ACAD3-143D-418E-AC3B-92AEAEF59A72}" type="slidenum">
              <a:rPr lang="en-US"/>
              <a:pPr>
                <a:defRPr/>
              </a:pPr>
              <a:t>5</a:t>
            </a:fld>
            <a:endParaRPr lang="en-US"/>
          </a:p>
        </p:txBody>
      </p:sp>
      <p:sp>
        <p:nvSpPr>
          <p:cNvPr id="8195" name="Rectangle 2"/>
          <p:cNvSpPr>
            <a:spLocks noGrp="1" noChangeArrowheads="1"/>
          </p:cNvSpPr>
          <p:nvPr>
            <p:ph type="title"/>
          </p:nvPr>
        </p:nvSpPr>
        <p:spPr>
          <a:xfrm>
            <a:off x="0" y="381000"/>
            <a:ext cx="9144000" cy="1218795"/>
          </a:xfrm>
        </p:spPr>
        <p:txBody>
          <a:bodyPr>
            <a:normAutofit fontScale="90000"/>
          </a:bodyPr>
          <a:lstStyle/>
          <a:p>
            <a:pPr algn="ctr" eaLnBrk="1" hangingPunct="1"/>
            <a:r>
              <a:rPr lang="en-US" sz="4400" b="1" dirty="0" smtClean="0">
                <a:latin typeface="Tahoma" pitchFamily="34" charset="0"/>
                <a:ea typeface="Tahoma" pitchFamily="34" charset="0"/>
                <a:cs typeface="Tahoma" pitchFamily="34" charset="0"/>
              </a:rPr>
              <a:t>SURVIVAL BENEFITS </a:t>
            </a:r>
            <a:br>
              <a:rPr lang="en-US" sz="4400" b="1" dirty="0" smtClean="0">
                <a:latin typeface="Tahoma" pitchFamily="34" charset="0"/>
                <a:ea typeface="Tahoma" pitchFamily="34" charset="0"/>
                <a:cs typeface="Tahoma" pitchFamily="34" charset="0"/>
              </a:rPr>
            </a:br>
            <a:endParaRPr lang="en-US" sz="4400" b="1" dirty="0" smtClean="0">
              <a:latin typeface="Tahoma" pitchFamily="34" charset="0"/>
              <a:ea typeface="Tahoma" pitchFamily="34" charset="0"/>
              <a:cs typeface="Tahoma" pitchFamily="34" charset="0"/>
            </a:endParaRPr>
          </a:p>
        </p:txBody>
      </p:sp>
      <p:sp>
        <p:nvSpPr>
          <p:cNvPr id="8196" name="Rectangle 3"/>
          <p:cNvSpPr>
            <a:spLocks noGrp="1" noChangeArrowheads="1"/>
          </p:cNvSpPr>
          <p:nvPr>
            <p:ph type="body" idx="1"/>
          </p:nvPr>
        </p:nvSpPr>
        <p:spPr>
          <a:xfrm>
            <a:off x="838200" y="1676400"/>
            <a:ext cx="7391400" cy="3139321"/>
          </a:xfrm>
        </p:spPr>
        <p:txBody>
          <a:bodyPr>
            <a:normAutofit lnSpcReduction="10000"/>
          </a:bodyPr>
          <a:lstStyle/>
          <a:p>
            <a:pPr algn="just" eaLnBrk="1" hangingPunct="1">
              <a:lnSpc>
                <a:spcPct val="90000"/>
              </a:lnSpc>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On completion of one-third of the policy term, 25% of basic sum assured will be payable to  policyholder.</a:t>
            </a:r>
          </a:p>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 On completion of two-third of the policy term again 25% of basic sum assured will be payable to  policyholder. </a:t>
            </a:r>
          </a:p>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Remaining 50% of basic sum assured plus accrued bonuses (if any) shall be payable to policyholder at the end of the policy term. </a:t>
            </a:r>
          </a:p>
        </p:txBody>
      </p:sp>
      <p:pic>
        <p:nvPicPr>
          <p:cNvPr id="6" name="Picture 5"/>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4294967295"/>
          </p:nvPr>
        </p:nvSpPr>
        <p:spPr>
          <a:xfrm>
            <a:off x="6553200" y="6248400"/>
            <a:ext cx="1905000" cy="457200"/>
          </a:xfrm>
          <a:prstGeom prst="rect">
            <a:avLst/>
          </a:prstGeom>
        </p:spPr>
        <p:txBody>
          <a:bodyPr/>
          <a:lstStyle/>
          <a:p>
            <a:pPr>
              <a:defRPr/>
            </a:pPr>
            <a:fld id="{995C8D6A-5027-4D75-BEDB-710A8DCB966A}" type="slidenum">
              <a:rPr lang="en-US"/>
              <a:pPr>
                <a:defRPr/>
              </a:pPr>
              <a:t>6</a:t>
            </a:fld>
            <a:endParaRPr lang="en-US"/>
          </a:p>
        </p:txBody>
      </p:sp>
      <p:sp>
        <p:nvSpPr>
          <p:cNvPr id="9219" name="Rectangle 2"/>
          <p:cNvSpPr>
            <a:spLocks noGrp="1" noChangeArrowheads="1"/>
          </p:cNvSpPr>
          <p:nvPr>
            <p:ph type="title"/>
          </p:nvPr>
        </p:nvSpPr>
        <p:spPr>
          <a:xfrm>
            <a:off x="0" y="381000"/>
            <a:ext cx="9144000" cy="609398"/>
          </a:xfrm>
        </p:spPr>
        <p:txBody>
          <a:bodyPr>
            <a:normAutofit fontScale="90000"/>
          </a:bodyPr>
          <a:lstStyle/>
          <a:p>
            <a:pPr algn="ctr" eaLnBrk="1" hangingPunct="1"/>
            <a:r>
              <a:rPr lang="en-US" sz="44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SURVIVAL BENEFITS</a:t>
            </a:r>
          </a:p>
        </p:txBody>
      </p:sp>
      <p:sp>
        <p:nvSpPr>
          <p:cNvPr id="9220" name="Rectangle 3"/>
          <p:cNvSpPr>
            <a:spLocks noGrp="1" noChangeArrowheads="1"/>
          </p:cNvSpPr>
          <p:nvPr>
            <p:ph type="body" idx="1"/>
          </p:nvPr>
        </p:nvSpPr>
        <p:spPr>
          <a:xfrm>
            <a:off x="914400" y="1515338"/>
            <a:ext cx="7086600" cy="4047262"/>
          </a:xfrm>
        </p:spPr>
        <p:txBody>
          <a:bodyPr/>
          <a:lstStyle/>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If the option to withdraw an installment of 25% sum assured at the end of one third or two third of the policy term is not exercised on the due date, a special bonus will automatically be added to the policy at the end of six months.</a:t>
            </a:r>
          </a:p>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The special bonus together with all unclaimed installments of the sum assured and in addition to regular reversionary bonuses accrued on the policy will be payable at maturity date. </a:t>
            </a:r>
          </a:p>
          <a:p>
            <a:pPr eaLnBrk="1" hangingPunct="1"/>
            <a:endParaRPr lang="en-US" sz="2400" dirty="0" smtClean="0">
              <a:solidFill>
                <a:srgbClr val="CCECFF"/>
              </a:solidFill>
              <a:latin typeface="Tahoma" pitchFamily="34" charset="0"/>
              <a:ea typeface="Tahoma" pitchFamily="34" charset="0"/>
              <a:cs typeface="Tahoma" pitchFamily="34" charset="0"/>
            </a:endParaRPr>
          </a:p>
          <a:p>
            <a:pPr eaLnBrk="1" hangingPunct="1"/>
            <a:endParaRPr lang="en-US" sz="3400" dirty="0" smtClean="0">
              <a:solidFill>
                <a:srgbClr val="CCECFF"/>
              </a:solidFill>
            </a:endParaRPr>
          </a:p>
        </p:txBody>
      </p:sp>
      <p:pic>
        <p:nvPicPr>
          <p:cNvPr id="6" name="Picture 5"/>
          <p:cNvPicPr>
            <a:picLocks noChangeAspect="1" noChangeArrowheads="1"/>
          </p:cNvPicPr>
          <p:nvPr/>
        </p:nvPicPr>
        <p:blipFill>
          <a:blip r:embed="rId3"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144000" cy="836612"/>
          </a:xfrm>
        </p:spPr>
        <p:txBody>
          <a:bodyPr>
            <a:normAutofit/>
          </a:bodyPr>
          <a:lstStyle/>
          <a:p>
            <a:pPr algn="ctr"/>
            <a:r>
              <a:rPr sz="4400" b="1">
                <a:effectLst>
                  <a:outerShdw blurRad="38100" dist="38100" dir="2700000" algn="tl">
                    <a:srgbClr val="000000">
                      <a:alpha val="43137"/>
                    </a:srgbClr>
                  </a:outerShdw>
                </a:effectLst>
                <a:latin typeface="Tahoma" pitchFamily="34" charset="0"/>
                <a:ea typeface="Tahoma" pitchFamily="34" charset="0"/>
                <a:cs typeface="Tahoma" pitchFamily="34" charset="0"/>
              </a:rPr>
              <a:t>SURVIVAL BENEFITS</a:t>
            </a:r>
            <a:endParaRPr lang="en-US" sz="44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609600" y="1219200"/>
            <a:ext cx="7696200" cy="4961358"/>
          </a:xfrm>
        </p:spPr>
        <p:txBody>
          <a:bodyPr/>
          <a:lstStyle/>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As long as the policy remains in-force, the policyholder may surrender the unclaimed installment of sum assured together with the related special bonus. </a:t>
            </a:r>
          </a:p>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The aggregate cash surrender value of the two shall not be less than the amount of the said unclaimed installment.</a:t>
            </a:r>
          </a:p>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 This policy will participate in State Life’s surplus. </a:t>
            </a:r>
          </a:p>
          <a:p>
            <a:pPr algn="just">
              <a:buFont typeface="Wingdings" pitchFamily="2" charset="2"/>
              <a:buChar char="ü"/>
            </a:pPr>
            <a:r>
              <a:rPr lang="en-US" sz="2400" dirty="0" smtClean="0">
                <a:solidFill>
                  <a:schemeClr val="bg1"/>
                </a:solidFill>
                <a:effectLst>
                  <a:outerShdw blurRad="38100" dist="38100" dir="2700000" algn="tl">
                    <a:srgbClr val="000000">
                      <a:alpha val="43137"/>
                    </a:srgbClr>
                  </a:outerShdw>
                </a:effectLst>
                <a:latin typeface="Tahoma" pitchFamily="34" charset="0"/>
                <a:ea typeface="Tahoma" pitchFamily="34" charset="0"/>
                <a:cs typeface="Tahoma" pitchFamily="34" charset="0"/>
              </a:rPr>
              <a:t>T</a:t>
            </a:r>
            <a:r>
              <a:rPr lang="en-US" sz="2400" dirty="0" smtClean="0">
                <a:solidFill>
                  <a:schemeClr val="bg1"/>
                </a:solidFill>
                <a:latin typeface="Tahoma" pitchFamily="34" charset="0"/>
                <a:ea typeface="Tahoma" pitchFamily="34" charset="0"/>
                <a:cs typeface="Tahoma" pitchFamily="34" charset="0"/>
              </a:rPr>
              <a:t>erminal Bonus will not be paid on these policies.</a:t>
            </a:r>
          </a:p>
          <a:p>
            <a:pPr>
              <a:buFont typeface="Wingdings" pitchFamily="2" charset="2"/>
              <a:buChar char="ü"/>
            </a:pPr>
            <a:endParaRPr lang="en-US" dirty="0" smtClean="0">
              <a:solidFill>
                <a:srgbClr val="CCECFF"/>
              </a:solidFill>
            </a:endParaRPr>
          </a:p>
          <a:p>
            <a:endParaRPr lang="en-US" dirty="0"/>
          </a:p>
        </p:txBody>
      </p:sp>
      <p:pic>
        <p:nvPicPr>
          <p:cNvPr id="5" name="Picture 4"/>
          <p:cNvPicPr>
            <a:picLocks noChangeAspect="1" noChangeArrowheads="1"/>
          </p:cNvPicPr>
          <p:nvPr/>
        </p:nvPicPr>
        <p:blipFill>
          <a:blip r:embed="rId2" cstate="print"/>
          <a:srcRect/>
          <a:stretch>
            <a:fillRect/>
          </a:stretch>
        </p:blipFill>
        <p:spPr bwMode="auto">
          <a:xfrm>
            <a:off x="381000" y="5638800"/>
            <a:ext cx="836980" cy="837818"/>
          </a:xfrm>
          <a:prstGeom prst="rect">
            <a:avLst/>
          </a:prstGeom>
          <a:ln>
            <a:noFill/>
          </a:ln>
          <a:effectLst>
            <a:outerShdw blurRad="76200" dir="13500000" sy="23000" kx="1200000" algn="br" rotWithShape="0">
              <a:prstClr val="black">
                <a:alpha val="20000"/>
              </a:prstClr>
            </a:outerShdw>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4294967295"/>
          </p:nvPr>
        </p:nvSpPr>
        <p:spPr>
          <a:xfrm>
            <a:off x="6553200" y="6248400"/>
            <a:ext cx="1905000" cy="457200"/>
          </a:xfrm>
          <a:prstGeom prst="rect">
            <a:avLst/>
          </a:prstGeom>
        </p:spPr>
        <p:txBody>
          <a:bodyPr/>
          <a:lstStyle/>
          <a:p>
            <a:pPr>
              <a:defRPr/>
            </a:pPr>
            <a:fld id="{F8B004D7-B9DC-4B68-B1B9-852917A3A158}" type="slidenum">
              <a:rPr lang="en-US"/>
              <a:pPr>
                <a:defRPr/>
              </a:pPr>
              <a:t>8</a:t>
            </a:fld>
            <a:endParaRPr lang="en-US"/>
          </a:p>
        </p:txBody>
      </p:sp>
      <p:sp>
        <p:nvSpPr>
          <p:cNvPr id="10243" name="Rectangle 2"/>
          <p:cNvSpPr>
            <a:spLocks noGrp="1" noChangeArrowheads="1"/>
          </p:cNvSpPr>
          <p:nvPr>
            <p:ph type="title"/>
          </p:nvPr>
        </p:nvSpPr>
        <p:spPr>
          <a:xfrm>
            <a:off x="0" y="381000"/>
            <a:ext cx="9144000" cy="609398"/>
          </a:xfrm>
        </p:spPr>
        <p:txBody>
          <a:bodyPr>
            <a:normAutofit fontScale="90000"/>
          </a:bodyPr>
          <a:lstStyle/>
          <a:p>
            <a:pPr algn="ctr"/>
            <a:r>
              <a:rPr sz="4400" b="1">
                <a:effectLst>
                  <a:outerShdw blurRad="38100" dist="38100" dir="2700000" algn="tl">
                    <a:srgbClr val="000000">
                      <a:alpha val="43137"/>
                    </a:srgbClr>
                  </a:outerShdw>
                </a:effectLst>
                <a:latin typeface="Tahoma" pitchFamily="34" charset="0"/>
                <a:ea typeface="Tahoma" pitchFamily="34" charset="0"/>
                <a:cs typeface="Tahoma" pitchFamily="34" charset="0"/>
              </a:rPr>
              <a:t>D</a:t>
            </a:r>
            <a:r>
              <a:rPr sz="44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EATH </a:t>
            </a:r>
            <a:r>
              <a:rPr lang="en-US" sz="44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BENEFITS</a:t>
            </a:r>
            <a:endParaRPr lang="en-US" sz="44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0244" name="Rectangle 3"/>
          <p:cNvSpPr>
            <a:spLocks noGrp="1" noChangeArrowheads="1"/>
          </p:cNvSpPr>
          <p:nvPr>
            <p:ph type="body" idx="1"/>
          </p:nvPr>
        </p:nvSpPr>
        <p:spPr>
          <a:xfrm>
            <a:off x="762000" y="1256806"/>
            <a:ext cx="7620000" cy="4305794"/>
          </a:xfrm>
        </p:spPr>
        <p:txBody>
          <a:bodyPr/>
          <a:lstStyle/>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On death of the assured, full sum assured plus bonuses are payable to the nominee and survival benefit(s) at the end of one third or two third of the policy term already paid to policy holder will not be deducted from the death claim amount.</a:t>
            </a:r>
          </a:p>
          <a:p>
            <a:pPr algn="just" eaLnBrk="1" hangingPunct="1">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On death of the assured while the policy is in force, the special bonus will be payable in addition to (1) Basic Sum Assured (2) Other Reversionary Bonuses accrued on the policy and (3) the amount of any installment left with State Life.</a:t>
            </a:r>
          </a:p>
          <a:p>
            <a:pPr eaLnBrk="1" hangingPunct="1"/>
            <a:endParaRPr lang="en-US" sz="3400" dirty="0" smtClean="0">
              <a:solidFill>
                <a:srgbClr val="CCECFF"/>
              </a:solidFill>
            </a:endParaRPr>
          </a:p>
        </p:txBody>
      </p:sp>
      <p:pic>
        <p:nvPicPr>
          <p:cNvPr id="5" name="Picture 4" descr="LOGO-1.jpg"/>
          <p:cNvPicPr>
            <a:picLocks noChangeAspect="1"/>
          </p:cNvPicPr>
          <p:nvPr/>
        </p:nvPicPr>
        <p:blipFill>
          <a:blip r:embed="rId2" cstate="print">
            <a:lum contrast="20000"/>
          </a:blip>
          <a:stretch>
            <a:fillRect/>
          </a:stretch>
        </p:blipFill>
        <p:spPr>
          <a:xfrm>
            <a:off x="457200" y="51816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4294967295"/>
          </p:nvPr>
        </p:nvSpPr>
        <p:spPr>
          <a:xfrm>
            <a:off x="6553200" y="6248400"/>
            <a:ext cx="1905000" cy="457200"/>
          </a:xfrm>
          <a:prstGeom prst="rect">
            <a:avLst/>
          </a:prstGeom>
        </p:spPr>
        <p:txBody>
          <a:bodyPr/>
          <a:lstStyle/>
          <a:p>
            <a:pPr>
              <a:defRPr/>
            </a:pPr>
            <a:fld id="{F8B004D7-B9DC-4B68-B1B9-852917A3A158}" type="slidenum">
              <a:rPr lang="en-US"/>
              <a:pPr>
                <a:defRPr/>
              </a:pPr>
              <a:t>9</a:t>
            </a:fld>
            <a:endParaRPr lang="en-US"/>
          </a:p>
        </p:txBody>
      </p:sp>
      <p:sp>
        <p:nvSpPr>
          <p:cNvPr id="10243" name="Rectangle 2"/>
          <p:cNvSpPr>
            <a:spLocks noGrp="1" noChangeArrowheads="1"/>
          </p:cNvSpPr>
          <p:nvPr>
            <p:ph type="title"/>
          </p:nvPr>
        </p:nvSpPr>
        <p:spPr>
          <a:xfrm>
            <a:off x="0" y="152400"/>
            <a:ext cx="9144000" cy="609398"/>
          </a:xfrm>
        </p:spPr>
        <p:txBody>
          <a:bodyPr>
            <a:normAutofit fontScale="90000"/>
          </a:bodyPr>
          <a:lstStyle/>
          <a:p>
            <a:pPr algn="ctr"/>
            <a:r>
              <a:rPr sz="4400" b="1">
                <a:effectLst>
                  <a:outerShdw blurRad="38100" dist="38100" dir="2700000" algn="tl">
                    <a:srgbClr val="000000">
                      <a:alpha val="43137"/>
                    </a:srgbClr>
                  </a:outerShdw>
                </a:effectLst>
                <a:latin typeface="Tahoma" pitchFamily="34" charset="0"/>
                <a:ea typeface="Tahoma" pitchFamily="34" charset="0"/>
                <a:cs typeface="Tahoma" pitchFamily="34" charset="0"/>
              </a:rPr>
              <a:t>D</a:t>
            </a:r>
            <a:r>
              <a:rPr sz="4400" b="1" smtClean="0">
                <a:effectLst>
                  <a:outerShdw blurRad="38100" dist="38100" dir="2700000" algn="tl">
                    <a:srgbClr val="000000">
                      <a:alpha val="43137"/>
                    </a:srgbClr>
                  </a:outerShdw>
                </a:effectLst>
                <a:latin typeface="Tahoma" pitchFamily="34" charset="0"/>
                <a:ea typeface="Tahoma" pitchFamily="34" charset="0"/>
                <a:cs typeface="Tahoma" pitchFamily="34" charset="0"/>
              </a:rPr>
              <a:t>EATH </a:t>
            </a:r>
            <a:r>
              <a:rPr lang="en-US" sz="44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BENEFITS</a:t>
            </a:r>
            <a:endParaRPr lang="en-US" sz="44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0244" name="Rectangle 3"/>
          <p:cNvSpPr>
            <a:spLocks noGrp="1" noChangeArrowheads="1"/>
          </p:cNvSpPr>
          <p:nvPr>
            <p:ph type="body" idx="1"/>
          </p:nvPr>
        </p:nvSpPr>
        <p:spPr>
          <a:xfrm>
            <a:off x="533400" y="685800"/>
            <a:ext cx="8153400" cy="3543794"/>
          </a:xfrm>
        </p:spPr>
        <p:txBody>
          <a:bodyPr>
            <a:noAutofit/>
          </a:bodyPr>
          <a:lstStyle/>
          <a:p>
            <a:pPr algn="just">
              <a:buFont typeface="Wingdings" pitchFamily="2" charset="2"/>
              <a:buChar char="ü"/>
            </a:pPr>
            <a:r>
              <a:rPr lang="en-US" sz="2400" dirty="0" smtClean="0">
                <a:solidFill>
                  <a:schemeClr val="bg1"/>
                </a:solidFill>
                <a:latin typeface="Tahoma" pitchFamily="34" charset="0"/>
                <a:ea typeface="Tahoma" pitchFamily="34" charset="0"/>
                <a:cs typeface="Tahoma" pitchFamily="34" charset="0"/>
              </a:rPr>
              <a:t>In case of Policyholder’s death (God forbid) during the Currency of Policy, State Life pays full sum assured plus accrued bonuses, up till then, irrespective of the periodical payments made. Besides, if the installments due have not been availed, then the due installments plus special bonuses are also payable to the policy holder.</a:t>
            </a:r>
          </a:p>
          <a:p>
            <a:pPr algn="just">
              <a:buFont typeface="Wingdings" pitchFamily="2" charset="2"/>
              <a:buChar char="ü"/>
            </a:pPr>
            <a:r>
              <a:rPr lang="en-US" sz="2400" dirty="0" smtClean="0">
                <a:solidFill>
                  <a:srgbClr val="CCECFF"/>
                </a:solidFill>
                <a:latin typeface="Tahoma" pitchFamily="34" charset="0"/>
                <a:ea typeface="Tahoma" pitchFamily="34" charset="0"/>
                <a:cs typeface="Tahoma" pitchFamily="34" charset="0"/>
              </a:rPr>
              <a:t>As long as the policy remains in force, the policyholder may surrender the unclaimed installments plus special Bonus. The aggregate Cash Surrender Value of the two shall not be less than the amount of the said unclaimed installment(s).</a:t>
            </a:r>
          </a:p>
        </p:txBody>
      </p:sp>
      <p:pic>
        <p:nvPicPr>
          <p:cNvPr id="5" name="Picture 4" descr="LOGO-1.jpg"/>
          <p:cNvPicPr>
            <a:picLocks noChangeAspect="1"/>
          </p:cNvPicPr>
          <p:nvPr/>
        </p:nvPicPr>
        <p:blipFill>
          <a:blip r:embed="rId2" cstate="print">
            <a:lum contrast="20000"/>
          </a:blip>
          <a:stretch>
            <a:fillRect/>
          </a:stretch>
        </p:blipFill>
        <p:spPr>
          <a:xfrm>
            <a:off x="457200" y="5181600"/>
            <a:ext cx="1143000" cy="11413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7 Part 20 TABLE 0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7 Part 20 TABLE 05</Template>
  <TotalTime>0</TotalTime>
  <Words>690</Words>
  <Application>Microsoft Office PowerPoint</Application>
  <PresentationFormat>On-screen Show (4:3)</PresentationFormat>
  <Paragraphs>127</Paragraphs>
  <Slides>13</Slides>
  <Notes>1</Notes>
  <HiddenSlides>1</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7 Part 20 TABLE 05</vt:lpstr>
      <vt:lpstr>STATE LIFE  INSURANCE CORPORATION OF PAKISTAN  THREE PAYMENT POLICY TABLE 05</vt:lpstr>
      <vt:lpstr>GENERAL FEATURES</vt:lpstr>
      <vt:lpstr>FOR WHOM IS THIS PLAN SUITABLE FOR </vt:lpstr>
      <vt:lpstr>GENERAL  CONDITIONS</vt:lpstr>
      <vt:lpstr>SURVIVAL BENEFITS  </vt:lpstr>
      <vt:lpstr>SURVIVAL BENEFITS</vt:lpstr>
      <vt:lpstr>SURVIVAL BENEFITS</vt:lpstr>
      <vt:lpstr>DEATH BENEFITS</vt:lpstr>
      <vt:lpstr>DEATH BENEFITS</vt:lpstr>
      <vt:lpstr>PREMIUM CALCULATION </vt:lpstr>
      <vt:lpstr>BONUS FOR THREE  PAYMENT      POLICY (TABLE 05)   </vt:lpstr>
      <vt:lpstr>SPECIAL REVERSIONARY BONUS </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LIFE  INSURANCE CORPORATION OF PAKISTAN  THREE PAYMENT POLICY TABLE 05</dc:title>
  <dc:creator>User</dc:creator>
  <cp:lastModifiedBy>User</cp:lastModifiedBy>
  <cp:revision>1</cp:revision>
  <dcterms:created xsi:type="dcterms:W3CDTF">2012-01-06T05:35:47Z</dcterms:created>
  <dcterms:modified xsi:type="dcterms:W3CDTF">2012-01-06T05:36:42Z</dcterms:modified>
</cp:coreProperties>
</file>