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308" r:id="rId3"/>
    <p:sldId id="309" r:id="rId4"/>
    <p:sldId id="319" r:id="rId5"/>
    <p:sldId id="310" r:id="rId6"/>
    <p:sldId id="311" r:id="rId7"/>
    <p:sldId id="320" r:id="rId8"/>
    <p:sldId id="312" r:id="rId9"/>
    <p:sldId id="32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00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250" autoAdjust="0"/>
    <p:restoredTop sz="86427" autoAdjust="0"/>
  </p:normalViewPr>
  <p:slideViewPr>
    <p:cSldViewPr>
      <p:cViewPr>
        <p:scale>
          <a:sx n="46" d="100"/>
          <a:sy n="46" d="100"/>
        </p:scale>
        <p:origin x="-876" y="-456"/>
      </p:cViewPr>
      <p:guideLst>
        <p:guide orient="horz" pos="2160"/>
        <p:guide pos="2880"/>
      </p:guideLst>
    </p:cSldViewPr>
  </p:slideViewPr>
  <p:outlineViewPr>
    <p:cViewPr>
      <p:scale>
        <a:sx n="33" d="100"/>
        <a:sy n="33" d="100"/>
      </p:scale>
      <p:origin x="0" y="3293"/>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6CF310-F4B4-44A2-AA99-8D8EA2E1DA1A}" type="datetimeFigureOut">
              <a:rPr lang="en-US" smtClean="0"/>
              <a:pPr/>
              <a:t>2/16/2012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6EEEE6-5A38-425D-A372-C0032540705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16EEEE6-5A38-425D-A372-C0032540705B}"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23A326-E72D-4F7D-9F55-FEEE1F00766A}" type="datetimeFigureOut">
              <a:rPr lang="en-US" smtClean="0"/>
              <a:pPr/>
              <a:t>2/16/2012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98F246-61B2-442F-8044-C68F0370AEA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23A326-E72D-4F7D-9F55-FEEE1F00766A}" type="datetimeFigureOut">
              <a:rPr lang="en-US" smtClean="0"/>
              <a:pPr/>
              <a:t>2/16/2012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98F246-61B2-442F-8044-C68F0370AE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23A326-E72D-4F7D-9F55-FEEE1F00766A}" type="datetimeFigureOut">
              <a:rPr lang="en-US" smtClean="0"/>
              <a:pPr/>
              <a:t>2/16/2012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98F246-61B2-442F-8044-C68F0370AE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23A326-E72D-4F7D-9F55-FEEE1F00766A}" type="datetimeFigureOut">
              <a:rPr lang="en-US" smtClean="0"/>
              <a:pPr/>
              <a:t>2/16/2012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98F246-61B2-442F-8044-C68F0370AE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23A326-E72D-4F7D-9F55-FEEE1F00766A}" type="datetimeFigureOut">
              <a:rPr lang="en-US" smtClean="0"/>
              <a:pPr/>
              <a:t>2/16/2012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98F246-61B2-442F-8044-C68F0370AEA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23A326-E72D-4F7D-9F55-FEEE1F00766A}" type="datetimeFigureOut">
              <a:rPr lang="en-US" smtClean="0"/>
              <a:pPr/>
              <a:t>2/16/2012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98F246-61B2-442F-8044-C68F0370AEA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23A326-E72D-4F7D-9F55-FEEE1F00766A}" type="datetimeFigureOut">
              <a:rPr lang="en-US" smtClean="0"/>
              <a:pPr/>
              <a:t>2/16/2012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98F246-61B2-442F-8044-C68F0370AEA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23A326-E72D-4F7D-9F55-FEEE1F00766A}" type="datetimeFigureOut">
              <a:rPr lang="en-US" smtClean="0"/>
              <a:pPr/>
              <a:t>2/16/2012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98F246-61B2-442F-8044-C68F0370AEA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23A326-E72D-4F7D-9F55-FEEE1F00766A}" type="datetimeFigureOut">
              <a:rPr lang="en-US" smtClean="0"/>
              <a:pPr/>
              <a:t>2/16/2012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98F246-61B2-442F-8044-C68F0370AE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23A326-E72D-4F7D-9F55-FEEE1F00766A}" type="datetimeFigureOut">
              <a:rPr lang="en-US" smtClean="0"/>
              <a:pPr/>
              <a:t>2/16/2012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98F246-61B2-442F-8044-C68F0370AEA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23A326-E72D-4F7D-9F55-FEEE1F00766A}" type="datetimeFigureOut">
              <a:rPr lang="en-US" smtClean="0"/>
              <a:pPr/>
              <a:t>2/16/2012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98F246-61B2-442F-8044-C68F0370AEA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20000"/>
                <a:lumOff val="80000"/>
              </a:schemeClr>
            </a:gs>
            <a:gs pos="17999">
              <a:schemeClr val="accent2">
                <a:lumMod val="40000"/>
                <a:lumOff val="60000"/>
              </a:schemeClr>
            </a:gs>
            <a:gs pos="36000">
              <a:schemeClr val="accent2">
                <a:lumMod val="60000"/>
                <a:lumOff val="40000"/>
              </a:schemeClr>
            </a:gs>
            <a:gs pos="61000">
              <a:schemeClr val="accent2">
                <a:lumMod val="60000"/>
                <a:lumOff val="40000"/>
              </a:schemeClr>
            </a:gs>
            <a:gs pos="82001">
              <a:schemeClr val="accent2">
                <a:lumMod val="75000"/>
              </a:schemeClr>
            </a:gs>
            <a:gs pos="100000">
              <a:schemeClr val="accent2">
                <a:lumMod val="50000"/>
              </a:schemeClr>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23A326-E72D-4F7D-9F55-FEEE1F00766A}" type="datetimeFigureOut">
              <a:rPr lang="en-US" smtClean="0"/>
              <a:pPr/>
              <a:t>2/16/2012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98F246-61B2-442F-8044-C68F0370AEA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3200400"/>
            <a:ext cx="6400800" cy="914400"/>
          </a:xfrm>
        </p:spPr>
        <p:txBody>
          <a:bodyPr>
            <a:noAutofit/>
          </a:bodyPr>
          <a:lstStyle/>
          <a:p>
            <a:pPr>
              <a:lnSpc>
                <a:spcPct val="90000"/>
              </a:lnSpc>
            </a:pPr>
            <a:r>
              <a:rPr lang="en-US" sz="3600" b="1" dirty="0" smtClean="0">
                <a:solidFill>
                  <a:schemeClr val="tx1"/>
                </a:solidFill>
                <a:latin typeface="Tahoma" pitchFamily="34" charset="0"/>
                <a:ea typeface="Tahoma" pitchFamily="34" charset="0"/>
                <a:cs typeface="Tahoma" pitchFamily="34" charset="0"/>
              </a:rPr>
              <a:t>STATE LIFE</a:t>
            </a:r>
            <a:r>
              <a:rPr lang="en-US" sz="4000" b="1" dirty="0" smtClean="0">
                <a:latin typeface="Aharoni" pitchFamily="2" charset="-79"/>
                <a:cs typeface="Aharoni" pitchFamily="2" charset="-79"/>
              </a:rPr>
              <a:t/>
            </a:r>
            <a:br>
              <a:rPr lang="en-US" sz="4000" b="1" dirty="0" smtClean="0">
                <a:latin typeface="Aharoni" pitchFamily="2" charset="-79"/>
                <a:cs typeface="Aharoni" pitchFamily="2" charset="-79"/>
              </a:rPr>
            </a:br>
            <a:r>
              <a:rPr lang="en-US" sz="2800" b="1" dirty="0" smtClean="0">
                <a:cs typeface="Times New Roman" pitchFamily="18" charset="0"/>
              </a:rPr>
              <a:t> </a:t>
            </a:r>
            <a:r>
              <a:rPr lang="en-US" sz="2000" dirty="0" smtClean="0">
                <a:solidFill>
                  <a:schemeClr val="tx1"/>
                </a:solidFill>
                <a:latin typeface="Tahoma" pitchFamily="34" charset="0"/>
                <a:ea typeface="Tahoma" pitchFamily="34" charset="0"/>
                <a:cs typeface="Tahoma" pitchFamily="34" charset="0"/>
              </a:rPr>
              <a:t>INSURANCE CORPORATION OF PAKISTAN</a:t>
            </a:r>
            <a:endParaRPr lang="en-US" sz="2800" dirty="0" smtClean="0">
              <a:solidFill>
                <a:schemeClr val="tx1"/>
              </a:solidFill>
              <a:latin typeface="Tahoma" pitchFamily="34" charset="0"/>
              <a:ea typeface="Tahoma" pitchFamily="34" charset="0"/>
              <a:cs typeface="Tahoma" pitchFamily="34" charset="0"/>
            </a:endParaRPr>
          </a:p>
          <a:p>
            <a:pPr>
              <a:lnSpc>
                <a:spcPct val="90000"/>
              </a:lnSpc>
            </a:pPr>
            <a:r>
              <a:rPr lang="en-US" sz="2800" b="1" dirty="0" smtClean="0">
                <a:solidFill>
                  <a:srgbClr val="FE3C00"/>
                </a:solidFill>
              </a:rPr>
              <a:t/>
            </a:r>
            <a:br>
              <a:rPr lang="en-US" sz="2800" b="1" dirty="0" smtClean="0">
                <a:solidFill>
                  <a:srgbClr val="FE3C00"/>
                </a:solidFill>
              </a:rPr>
            </a:br>
            <a:endParaRPr lang="en-US" sz="2800" b="1" dirty="0" smtClean="0">
              <a:solidFill>
                <a:schemeClr val="tx2">
                  <a:lumMod val="50000"/>
                </a:schemeClr>
              </a:solidFill>
              <a:latin typeface="Tahoma" pitchFamily="34" charset="0"/>
              <a:ea typeface="Tahoma" pitchFamily="34" charset="0"/>
              <a:cs typeface="Tahoma" pitchFamily="34" charset="0"/>
            </a:endParaRPr>
          </a:p>
          <a:p>
            <a:pPr>
              <a:lnSpc>
                <a:spcPct val="90000"/>
              </a:lnSpc>
            </a:pPr>
            <a:endParaRPr lang="en-US" sz="2800" b="1" dirty="0">
              <a:solidFill>
                <a:schemeClr val="tx1">
                  <a:lumMod val="75000"/>
                  <a:lumOff val="25000"/>
                </a:schemeClr>
              </a:solidFill>
              <a:cs typeface="Times New Roman" pitchFamily="18" charset="0"/>
            </a:endParaRPr>
          </a:p>
        </p:txBody>
      </p:sp>
      <p:pic>
        <p:nvPicPr>
          <p:cNvPr id="4" name="Picture 1"/>
          <p:cNvPicPr>
            <a:picLocks noChangeAspect="1" noChangeArrowheads="1"/>
          </p:cNvPicPr>
          <p:nvPr/>
        </p:nvPicPr>
        <p:blipFill>
          <a:blip r:embed="rId2" cstate="print"/>
          <a:srcRect/>
          <a:stretch>
            <a:fillRect/>
          </a:stretch>
        </p:blipFill>
        <p:spPr bwMode="auto">
          <a:xfrm>
            <a:off x="3505200" y="762000"/>
            <a:ext cx="2075043" cy="2120900"/>
          </a:xfrm>
          <a:prstGeom prst="rect">
            <a:avLst/>
          </a:prstGeom>
          <a:noFill/>
          <a:ln w="9525">
            <a:noFill/>
            <a:miter lim="800000"/>
            <a:headEnd/>
            <a:tailEnd/>
          </a:ln>
          <a:effectLst/>
        </p:spPr>
      </p:pic>
      <p:sp>
        <p:nvSpPr>
          <p:cNvPr id="5" name="Rectangle 4"/>
          <p:cNvSpPr/>
          <p:nvPr/>
        </p:nvSpPr>
        <p:spPr>
          <a:xfrm>
            <a:off x="2438400" y="4648200"/>
            <a:ext cx="4572000" cy="978729"/>
          </a:xfrm>
          <a:prstGeom prst="rect">
            <a:avLst/>
          </a:prstGeom>
        </p:spPr>
        <p:txBody>
          <a:bodyPr>
            <a:spAutoFit/>
          </a:bodyPr>
          <a:lstStyle/>
          <a:p>
            <a:pPr algn="ctr">
              <a:lnSpc>
                <a:spcPct val="90000"/>
              </a:lnSpc>
            </a:pPr>
            <a:r>
              <a:rPr lang="en-US" sz="3200" b="1" cap="all" dirty="0" smtClean="0">
                <a:ln w="9000" cmpd="sng">
                  <a:noFill/>
                  <a:prstDash val="solid"/>
                </a:ln>
                <a:solidFill>
                  <a:schemeClr val="accent2">
                    <a:lumMod val="50000"/>
                  </a:schemeClr>
                </a:solidFill>
                <a:effectLst>
                  <a:reflection blurRad="12700" stA="28000" endPos="45000" dist="1000" dir="5400000" sy="-100000" algn="bl" rotWithShape="0"/>
                </a:effectLst>
                <a:latin typeface="Tahoma" pitchFamily="34" charset="0"/>
                <a:ea typeface="Tahoma" pitchFamily="34" charset="0"/>
                <a:cs typeface="Tahoma" pitchFamily="34" charset="0"/>
              </a:rPr>
              <a:t>SHADABAD PLAN </a:t>
            </a:r>
          </a:p>
          <a:p>
            <a:pPr algn="ctr">
              <a:lnSpc>
                <a:spcPct val="90000"/>
              </a:lnSpc>
            </a:pPr>
            <a:r>
              <a:rPr lang="en-US" sz="3200" b="1" cap="all" dirty="0" smtClean="0">
                <a:ln w="9000" cmpd="sng">
                  <a:noFill/>
                  <a:prstDash val="solid"/>
                </a:ln>
                <a:solidFill>
                  <a:schemeClr val="accent2">
                    <a:lumMod val="50000"/>
                  </a:schemeClr>
                </a:solidFill>
                <a:effectLst>
                  <a:reflection blurRad="12700" stA="28000" endPos="45000" dist="1000" dir="5400000" sy="-100000" algn="bl" rotWithShape="0"/>
                </a:effectLst>
                <a:latin typeface="Tahoma" pitchFamily="34" charset="0"/>
                <a:ea typeface="Tahoma" pitchFamily="34" charset="0"/>
                <a:cs typeface="Tahoma" pitchFamily="34" charset="0"/>
              </a:rPr>
              <a:t>TABLE-36</a:t>
            </a:r>
            <a:endParaRPr lang="en-US" sz="3200" b="1" cap="all" dirty="0">
              <a:ln w="9000" cmpd="sng">
                <a:noFill/>
                <a:prstDash val="solid"/>
              </a:ln>
              <a:solidFill>
                <a:schemeClr val="accent2">
                  <a:lumMod val="50000"/>
                </a:schemeClr>
              </a:solidFill>
              <a:effectLst>
                <a:reflection blurRad="12700" stA="28000" endPos="45000" dist="1000"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274638"/>
            <a:ext cx="9144000" cy="868362"/>
          </a:xfrm>
        </p:spPr>
        <p:txBody>
          <a:bodyPr anchor="b" anchorCtr="1">
            <a:normAutofit/>
          </a:bodyPr>
          <a:lstStyle/>
          <a:p>
            <a:pPr algn="ctr">
              <a:defRPr/>
            </a:pPr>
            <a:r>
              <a:rPr lang="en-US" b="1" dirty="0">
                <a:solidFill>
                  <a:schemeClr val="accent2">
                    <a:lumMod val="40000"/>
                    <a:lumOff val="6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SHADABAD PLAN </a:t>
            </a:r>
            <a:r>
              <a:rPr lang="en-US" b="1" dirty="0" smtClean="0">
                <a:solidFill>
                  <a:schemeClr val="accent2">
                    <a:lumMod val="40000"/>
                    <a:lumOff val="6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TABLE 36</a:t>
            </a:r>
            <a:endParaRPr lang="en-US" b="1" dirty="0">
              <a:solidFill>
                <a:schemeClr val="accent2">
                  <a:lumMod val="40000"/>
                  <a:lumOff val="6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2051" name="Rectangle 3"/>
          <p:cNvSpPr>
            <a:spLocks noGrp="1" noChangeArrowheads="1"/>
          </p:cNvSpPr>
          <p:nvPr>
            <p:ph idx="1"/>
          </p:nvPr>
        </p:nvSpPr>
        <p:spPr>
          <a:xfrm>
            <a:off x="457200" y="1295400"/>
            <a:ext cx="8229600" cy="4495800"/>
          </a:xfrm>
        </p:spPr>
        <p:txBody>
          <a:bodyPr>
            <a:normAutofit fontScale="47500" lnSpcReduction="20000"/>
          </a:bodyPr>
          <a:lstStyle/>
          <a:p>
            <a:pPr marL="0" indent="0" algn="just">
              <a:lnSpc>
                <a:spcPct val="110000"/>
              </a:lnSpc>
              <a:buFontTx/>
              <a:buNone/>
            </a:pPr>
            <a:r>
              <a:rPr lang="en-US" sz="5100" dirty="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rPr>
              <a:t>This plan has been especially designed to meet the requirements  of those, who not only appreciate the basic saving but also want to obtain additional risk coverage in case of their death (Allah Forbid) </a:t>
            </a:r>
          </a:p>
          <a:p>
            <a:pPr marL="0" indent="0" algn="l">
              <a:lnSpc>
                <a:spcPct val="80000"/>
              </a:lnSpc>
              <a:buFontTx/>
              <a:buNone/>
            </a:pPr>
            <a:endParaRPr lang="en-US" sz="2500" b="1" u="sng" dirty="0" smtClean="0">
              <a:solidFill>
                <a:srgbClr val="CC3300"/>
              </a:solidFill>
              <a:latin typeface="Tahoma" pitchFamily="34" charset="0"/>
              <a:ea typeface="Tahoma" pitchFamily="34" charset="0"/>
              <a:cs typeface="Tahoma" pitchFamily="34" charset="0"/>
            </a:endParaRPr>
          </a:p>
          <a:p>
            <a:pPr marL="0" indent="0" algn="l">
              <a:lnSpc>
                <a:spcPct val="80000"/>
              </a:lnSpc>
              <a:buFontTx/>
              <a:buNone/>
            </a:pPr>
            <a:r>
              <a:rPr lang="en-US" sz="5100" dirty="0" smtClean="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rPr>
              <a:t>SALIENT </a:t>
            </a:r>
            <a:r>
              <a:rPr lang="en-US" sz="5100" dirty="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rPr>
              <a:t>FEATURES </a:t>
            </a:r>
            <a:endParaRPr lang="en-US" sz="5100" dirty="0" smtClean="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marL="0" indent="0">
              <a:lnSpc>
                <a:spcPct val="80000"/>
              </a:lnSpc>
              <a:buFontTx/>
              <a:buNone/>
            </a:pPr>
            <a:endParaRPr lang="en-US" sz="2500" dirty="0" smtClean="0">
              <a:solidFill>
                <a:schemeClr val="bg2"/>
              </a:solidFill>
              <a:latin typeface="Tahoma" pitchFamily="34" charset="0"/>
              <a:ea typeface="Tahoma" pitchFamily="34" charset="0"/>
              <a:cs typeface="Tahoma" pitchFamily="34" charset="0"/>
            </a:endParaRPr>
          </a:p>
          <a:p>
            <a:pPr>
              <a:buFont typeface="Wingdings" pitchFamily="2" charset="2"/>
              <a:buChar char="ü"/>
            </a:pPr>
            <a:r>
              <a:rPr lang="en-US" sz="5100" dirty="0" smtClean="0">
                <a:latin typeface="Tahoma" pitchFamily="34" charset="0"/>
                <a:ea typeface="Tahoma" pitchFamily="34" charset="0"/>
                <a:cs typeface="Tahoma" pitchFamily="34" charset="0"/>
              </a:rPr>
              <a:t> Minimum age at entry		20 Years</a:t>
            </a:r>
          </a:p>
          <a:p>
            <a:pPr>
              <a:buFont typeface="Wingdings" pitchFamily="2" charset="2"/>
              <a:buChar char="ü"/>
            </a:pPr>
            <a:r>
              <a:rPr lang="en-US" sz="5100" dirty="0" smtClean="0">
                <a:latin typeface="Tahoma" pitchFamily="34" charset="0"/>
                <a:ea typeface="Tahoma" pitchFamily="34" charset="0"/>
                <a:cs typeface="Tahoma" pitchFamily="34" charset="0"/>
              </a:rPr>
              <a:t> Maximum age at entry		60 years</a:t>
            </a:r>
          </a:p>
          <a:p>
            <a:pPr>
              <a:buFont typeface="Wingdings" pitchFamily="2" charset="2"/>
              <a:buChar char="ü"/>
            </a:pPr>
            <a:r>
              <a:rPr lang="en-US" sz="5100" dirty="0" smtClean="0">
                <a:latin typeface="Tahoma" pitchFamily="34" charset="0"/>
                <a:ea typeface="Tahoma" pitchFamily="34" charset="0"/>
                <a:cs typeface="Tahoma" pitchFamily="34" charset="0"/>
              </a:rPr>
              <a:t> Available Term 			10,15,20,25 Years</a:t>
            </a:r>
          </a:p>
          <a:p>
            <a:pPr>
              <a:buFont typeface="Wingdings" pitchFamily="2" charset="2"/>
              <a:buChar char="ü"/>
            </a:pPr>
            <a:r>
              <a:rPr lang="en-US" sz="5100" dirty="0" smtClean="0">
                <a:latin typeface="Tahoma" pitchFamily="34" charset="0"/>
                <a:ea typeface="Tahoma" pitchFamily="34" charset="0"/>
                <a:cs typeface="Tahoma" pitchFamily="34" charset="0"/>
              </a:rPr>
              <a:t> Minimum age at Maturity  	30 Years</a:t>
            </a:r>
          </a:p>
          <a:p>
            <a:pPr>
              <a:buFont typeface="Wingdings" pitchFamily="2" charset="2"/>
              <a:buChar char="ü"/>
            </a:pPr>
            <a:r>
              <a:rPr lang="en-US" sz="5100" dirty="0" smtClean="0">
                <a:latin typeface="Tahoma" pitchFamily="34" charset="0"/>
                <a:ea typeface="Tahoma" pitchFamily="34" charset="0"/>
                <a:cs typeface="Tahoma" pitchFamily="34" charset="0"/>
              </a:rPr>
              <a:t> Maximum age at Maturity	70 years</a:t>
            </a:r>
          </a:p>
          <a:p>
            <a:pPr>
              <a:buFont typeface="Wingdings" pitchFamily="2" charset="2"/>
              <a:buChar char="ü"/>
            </a:pPr>
            <a:r>
              <a:rPr lang="en-US" sz="5100" dirty="0" smtClean="0">
                <a:latin typeface="Tahoma" pitchFamily="34" charset="0"/>
                <a:ea typeface="Tahoma" pitchFamily="34" charset="0"/>
                <a:cs typeface="Tahoma" pitchFamily="34" charset="0"/>
              </a:rPr>
              <a:t> Maximum Sum Assured	  	</a:t>
            </a:r>
            <a:r>
              <a:rPr lang="en-US" sz="5100" dirty="0" smtClean="0">
                <a:latin typeface="Tahoma" pitchFamily="34" charset="0"/>
                <a:ea typeface="Tahoma" pitchFamily="34" charset="0"/>
                <a:cs typeface="Tahoma" pitchFamily="34" charset="0"/>
              </a:rPr>
              <a:t>8 </a:t>
            </a:r>
            <a:r>
              <a:rPr lang="en-US" sz="5100" dirty="0" smtClean="0">
                <a:latin typeface="Tahoma" pitchFamily="34" charset="0"/>
                <a:ea typeface="Tahoma" pitchFamily="34" charset="0"/>
                <a:cs typeface="Tahoma" pitchFamily="34" charset="0"/>
              </a:rPr>
              <a:t>Million </a:t>
            </a:r>
          </a:p>
          <a:p>
            <a:pPr>
              <a:buFont typeface="Wingdings" pitchFamily="2" charset="2"/>
              <a:buChar char="ü"/>
            </a:pPr>
            <a:endParaRPr lang="en-US" sz="2800" dirty="0" smtClean="0">
              <a:latin typeface="Tahoma" pitchFamily="34" charset="0"/>
              <a:ea typeface="Tahoma" pitchFamily="34" charset="0"/>
              <a:cs typeface="Tahoma" pitchFamily="34" charset="0"/>
            </a:endParaRPr>
          </a:p>
          <a:p>
            <a:pPr>
              <a:buFont typeface="Wingdings" pitchFamily="2" charset="2"/>
              <a:buChar char="ü"/>
            </a:pPr>
            <a:endParaRPr lang="en-US" sz="2800" dirty="0" smtClean="0">
              <a:latin typeface="Tahoma" pitchFamily="34" charset="0"/>
              <a:ea typeface="Tahoma" pitchFamily="34" charset="0"/>
              <a:cs typeface="Tahoma" pitchFamily="34" charset="0"/>
            </a:endParaRPr>
          </a:p>
          <a:p>
            <a:endParaRPr lang="en-US" sz="2800" dirty="0" smtClean="0">
              <a:latin typeface="Tahoma" pitchFamily="34" charset="0"/>
              <a:ea typeface="Tahoma" pitchFamily="34" charset="0"/>
              <a:cs typeface="Tahoma" pitchFamily="34" charset="0"/>
            </a:endParaRPr>
          </a:p>
          <a:p>
            <a:pPr marL="0" indent="0" algn="l">
              <a:lnSpc>
                <a:spcPct val="120000"/>
              </a:lnSpc>
              <a:buFontTx/>
              <a:buNone/>
            </a:pPr>
            <a:endParaRPr lang="en-US" sz="2800" dirty="0">
              <a:solidFill>
                <a:schemeClr val="bg2"/>
              </a:solidFill>
            </a:endParaRPr>
          </a:p>
          <a:p>
            <a:pPr marL="0" indent="0" algn="ctr" rtl="0">
              <a:lnSpc>
                <a:spcPct val="80000"/>
              </a:lnSpc>
              <a:buFontTx/>
              <a:buNone/>
            </a:pPr>
            <a:endParaRPr lang="en-US" sz="2800" dirty="0"/>
          </a:p>
        </p:txBody>
      </p:sp>
      <p:pic>
        <p:nvPicPr>
          <p:cNvPr id="4" name="Picture 3" descr="LOGO-1.jpg"/>
          <p:cNvPicPr>
            <a:picLocks noChangeAspect="1"/>
          </p:cNvPicPr>
          <p:nvPr/>
        </p:nvPicPr>
        <p:blipFill>
          <a:blip r:embed="rId3" cstate="print">
            <a:lum contrast="20000"/>
          </a:blip>
          <a:stretch>
            <a:fillRect/>
          </a:stretch>
        </p:blipFill>
        <p:spPr>
          <a:xfrm>
            <a:off x="8012996" y="5791200"/>
            <a:ext cx="826204" cy="8365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5"/>
          <p:cNvSpPr>
            <a:spLocks noChangeArrowheads="1"/>
          </p:cNvSpPr>
          <p:nvPr/>
        </p:nvSpPr>
        <p:spPr bwMode="auto">
          <a:xfrm>
            <a:off x="1066800" y="1219200"/>
            <a:ext cx="7010400" cy="4800600"/>
          </a:xfrm>
          <a:prstGeom prst="rect">
            <a:avLst/>
          </a:prstGeom>
          <a:noFill/>
          <a:ln w="9525">
            <a:noFill/>
            <a:miter lim="800000"/>
            <a:headEnd/>
            <a:tailEnd/>
          </a:ln>
          <a:effectLst/>
        </p:spPr>
        <p:txBody>
          <a:bodyPr/>
          <a:lstStyle/>
          <a:p>
            <a:pPr algn="just">
              <a:spcBef>
                <a:spcPct val="20000"/>
              </a:spcBef>
              <a:buClr>
                <a:schemeClr val="hlink"/>
              </a:buClr>
              <a:buSzPct val="120000"/>
            </a:pPr>
            <a:r>
              <a:rPr lang="en-US" sz="2400" dirty="0" smtClean="0">
                <a:latin typeface="Tahoma" pitchFamily="34" charset="0"/>
                <a:ea typeface="Tahoma" pitchFamily="34" charset="0"/>
                <a:cs typeface="Tahoma" pitchFamily="34" charset="0"/>
              </a:rPr>
              <a:t>The </a:t>
            </a:r>
            <a:r>
              <a:rPr lang="en-US" sz="2400" dirty="0">
                <a:latin typeface="Tahoma" pitchFamily="34" charset="0"/>
                <a:ea typeface="Tahoma" pitchFamily="34" charset="0"/>
                <a:cs typeface="Tahoma" pitchFamily="34" charset="0"/>
              </a:rPr>
              <a:t>premium Includes </a:t>
            </a:r>
            <a:r>
              <a:rPr lang="en-US" sz="2400" dirty="0" smtClean="0">
                <a:latin typeface="Tahoma" pitchFamily="34" charset="0"/>
                <a:ea typeface="Tahoma" pitchFamily="34" charset="0"/>
                <a:cs typeface="Tahoma" pitchFamily="34" charset="0"/>
              </a:rPr>
              <a:t>in built two </a:t>
            </a:r>
            <a:r>
              <a:rPr lang="en-US" sz="2400" dirty="0">
                <a:latin typeface="Tahoma" pitchFamily="34" charset="0"/>
                <a:ea typeface="Tahoma" pitchFamily="34" charset="0"/>
                <a:cs typeface="Tahoma" pitchFamily="34" charset="0"/>
              </a:rPr>
              <a:t>times </a:t>
            </a:r>
            <a:r>
              <a:rPr lang="en-US" sz="2400" dirty="0" smtClean="0">
                <a:latin typeface="Tahoma" pitchFamily="34" charset="0"/>
                <a:ea typeface="Tahoma" pitchFamily="34" charset="0"/>
                <a:cs typeface="Tahoma" pitchFamily="34" charset="0"/>
              </a:rPr>
              <a:t>ADB(Accidental death benefit) and one time TIR(Term Insurance Rider).</a:t>
            </a:r>
          </a:p>
          <a:p>
            <a:pPr algn="just">
              <a:spcBef>
                <a:spcPct val="20000"/>
              </a:spcBef>
              <a:buClr>
                <a:schemeClr val="hlink"/>
              </a:buClr>
              <a:buSzPct val="120000"/>
            </a:pPr>
            <a:endParaRPr lang="en-US" sz="2000" dirty="0">
              <a:latin typeface="Tahoma" pitchFamily="34" charset="0"/>
              <a:ea typeface="Tahoma" pitchFamily="34" charset="0"/>
              <a:cs typeface="Tahoma" pitchFamily="34" charset="0"/>
            </a:endParaRPr>
          </a:p>
          <a:p>
            <a:pPr algn="just" rtl="0">
              <a:spcBef>
                <a:spcPct val="20000"/>
              </a:spcBef>
              <a:buClr>
                <a:schemeClr val="hlink"/>
              </a:buClr>
              <a:buSzPct val="120000"/>
            </a:pPr>
            <a:r>
              <a:rPr lang="en-US" sz="2400" dirty="0" smtClean="0">
                <a:latin typeface="Tahoma" pitchFamily="34" charset="0"/>
                <a:ea typeface="Tahoma" pitchFamily="34" charset="0"/>
                <a:cs typeface="Tahoma" pitchFamily="34" charset="0"/>
              </a:rPr>
              <a:t>For </a:t>
            </a:r>
            <a:r>
              <a:rPr lang="en-US" sz="2400" dirty="0">
                <a:latin typeface="Tahoma" pitchFamily="34" charset="0"/>
                <a:ea typeface="Tahoma" pitchFamily="34" charset="0"/>
                <a:cs typeface="Tahoma" pitchFamily="34" charset="0"/>
              </a:rPr>
              <a:t>underwriting purpose sum assured is to be                                            </a:t>
            </a:r>
            <a:r>
              <a:rPr lang="en-US" sz="2400" dirty="0" smtClean="0">
                <a:latin typeface="Tahoma" pitchFamily="34" charset="0"/>
                <a:ea typeface="Tahoma" pitchFamily="34" charset="0"/>
                <a:cs typeface="Tahoma" pitchFamily="34" charset="0"/>
              </a:rPr>
              <a:t> </a:t>
            </a:r>
            <a:r>
              <a:rPr lang="en-US" sz="2400" dirty="0">
                <a:latin typeface="Tahoma" pitchFamily="34" charset="0"/>
                <a:ea typeface="Tahoma" pitchFamily="34" charset="0"/>
                <a:cs typeface="Tahoma" pitchFamily="34" charset="0"/>
              </a:rPr>
              <a:t>considered as double</a:t>
            </a:r>
            <a:r>
              <a:rPr lang="en-US" sz="2400" dirty="0" smtClean="0">
                <a:latin typeface="Tahoma" pitchFamily="34" charset="0"/>
                <a:ea typeface="Tahoma" pitchFamily="34" charset="0"/>
                <a:cs typeface="Tahoma" pitchFamily="34" charset="0"/>
              </a:rPr>
              <a:t>.</a:t>
            </a:r>
          </a:p>
          <a:p>
            <a:pPr algn="just" rtl="0">
              <a:spcBef>
                <a:spcPct val="20000"/>
              </a:spcBef>
              <a:buClr>
                <a:schemeClr val="hlink"/>
              </a:buClr>
              <a:buSzPct val="120000"/>
            </a:pPr>
            <a:r>
              <a:rPr lang="en-US" sz="2400" dirty="0">
                <a:latin typeface="Tahoma" pitchFamily="34" charset="0"/>
                <a:ea typeface="Tahoma" pitchFamily="34" charset="0"/>
                <a:cs typeface="Tahoma" pitchFamily="34" charset="0"/>
              </a:rPr>
              <a:t/>
            </a:r>
            <a:br>
              <a:rPr lang="en-US" sz="2400" dirty="0">
                <a:latin typeface="Tahoma" pitchFamily="34" charset="0"/>
                <a:ea typeface="Tahoma" pitchFamily="34" charset="0"/>
                <a:cs typeface="Tahoma" pitchFamily="34" charset="0"/>
              </a:rPr>
            </a:br>
            <a:r>
              <a:rPr lang="en-US" sz="2400" dirty="0" smtClean="0">
                <a:latin typeface="Tahoma" pitchFamily="34" charset="0"/>
                <a:ea typeface="Tahoma" pitchFamily="34" charset="0"/>
                <a:cs typeface="Tahoma" pitchFamily="34" charset="0"/>
              </a:rPr>
              <a:t>All </a:t>
            </a:r>
            <a:r>
              <a:rPr lang="en-US" sz="2400" dirty="0">
                <a:latin typeface="Tahoma" pitchFamily="34" charset="0"/>
                <a:ea typeface="Tahoma" pitchFamily="34" charset="0"/>
                <a:cs typeface="Tahoma" pitchFamily="34" charset="0"/>
              </a:rPr>
              <a:t>riders except ADB can be attached to this </a:t>
            </a:r>
            <a:endParaRPr lang="en-US" sz="2400" dirty="0" smtClean="0">
              <a:latin typeface="Tahoma" pitchFamily="34" charset="0"/>
              <a:ea typeface="Tahoma" pitchFamily="34" charset="0"/>
              <a:cs typeface="Tahoma" pitchFamily="34" charset="0"/>
            </a:endParaRPr>
          </a:p>
          <a:p>
            <a:pPr algn="just" rtl="0">
              <a:spcBef>
                <a:spcPct val="20000"/>
              </a:spcBef>
              <a:buClr>
                <a:schemeClr val="hlink"/>
              </a:buClr>
              <a:buSzPct val="120000"/>
            </a:pPr>
            <a:r>
              <a:rPr lang="en-US" sz="2400" dirty="0" smtClean="0">
                <a:latin typeface="Tahoma" pitchFamily="34" charset="0"/>
                <a:ea typeface="Tahoma" pitchFamily="34" charset="0"/>
                <a:cs typeface="Tahoma" pitchFamily="34" charset="0"/>
              </a:rPr>
              <a:t>plan subject to usual terms and conditions.</a:t>
            </a:r>
          </a:p>
          <a:p>
            <a:pPr algn="just" rtl="0">
              <a:spcBef>
                <a:spcPct val="20000"/>
              </a:spcBef>
              <a:buClr>
                <a:schemeClr val="hlink"/>
              </a:buClr>
              <a:buSzPct val="120000"/>
            </a:pPr>
            <a:r>
              <a:rPr lang="en-US" sz="2400" dirty="0" smtClean="0">
                <a:latin typeface="Tahoma" pitchFamily="34" charset="0"/>
                <a:ea typeface="Tahoma" pitchFamily="34" charset="0"/>
                <a:cs typeface="Tahoma" pitchFamily="34" charset="0"/>
              </a:rPr>
              <a:t> </a:t>
            </a:r>
            <a:br>
              <a:rPr lang="en-US" sz="2400" dirty="0" smtClean="0">
                <a:latin typeface="Tahoma" pitchFamily="34" charset="0"/>
                <a:ea typeface="Tahoma" pitchFamily="34" charset="0"/>
                <a:cs typeface="Tahoma" pitchFamily="34" charset="0"/>
              </a:rPr>
            </a:br>
            <a:r>
              <a:rPr lang="en-US" sz="2400" dirty="0" smtClean="0">
                <a:latin typeface="Tahoma" pitchFamily="34" charset="0"/>
                <a:ea typeface="Tahoma" pitchFamily="34" charset="0"/>
                <a:cs typeface="Tahoma" pitchFamily="34" charset="0"/>
              </a:rPr>
              <a:t>Loan facility available as per conditions </a:t>
            </a:r>
            <a:r>
              <a:rPr lang="en-US" sz="2400" dirty="0">
                <a:latin typeface="Tahoma" pitchFamily="34" charset="0"/>
                <a:ea typeface="Tahoma" pitchFamily="34" charset="0"/>
                <a:cs typeface="Tahoma" pitchFamily="34" charset="0"/>
              </a:rPr>
              <a:t>of the policy </a:t>
            </a:r>
            <a:r>
              <a:rPr lang="en-US" sz="2400" dirty="0" err="1">
                <a:latin typeface="Tahoma" pitchFamily="34" charset="0"/>
                <a:ea typeface="Tahoma" pitchFamily="34" charset="0"/>
                <a:cs typeface="Tahoma" pitchFamily="34" charset="0"/>
              </a:rPr>
              <a:t>upto</a:t>
            </a:r>
            <a:r>
              <a:rPr lang="en-US" sz="2400" dirty="0">
                <a:latin typeface="Tahoma" pitchFamily="34" charset="0"/>
                <a:ea typeface="Tahoma" pitchFamily="34" charset="0"/>
                <a:cs typeface="Tahoma" pitchFamily="34" charset="0"/>
              </a:rPr>
              <a:t> 80% of the </a:t>
            </a:r>
            <a:r>
              <a:rPr lang="en-US" sz="2400" dirty="0" smtClean="0">
                <a:latin typeface="Tahoma" pitchFamily="34" charset="0"/>
                <a:ea typeface="Tahoma" pitchFamily="34" charset="0"/>
                <a:cs typeface="Tahoma" pitchFamily="34" charset="0"/>
              </a:rPr>
              <a:t>net Cash value.</a:t>
            </a:r>
            <a:endParaRPr lang="en-US" sz="2400" dirty="0">
              <a:latin typeface="Tahoma" pitchFamily="34" charset="0"/>
              <a:ea typeface="Tahoma" pitchFamily="34" charset="0"/>
              <a:cs typeface="Tahoma" pitchFamily="34" charset="0"/>
            </a:endParaRPr>
          </a:p>
          <a:p>
            <a:pPr algn="l" rtl="0">
              <a:lnSpc>
                <a:spcPct val="90000"/>
              </a:lnSpc>
              <a:spcBef>
                <a:spcPct val="20000"/>
              </a:spcBef>
              <a:buClr>
                <a:schemeClr val="hlink"/>
              </a:buClr>
              <a:buSzPct val="120000"/>
            </a:pPr>
            <a:endParaRPr lang="en-US" sz="2400" dirty="0">
              <a:effectLst>
                <a:outerShdw blurRad="38100" dist="38100" dir="2700000" algn="tl">
                  <a:srgbClr val="000000"/>
                </a:outerShdw>
              </a:effectLst>
              <a:latin typeface="Tahoma" pitchFamily="34" charset="0"/>
              <a:ea typeface="Tahoma" pitchFamily="34" charset="0"/>
              <a:cs typeface="Tahoma" pitchFamily="34" charset="0"/>
            </a:endParaRPr>
          </a:p>
          <a:p>
            <a:pPr algn="l" rtl="0">
              <a:lnSpc>
                <a:spcPct val="90000"/>
              </a:lnSpc>
              <a:spcBef>
                <a:spcPct val="20000"/>
              </a:spcBef>
              <a:buClr>
                <a:schemeClr val="hlink"/>
              </a:buClr>
              <a:buSzPct val="120000"/>
              <a:buFont typeface="Wingdings" pitchFamily="2" charset="2"/>
              <a:buChar char="ü"/>
            </a:pPr>
            <a:endParaRPr lang="en-US" sz="2400" dirty="0">
              <a:effectLst>
                <a:outerShdw blurRad="38100" dist="38100" dir="2700000" algn="tl">
                  <a:srgbClr val="000000"/>
                </a:outerShdw>
              </a:effectLst>
              <a:latin typeface="Tahoma" pitchFamily="34" charset="0"/>
              <a:ea typeface="Tahoma" pitchFamily="34" charset="0"/>
              <a:cs typeface="Tahoma" pitchFamily="34" charset="0"/>
            </a:endParaRPr>
          </a:p>
        </p:txBody>
      </p:sp>
      <p:sp>
        <p:nvSpPr>
          <p:cNvPr id="7174" name="Rectangle 6"/>
          <p:cNvSpPr>
            <a:spLocks noChangeArrowheads="1"/>
          </p:cNvSpPr>
          <p:nvPr/>
        </p:nvSpPr>
        <p:spPr bwMode="auto">
          <a:xfrm>
            <a:off x="0" y="914400"/>
            <a:ext cx="8686800" cy="5181600"/>
          </a:xfrm>
          <a:prstGeom prst="rect">
            <a:avLst/>
          </a:prstGeom>
          <a:noFill/>
          <a:ln w="9525">
            <a:noFill/>
            <a:miter lim="800000"/>
            <a:headEnd/>
            <a:tailEnd/>
          </a:ln>
          <a:effectLst/>
        </p:spPr>
        <p:txBody>
          <a:bodyPr anchor="b" anchorCtr="1"/>
          <a:lstStyle/>
          <a:p>
            <a:pPr marL="908050" indent="-908050" algn="l">
              <a:buFontTx/>
              <a:buAutoNum type="romanLcParenBoth" startAt="5"/>
              <a:defRPr/>
            </a:pPr>
            <a:endParaRPr lang="en-US" sz="2800">
              <a:solidFill>
                <a:schemeClr val="bg2"/>
              </a:solidFill>
              <a:effectLst>
                <a:outerShdw blurRad="38100" dist="38100" dir="2700000" algn="tl">
                  <a:srgbClr val="000000"/>
                </a:outerShdw>
              </a:effectLst>
            </a:endParaRPr>
          </a:p>
        </p:txBody>
      </p:sp>
      <p:sp>
        <p:nvSpPr>
          <p:cNvPr id="4" name="Title 3"/>
          <p:cNvSpPr>
            <a:spLocks noGrp="1"/>
          </p:cNvSpPr>
          <p:nvPr>
            <p:ph type="title"/>
          </p:nvPr>
        </p:nvSpPr>
        <p:spPr>
          <a:xfrm>
            <a:off x="0" y="533400"/>
            <a:ext cx="9144000" cy="762000"/>
          </a:xfrm>
        </p:spPr>
        <p:txBody>
          <a:bodyPr>
            <a:noAutofit/>
          </a:bodyPr>
          <a:lstStyle/>
          <a:p>
            <a:r>
              <a:rPr lang="en-US" b="1" dirty="0" smtClean="0">
                <a:solidFill>
                  <a:schemeClr val="accent2">
                    <a:lumMod val="40000"/>
                    <a:lumOff val="6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SALIENT FEATURES </a:t>
            </a:r>
            <a:br>
              <a:rPr lang="en-US" b="1" dirty="0" smtClean="0">
                <a:solidFill>
                  <a:schemeClr val="accent2">
                    <a:lumMod val="40000"/>
                    <a:lumOff val="6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endParaRPr lang="en-US" b="1" dirty="0">
              <a:solidFill>
                <a:schemeClr val="accent2">
                  <a:lumMod val="40000"/>
                  <a:lumOff val="60000"/>
                </a:schemeClr>
              </a:solidFill>
              <a:effectLst>
                <a:outerShdw blurRad="38100" dist="38100" dir="2700000" algn="tl">
                  <a:srgbClr val="000000">
                    <a:alpha val="43137"/>
                  </a:srgbClr>
                </a:outerShdw>
              </a:effectLst>
            </a:endParaRPr>
          </a:p>
        </p:txBody>
      </p:sp>
      <p:pic>
        <p:nvPicPr>
          <p:cNvPr id="7" name="Picture 6" descr="LOGO-1.jpg"/>
          <p:cNvPicPr>
            <a:picLocks noChangeAspect="1"/>
          </p:cNvPicPr>
          <p:nvPr/>
        </p:nvPicPr>
        <p:blipFill>
          <a:blip r:embed="rId2" cstate="print">
            <a:lum contrast="20000"/>
          </a:blip>
          <a:stretch>
            <a:fillRect/>
          </a:stretch>
        </p:blipFill>
        <p:spPr>
          <a:xfrm>
            <a:off x="8012996" y="5791200"/>
            <a:ext cx="826204" cy="8365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5638"/>
            <a:ext cx="8229600" cy="868362"/>
          </a:xfrm>
        </p:spPr>
        <p:txBody>
          <a:bodyPr>
            <a:normAutofit fontScale="90000"/>
          </a:bodyPr>
          <a:lstStyle/>
          <a:p>
            <a:r>
              <a:rPr lang="en-US" b="1" dirty="0" smtClean="0">
                <a:solidFill>
                  <a:schemeClr val="accent2">
                    <a:lumMod val="40000"/>
                    <a:lumOff val="60000"/>
                  </a:schemeClr>
                </a:solidFill>
                <a:effectLst>
                  <a:outerShdw blurRad="38100" dist="38100" dir="2700000" algn="tl">
                    <a:srgbClr val="000000"/>
                  </a:outerShdw>
                </a:effectLst>
                <a:latin typeface="Tahoma" pitchFamily="34" charset="0"/>
                <a:ea typeface="Tahoma" pitchFamily="34" charset="0"/>
                <a:cs typeface="Tahoma" pitchFamily="34" charset="0"/>
              </a:rPr>
              <a:t>COMPARISON OF PREMIUM TABLE   36 &amp; 03</a:t>
            </a:r>
            <a:br>
              <a:rPr lang="en-US" b="1" dirty="0" smtClean="0">
                <a:solidFill>
                  <a:schemeClr val="accent2">
                    <a:lumMod val="40000"/>
                    <a:lumOff val="60000"/>
                  </a:schemeClr>
                </a:solidFill>
                <a:effectLst>
                  <a:outerShdw blurRad="38100" dist="38100" dir="2700000" algn="tl">
                    <a:srgbClr val="000000"/>
                  </a:outerShdw>
                </a:effectLst>
                <a:latin typeface="Tahoma" pitchFamily="34" charset="0"/>
                <a:ea typeface="Tahoma" pitchFamily="34" charset="0"/>
                <a:cs typeface="Tahoma" pitchFamily="34" charset="0"/>
              </a:rPr>
            </a:br>
            <a:endParaRPr lang="en-US" dirty="0">
              <a:solidFill>
                <a:schemeClr val="accent2">
                  <a:lumMod val="40000"/>
                  <a:lumOff val="60000"/>
                </a:schemeClr>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533400" y="1600200"/>
            <a:ext cx="8153400" cy="4525963"/>
          </a:xfrm>
        </p:spPr>
        <p:style>
          <a:lnRef idx="1">
            <a:schemeClr val="accent2"/>
          </a:lnRef>
          <a:fillRef idx="2">
            <a:schemeClr val="accent2"/>
          </a:fillRef>
          <a:effectRef idx="1">
            <a:schemeClr val="accent2"/>
          </a:effectRef>
          <a:fontRef idx="minor">
            <a:schemeClr val="dk1"/>
          </a:fontRef>
        </p:style>
        <p:txBody>
          <a:bodyPr>
            <a:normAutofit fontScale="25000" lnSpcReduction="2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1">
              <a:lnSpc>
                <a:spcPct val="120000"/>
              </a:lnSpc>
              <a:buNone/>
            </a:pPr>
            <a:r>
              <a:rPr lang="en-US" sz="6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	</a:t>
            </a:r>
            <a:r>
              <a:rPr lang="en-US" sz="6200" b="1" spc="50" dirty="0" smtClean="0">
                <a:ln w="11430"/>
                <a:solidFill>
                  <a:schemeClr val="tx1"/>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	</a:t>
            </a:r>
            <a:r>
              <a:rPr lang="en-US" sz="8000" b="1" spc="50" dirty="0" smtClean="0">
                <a:ln w="11430"/>
                <a:solidFill>
                  <a:schemeClr val="tx1"/>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Age of life proposed:		25 Years</a:t>
            </a:r>
            <a:br>
              <a:rPr lang="en-US" sz="8000" b="1" spc="50" dirty="0" smtClean="0">
                <a:ln w="11430"/>
                <a:solidFill>
                  <a:schemeClr val="tx1"/>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br>
            <a:r>
              <a:rPr lang="en-US" sz="8000" b="1" spc="50" dirty="0" smtClean="0">
                <a:ln w="11430"/>
                <a:solidFill>
                  <a:schemeClr val="tx1"/>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  Terms of Policy: 			20 years </a:t>
            </a:r>
          </a:p>
          <a:p>
            <a:pPr>
              <a:lnSpc>
                <a:spcPct val="120000"/>
              </a:lnSpc>
              <a:buNone/>
            </a:pPr>
            <a:r>
              <a:rPr lang="en-US" sz="8000" b="1" spc="50" dirty="0" smtClean="0">
                <a:ln w="11430"/>
                <a:solidFill>
                  <a:schemeClr val="tx1"/>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		Sum Assured:				Rs. 1,00,000 </a:t>
            </a:r>
            <a:br>
              <a:rPr lang="en-US" sz="8000" b="1" spc="50" dirty="0" smtClean="0">
                <a:ln w="11430"/>
                <a:solidFill>
                  <a:schemeClr val="tx1"/>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br>
            <a:endParaRPr lang="en-US" sz="8000" b="1" spc="50" dirty="0" smtClean="0">
              <a:ln w="11430"/>
              <a:solidFill>
                <a:schemeClr val="tx1"/>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endParaRPr>
          </a:p>
          <a:p>
            <a:pPr>
              <a:lnSpc>
                <a:spcPct val="120000"/>
              </a:lnSpc>
              <a:buNone/>
            </a:pPr>
            <a:r>
              <a:rPr lang="en-US" sz="8000" b="1" spc="50" dirty="0" smtClean="0">
                <a:ln w="11430"/>
                <a:solidFill>
                  <a:schemeClr val="tx1"/>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	</a:t>
            </a:r>
            <a:r>
              <a:rPr lang="en-US" sz="8000" b="1" u="sng" spc="50" dirty="0" smtClean="0">
                <a:ln w="11430"/>
                <a:solidFill>
                  <a:schemeClr val="tx1"/>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CALCULATION</a:t>
            </a:r>
          </a:p>
          <a:p>
            <a:pPr>
              <a:lnSpc>
                <a:spcPct val="120000"/>
              </a:lnSpc>
              <a:buNone/>
            </a:pPr>
            <a:r>
              <a:rPr lang="en-US" sz="8000" b="1" spc="50" dirty="0" smtClean="0">
                <a:ln w="11430"/>
                <a:solidFill>
                  <a:schemeClr val="tx1"/>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	Table:			     </a:t>
            </a:r>
            <a:r>
              <a:rPr lang="en-US" sz="8000" b="1" u="sng" spc="50" dirty="0" smtClean="0">
                <a:ln w="11430"/>
                <a:solidFill>
                  <a:schemeClr val="tx1"/>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 36 </a:t>
            </a:r>
            <a:r>
              <a:rPr lang="en-US" sz="8000" b="1" spc="50" dirty="0" smtClean="0">
                <a:ln w="11430"/>
                <a:solidFill>
                  <a:schemeClr val="tx1"/>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                 </a:t>
            </a:r>
            <a:r>
              <a:rPr lang="en-US" sz="8000" b="1" u="sng" spc="50" dirty="0" smtClean="0">
                <a:ln w="11430"/>
                <a:solidFill>
                  <a:schemeClr val="tx1"/>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03 </a:t>
            </a:r>
            <a:r>
              <a:rPr lang="en-US" sz="8000" b="1" spc="50" dirty="0" smtClean="0">
                <a:ln w="11430"/>
                <a:solidFill>
                  <a:schemeClr val="tx1"/>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 </a:t>
            </a:r>
            <a:br>
              <a:rPr lang="en-US" sz="8000" b="1" spc="50" dirty="0" smtClean="0">
                <a:ln w="11430"/>
                <a:solidFill>
                  <a:schemeClr val="tx1"/>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br>
            <a:r>
              <a:rPr lang="en-US" sz="8000" b="1" spc="50" dirty="0" smtClean="0">
                <a:ln w="11430"/>
                <a:solidFill>
                  <a:schemeClr val="tx1"/>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Basic Premium Rate:	    53.45    	     47.99 	</a:t>
            </a:r>
          </a:p>
          <a:p>
            <a:pPr>
              <a:lnSpc>
                <a:spcPct val="120000"/>
              </a:lnSpc>
              <a:buNone/>
            </a:pPr>
            <a:r>
              <a:rPr lang="en-US" sz="8000" b="1" spc="50" dirty="0" smtClean="0">
                <a:ln w="11430"/>
                <a:solidFill>
                  <a:schemeClr val="tx1"/>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	Premium:			Rs. 5345        	 Rs. 4799      </a:t>
            </a:r>
          </a:p>
          <a:p>
            <a:pPr>
              <a:lnSpc>
                <a:spcPct val="120000"/>
              </a:lnSpc>
              <a:buNone/>
            </a:pPr>
            <a:r>
              <a:rPr lang="en-US" sz="8000" b="1" spc="50" dirty="0" smtClean="0">
                <a:ln w="11430"/>
                <a:solidFill>
                  <a:schemeClr val="tx1"/>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	Policy fee:          		 Rs. 100          Rs.  100     </a:t>
            </a:r>
            <a:br>
              <a:rPr lang="en-US" sz="8000" b="1" spc="50" dirty="0" smtClean="0">
                <a:ln w="11430"/>
                <a:solidFill>
                  <a:schemeClr val="tx1"/>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br>
            <a:r>
              <a:rPr lang="en-US" sz="8000" b="1" spc="50" dirty="0" smtClean="0">
                <a:ln w="11430"/>
                <a:solidFill>
                  <a:schemeClr val="tx1"/>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Annual Premium:		 Rs.5445         Rs. 4899</a:t>
            </a:r>
            <a:br>
              <a:rPr lang="en-US" sz="8000" b="1" spc="50" dirty="0" smtClean="0">
                <a:ln w="11430"/>
                <a:solidFill>
                  <a:schemeClr val="tx1"/>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br>
            <a:endParaRPr lang="en-US" sz="8000" b="1" spc="50" dirty="0" smtClean="0">
              <a:ln w="11430"/>
              <a:solidFill>
                <a:schemeClr val="tx1"/>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endParaRPr>
          </a:p>
          <a:p>
            <a:pPr algn="ctr">
              <a:lnSpc>
                <a:spcPct val="120000"/>
              </a:lnSpc>
              <a:buNone/>
            </a:pPr>
            <a:r>
              <a:rPr lang="en-US" sz="8000" b="1" spc="50" dirty="0" smtClean="0">
                <a:ln w="11430"/>
                <a:solidFill>
                  <a:schemeClr val="tx1"/>
                </a:solidFill>
                <a:effectLst>
                  <a:outerShdw blurRad="76200" dist="50800" dir="5400000" algn="tl" rotWithShape="0">
                    <a:srgbClr val="000000">
                      <a:alpha val="65000"/>
                    </a:srgbClr>
                  </a:outerShdw>
                </a:effectLst>
                <a:latin typeface="Tahoma" pitchFamily="34" charset="0"/>
                <a:ea typeface="Tahoma" pitchFamily="34" charset="0"/>
                <a:cs typeface="Tahoma" pitchFamily="34" charset="0"/>
              </a:rPr>
              <a:t>There is only difference in Premium of Rs. 456 Per Annum between Table 36  and Table 03</a:t>
            </a:r>
          </a:p>
          <a:p>
            <a:endParaRPr lang="en-US" b="1" spc="50" dirty="0">
              <a:ln w="11430"/>
              <a:solidFill>
                <a:schemeClr val="tx1"/>
              </a:solidFill>
              <a:effectLst>
                <a:outerShdw blurRad="76200" dist="50800" dir="5400000" algn="tl" rotWithShape="0">
                  <a:srgbClr val="000000">
                    <a:alpha val="65000"/>
                  </a:srgbClr>
                </a:outerShdw>
              </a:effectLst>
            </a:endParaRPr>
          </a:p>
        </p:txBody>
      </p:sp>
      <p:pic>
        <p:nvPicPr>
          <p:cNvPr id="5" name="Picture 4" descr="LOGO-1.jpg"/>
          <p:cNvPicPr>
            <a:picLocks noChangeAspect="1"/>
          </p:cNvPicPr>
          <p:nvPr/>
        </p:nvPicPr>
        <p:blipFill>
          <a:blip r:embed="rId2" cstate="print">
            <a:lum contrast="20000"/>
          </a:blip>
          <a:stretch>
            <a:fillRect/>
          </a:stretch>
        </p:blipFill>
        <p:spPr>
          <a:xfrm>
            <a:off x="8012996" y="5791200"/>
            <a:ext cx="826204" cy="8365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228600" y="0"/>
            <a:ext cx="8686800" cy="685800"/>
          </a:xfrm>
          <a:prstGeom prst="rect">
            <a:avLst/>
          </a:prstGeom>
          <a:noFill/>
          <a:ln w="9525">
            <a:noFill/>
            <a:miter lim="800000"/>
            <a:headEnd/>
            <a:tailEnd/>
          </a:ln>
          <a:effectLst/>
        </p:spPr>
        <p:txBody>
          <a:bodyPr anchor="b" anchorCtr="1"/>
          <a:lstStyle/>
          <a:p>
            <a:pPr algn="ctr"/>
            <a:endParaRPr lang="en-US" sz="1800" b="1" u="sng" dirty="0">
              <a:solidFill>
                <a:srgbClr val="CC3300"/>
              </a:solidFill>
              <a:effectLst>
                <a:outerShdw blurRad="38100" dist="38100" dir="2700000" algn="tl">
                  <a:srgbClr val="000000"/>
                </a:outerShdw>
              </a:effectLst>
            </a:endParaRPr>
          </a:p>
        </p:txBody>
      </p:sp>
      <p:sp>
        <p:nvSpPr>
          <p:cNvPr id="10243" name="Rectangle 3"/>
          <p:cNvSpPr>
            <a:spLocks noChangeArrowheads="1"/>
          </p:cNvSpPr>
          <p:nvPr/>
        </p:nvSpPr>
        <p:spPr bwMode="auto">
          <a:xfrm>
            <a:off x="304800" y="1295400"/>
            <a:ext cx="8610600" cy="5029200"/>
          </a:xfrm>
          <a:prstGeom prst="rect">
            <a:avLst/>
          </a:prstGeom>
          <a:noFill/>
          <a:ln w="9525">
            <a:noFill/>
            <a:miter lim="800000"/>
            <a:headEnd/>
            <a:tailEnd/>
          </a:ln>
          <a:effectLst/>
        </p:spPr>
        <p:txBody>
          <a:bodyPr/>
          <a:lstStyle/>
          <a:p>
            <a:pPr algn="l">
              <a:lnSpc>
                <a:spcPct val="90000"/>
              </a:lnSpc>
              <a:spcBef>
                <a:spcPct val="20000"/>
              </a:spcBef>
              <a:buClr>
                <a:schemeClr val="hlink"/>
              </a:buClr>
              <a:buSzPct val="120000"/>
              <a:defRPr/>
            </a:pPr>
            <a:endParaRPr lang="en-US">
              <a:effectLst>
                <a:outerShdw blurRad="38100" dist="38100" dir="2700000" algn="tl">
                  <a:srgbClr val="000000"/>
                </a:outerShdw>
              </a:effectLst>
            </a:endParaRPr>
          </a:p>
          <a:p>
            <a:pPr algn="ctr" rtl="0">
              <a:lnSpc>
                <a:spcPct val="90000"/>
              </a:lnSpc>
              <a:spcBef>
                <a:spcPct val="20000"/>
              </a:spcBef>
              <a:buClr>
                <a:schemeClr val="hlink"/>
              </a:buClr>
              <a:buSzPct val="120000"/>
              <a:defRPr/>
            </a:pPr>
            <a:endParaRPr lang="en-US">
              <a:effectLst>
                <a:outerShdw blurRad="38100" dist="38100" dir="2700000" algn="tl">
                  <a:srgbClr val="000000"/>
                </a:outerShdw>
              </a:effectLst>
            </a:endParaRPr>
          </a:p>
        </p:txBody>
      </p:sp>
      <p:sp>
        <p:nvSpPr>
          <p:cNvPr id="10244" name="Rectangle 4"/>
          <p:cNvSpPr>
            <a:spLocks noChangeArrowheads="1"/>
          </p:cNvSpPr>
          <p:nvPr/>
        </p:nvSpPr>
        <p:spPr bwMode="auto">
          <a:xfrm>
            <a:off x="304800" y="1676400"/>
            <a:ext cx="8534400" cy="3657600"/>
          </a:xfrm>
          <a:prstGeom prst="rect">
            <a:avLst/>
          </a:prstGeom>
          <a:solidFill>
            <a:schemeClr val="accent2">
              <a:lumMod val="60000"/>
              <a:lumOff val="40000"/>
            </a:schemeClr>
          </a:solidFill>
          <a:ln w="9525">
            <a:noFill/>
            <a:miter lim="800000"/>
            <a:headEnd/>
            <a:tailEnd/>
          </a:ln>
          <a:effectLst/>
        </p:spPr>
        <p:txBody>
          <a:bodyPr anchor="b" anchorCtr="1"/>
          <a:lstStyle/>
          <a:p>
            <a:pPr>
              <a:lnSpc>
                <a:spcPct val="150000"/>
              </a:lnSpc>
            </a:pPr>
            <a:r>
              <a:rPr lang="en-US" sz="2000" dirty="0" smtClean="0">
                <a:latin typeface="Tahoma" pitchFamily="34" charset="0"/>
                <a:ea typeface="Tahoma" pitchFamily="34" charset="0"/>
                <a:cs typeface="Tahoma" pitchFamily="34" charset="0"/>
              </a:rPr>
              <a:t>Bonus rate for 1</a:t>
            </a:r>
            <a:r>
              <a:rPr lang="en-US" sz="2000" baseline="30000" dirty="0" smtClean="0">
                <a:latin typeface="Tahoma" pitchFamily="34" charset="0"/>
                <a:ea typeface="Tahoma" pitchFamily="34" charset="0"/>
                <a:cs typeface="Tahoma" pitchFamily="34" charset="0"/>
              </a:rPr>
              <a:t>st</a:t>
            </a:r>
            <a:r>
              <a:rPr lang="en-US" sz="2000" dirty="0" smtClean="0">
                <a:latin typeface="Tahoma" pitchFamily="34" charset="0"/>
                <a:ea typeface="Tahoma" pitchFamily="34" charset="0"/>
                <a:cs typeface="Tahoma" pitchFamily="34" charset="0"/>
              </a:rPr>
              <a:t> five years (50x5x100)			Rs.25,000  </a:t>
            </a:r>
          </a:p>
          <a:p>
            <a:pPr>
              <a:lnSpc>
                <a:spcPct val="150000"/>
              </a:lnSpc>
            </a:pPr>
            <a:r>
              <a:rPr lang="en-US" sz="2000" dirty="0" smtClean="0">
                <a:latin typeface="Tahoma" pitchFamily="34" charset="0"/>
                <a:ea typeface="Tahoma" pitchFamily="34" charset="0"/>
                <a:cs typeface="Tahoma" pitchFamily="34" charset="0"/>
              </a:rPr>
              <a:t>Bonus rate from 6</a:t>
            </a:r>
            <a:r>
              <a:rPr lang="en-US" sz="2000" baseline="30000" dirty="0" smtClean="0">
                <a:latin typeface="Tahoma" pitchFamily="34" charset="0"/>
                <a:ea typeface="Tahoma" pitchFamily="34" charset="0"/>
                <a:cs typeface="Tahoma" pitchFamily="34" charset="0"/>
              </a:rPr>
              <a:t>th</a:t>
            </a:r>
            <a:r>
              <a:rPr lang="en-US" sz="2000" dirty="0" smtClean="0">
                <a:latin typeface="Tahoma" pitchFamily="34" charset="0"/>
                <a:ea typeface="Tahoma" pitchFamily="34" charset="0"/>
                <a:cs typeface="Tahoma" pitchFamily="34" charset="0"/>
              </a:rPr>
              <a:t> to 16</a:t>
            </a:r>
            <a:r>
              <a:rPr lang="en-US" sz="2000" baseline="30000" dirty="0" smtClean="0">
                <a:latin typeface="Tahoma" pitchFamily="34" charset="0"/>
                <a:ea typeface="Tahoma" pitchFamily="34" charset="0"/>
                <a:cs typeface="Tahoma" pitchFamily="34" charset="0"/>
              </a:rPr>
              <a:t>th</a:t>
            </a:r>
            <a:r>
              <a:rPr lang="en-US" sz="2000" dirty="0" smtClean="0">
                <a:latin typeface="Tahoma" pitchFamily="34" charset="0"/>
                <a:ea typeface="Tahoma" pitchFamily="34" charset="0"/>
                <a:cs typeface="Tahoma" pitchFamily="34" charset="0"/>
              </a:rPr>
              <a:t> years (94x11x100)		Rs.103,400 </a:t>
            </a:r>
            <a:br>
              <a:rPr lang="en-US" sz="2000" dirty="0" smtClean="0">
                <a:latin typeface="Tahoma" pitchFamily="34" charset="0"/>
                <a:ea typeface="Tahoma" pitchFamily="34" charset="0"/>
                <a:cs typeface="Tahoma" pitchFamily="34" charset="0"/>
              </a:rPr>
            </a:br>
            <a:r>
              <a:rPr lang="en-US" sz="2000" dirty="0" smtClean="0">
                <a:latin typeface="Tahoma" pitchFamily="34" charset="0"/>
                <a:ea typeface="Tahoma" pitchFamily="34" charset="0"/>
                <a:cs typeface="Tahoma" pitchFamily="34" charset="0"/>
              </a:rPr>
              <a:t>Bonus rate from 17</a:t>
            </a:r>
            <a:r>
              <a:rPr lang="en-US" sz="2000" baseline="30000" dirty="0" smtClean="0">
                <a:latin typeface="Tahoma" pitchFamily="34" charset="0"/>
                <a:ea typeface="Tahoma" pitchFamily="34" charset="0"/>
                <a:cs typeface="Tahoma" pitchFamily="34" charset="0"/>
              </a:rPr>
              <a:t>th</a:t>
            </a:r>
            <a:r>
              <a:rPr lang="en-US" sz="2000" dirty="0" smtClean="0">
                <a:latin typeface="Tahoma" pitchFamily="34" charset="0"/>
                <a:ea typeface="Tahoma" pitchFamily="34" charset="0"/>
                <a:cs typeface="Tahoma" pitchFamily="34" charset="0"/>
              </a:rPr>
              <a:t> years till maturity(130x4x100)	Rs.52,000 </a:t>
            </a:r>
            <a:br>
              <a:rPr lang="en-US" sz="2000" dirty="0" smtClean="0">
                <a:latin typeface="Tahoma" pitchFamily="34" charset="0"/>
                <a:ea typeface="Tahoma" pitchFamily="34" charset="0"/>
                <a:cs typeface="Tahoma" pitchFamily="34" charset="0"/>
              </a:rPr>
            </a:br>
            <a:r>
              <a:rPr lang="en-US" sz="2000" dirty="0" smtClean="0">
                <a:latin typeface="Tahoma" pitchFamily="34" charset="0"/>
                <a:ea typeface="Tahoma" pitchFamily="34" charset="0"/>
                <a:cs typeface="Tahoma" pitchFamily="34" charset="0"/>
              </a:rPr>
              <a:t>Terminal Bonus from 11</a:t>
            </a:r>
            <a:r>
              <a:rPr lang="en-US" sz="2000" baseline="30000" dirty="0" smtClean="0">
                <a:latin typeface="Tahoma" pitchFamily="34" charset="0"/>
                <a:ea typeface="Tahoma" pitchFamily="34" charset="0"/>
                <a:cs typeface="Tahoma" pitchFamily="34" charset="0"/>
              </a:rPr>
              <a:t>th</a:t>
            </a:r>
            <a:r>
              <a:rPr lang="en-US" sz="2000" dirty="0" smtClean="0">
                <a:latin typeface="Tahoma" pitchFamily="34" charset="0"/>
                <a:ea typeface="Tahoma" pitchFamily="34" charset="0"/>
                <a:cs typeface="Tahoma" pitchFamily="34" charset="0"/>
              </a:rPr>
              <a:t> year:(50x10x100)		Rs.50,000 </a:t>
            </a:r>
          </a:p>
          <a:p>
            <a:pPr>
              <a:lnSpc>
                <a:spcPct val="150000"/>
              </a:lnSpc>
            </a:pPr>
            <a:r>
              <a:rPr lang="en-US" sz="2000" dirty="0" smtClean="0">
                <a:latin typeface="Tahoma" pitchFamily="34" charset="0"/>
                <a:ea typeface="Tahoma" pitchFamily="34" charset="0"/>
                <a:cs typeface="Tahoma" pitchFamily="34" charset="0"/>
              </a:rPr>
              <a:t>Total Bonus						</a:t>
            </a:r>
            <a:r>
              <a:rPr lang="en-US" sz="2000" b="1" dirty="0" smtClean="0">
                <a:latin typeface="Tahoma" pitchFamily="34" charset="0"/>
                <a:ea typeface="Tahoma" pitchFamily="34" charset="0"/>
                <a:cs typeface="Tahoma" pitchFamily="34" charset="0"/>
              </a:rPr>
              <a:t>Rs. 2,30,000</a:t>
            </a:r>
            <a:br>
              <a:rPr lang="en-US" sz="2000" b="1" dirty="0" smtClean="0">
                <a:latin typeface="Tahoma" pitchFamily="34" charset="0"/>
                <a:ea typeface="Tahoma" pitchFamily="34" charset="0"/>
                <a:cs typeface="Tahoma" pitchFamily="34" charset="0"/>
              </a:rPr>
            </a:br>
            <a:r>
              <a:rPr lang="en-US" sz="2000" dirty="0" smtClean="0">
                <a:latin typeface="Tahoma" pitchFamily="34" charset="0"/>
                <a:ea typeface="Tahoma" pitchFamily="34" charset="0"/>
                <a:cs typeface="Tahoma" pitchFamily="34" charset="0"/>
              </a:rPr>
              <a:t>Basic sum assured					</a:t>
            </a:r>
            <a:r>
              <a:rPr lang="en-US" sz="2000" b="1" dirty="0" smtClean="0">
                <a:latin typeface="Tahoma" pitchFamily="34" charset="0"/>
                <a:ea typeface="Tahoma" pitchFamily="34" charset="0"/>
                <a:cs typeface="Tahoma" pitchFamily="34" charset="0"/>
              </a:rPr>
              <a:t>Rs.1,00,000</a:t>
            </a:r>
            <a:r>
              <a:rPr lang="en-US" sz="2000" dirty="0" smtClean="0">
                <a:latin typeface="Tahoma" pitchFamily="34" charset="0"/>
                <a:ea typeface="Tahoma" pitchFamily="34" charset="0"/>
                <a:cs typeface="Tahoma" pitchFamily="34" charset="0"/>
              </a:rPr>
              <a:t/>
            </a:r>
            <a:br>
              <a:rPr lang="en-US" sz="2000" dirty="0" smtClean="0">
                <a:latin typeface="Tahoma" pitchFamily="34" charset="0"/>
                <a:ea typeface="Tahoma" pitchFamily="34" charset="0"/>
                <a:cs typeface="Tahoma" pitchFamily="34" charset="0"/>
              </a:rPr>
            </a:br>
            <a:r>
              <a:rPr lang="en-US" sz="2000" dirty="0" smtClean="0">
                <a:latin typeface="Tahoma" pitchFamily="34" charset="0"/>
                <a:ea typeface="Tahoma" pitchFamily="34" charset="0"/>
                <a:cs typeface="Tahoma" pitchFamily="34" charset="0"/>
              </a:rPr>
              <a:t>Approximate maturity					</a:t>
            </a:r>
            <a:r>
              <a:rPr lang="en-US" sz="2000" b="1" dirty="0" smtClean="0">
                <a:latin typeface="Tahoma" pitchFamily="34" charset="0"/>
                <a:ea typeface="Tahoma" pitchFamily="34" charset="0"/>
                <a:cs typeface="Tahoma" pitchFamily="34" charset="0"/>
              </a:rPr>
              <a:t>Rs.3,30,400</a:t>
            </a:r>
            <a:r>
              <a:rPr lang="en-US" sz="2000" dirty="0" smtClean="0">
                <a:solidFill>
                  <a:schemeClr val="hlink"/>
                </a:solidFill>
                <a:latin typeface="Tahoma" pitchFamily="34" charset="0"/>
                <a:ea typeface="Tahoma" pitchFamily="34" charset="0"/>
                <a:cs typeface="Tahoma" pitchFamily="34" charset="0"/>
              </a:rPr>
              <a:t> </a:t>
            </a:r>
            <a:br>
              <a:rPr lang="en-US" sz="2000" dirty="0" smtClean="0">
                <a:solidFill>
                  <a:schemeClr val="hlink"/>
                </a:solidFill>
                <a:latin typeface="Tahoma" pitchFamily="34" charset="0"/>
                <a:ea typeface="Tahoma" pitchFamily="34" charset="0"/>
                <a:cs typeface="Tahoma" pitchFamily="34" charset="0"/>
              </a:rPr>
            </a:br>
            <a:endParaRPr lang="en-US" sz="2000" dirty="0">
              <a:solidFill>
                <a:schemeClr val="hlink"/>
              </a:solidFill>
              <a:latin typeface="Tahoma" pitchFamily="34" charset="0"/>
              <a:ea typeface="Tahoma" pitchFamily="34" charset="0"/>
              <a:cs typeface="Tahoma" pitchFamily="34" charset="0"/>
            </a:endParaRPr>
          </a:p>
        </p:txBody>
      </p:sp>
      <p:sp>
        <p:nvSpPr>
          <p:cNvPr id="15" name="Rectangle 14"/>
          <p:cNvSpPr/>
          <p:nvPr/>
        </p:nvSpPr>
        <p:spPr>
          <a:xfrm>
            <a:off x="0" y="228600"/>
            <a:ext cx="9144000" cy="1754326"/>
          </a:xfrm>
          <a:prstGeom prst="rect">
            <a:avLst/>
          </a:prstGeom>
        </p:spPr>
        <p:txBody>
          <a:bodyPr wrap="square">
            <a:spAutoFit/>
          </a:bodyPr>
          <a:lstStyle/>
          <a:p>
            <a:pPr algn="ctr"/>
            <a:r>
              <a:rPr lang="en-US" sz="3600" b="1" dirty="0" smtClean="0">
                <a:solidFill>
                  <a:schemeClr val="accent2">
                    <a:lumMod val="40000"/>
                    <a:lumOff val="60000"/>
                  </a:schemeClr>
                </a:solidFill>
                <a:effectLst>
                  <a:outerShdw blurRad="38100" dist="38100" dir="2700000" algn="tl">
                    <a:srgbClr val="000000"/>
                  </a:outerShdw>
                </a:effectLst>
                <a:latin typeface="Tahoma" pitchFamily="34" charset="0"/>
                <a:ea typeface="Tahoma" pitchFamily="34" charset="0"/>
                <a:cs typeface="Tahoma" pitchFamily="34" charset="0"/>
              </a:rPr>
              <a:t>EXPECTED MATURITY  ON THE BASIS OF CURRENT BONUS RATE</a:t>
            </a:r>
            <a:r>
              <a:rPr lang="ar-SA" sz="3600" b="1" dirty="0" smtClean="0">
                <a:solidFill>
                  <a:schemeClr val="accent2">
                    <a:lumMod val="40000"/>
                    <a:lumOff val="60000"/>
                  </a:schemeClr>
                </a:solidFill>
                <a:effectLst>
                  <a:outerShdw blurRad="38100" dist="38100" dir="2700000" algn="tl">
                    <a:srgbClr val="000000"/>
                  </a:outerShdw>
                </a:effectLst>
                <a:latin typeface="Tahoma" pitchFamily="34" charset="0"/>
                <a:ea typeface="Tahoma" pitchFamily="34" charset="0"/>
                <a:cs typeface="Tahoma" pitchFamily="34" charset="0"/>
              </a:rPr>
              <a:t/>
            </a:r>
            <a:br>
              <a:rPr lang="ar-SA" sz="3600" b="1" dirty="0" smtClean="0">
                <a:solidFill>
                  <a:schemeClr val="accent2">
                    <a:lumMod val="40000"/>
                    <a:lumOff val="60000"/>
                  </a:schemeClr>
                </a:solidFill>
                <a:effectLst>
                  <a:outerShdw blurRad="38100" dist="38100" dir="2700000" algn="tl">
                    <a:srgbClr val="000000"/>
                  </a:outerShdw>
                </a:effectLst>
                <a:latin typeface="Tahoma" pitchFamily="34" charset="0"/>
                <a:ea typeface="Tahoma" pitchFamily="34" charset="0"/>
                <a:cs typeface="Tahoma" pitchFamily="34" charset="0"/>
              </a:rPr>
            </a:br>
            <a:endParaRPr lang="en-US" sz="3600" dirty="0">
              <a:solidFill>
                <a:schemeClr val="accent2">
                  <a:lumMod val="40000"/>
                  <a:lumOff val="60000"/>
                </a:schemeClr>
              </a:solidFill>
              <a:latin typeface="Tahoma" pitchFamily="34" charset="0"/>
              <a:ea typeface="Tahoma" pitchFamily="34" charset="0"/>
              <a:cs typeface="Tahoma" pitchFamily="34" charset="0"/>
            </a:endParaRPr>
          </a:p>
        </p:txBody>
      </p:sp>
      <p:pic>
        <p:nvPicPr>
          <p:cNvPr id="7" name="Picture 6" descr="LOGO-1.jpg"/>
          <p:cNvPicPr>
            <a:picLocks noChangeAspect="1"/>
          </p:cNvPicPr>
          <p:nvPr/>
        </p:nvPicPr>
        <p:blipFill>
          <a:blip r:embed="rId2" cstate="print">
            <a:lum contrast="20000"/>
          </a:blip>
          <a:stretch>
            <a:fillRect/>
          </a:stretch>
        </p:blipFill>
        <p:spPr>
          <a:xfrm>
            <a:off x="8012996" y="5791200"/>
            <a:ext cx="826204" cy="8365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228600" y="228600"/>
            <a:ext cx="8686800" cy="685800"/>
          </a:xfrm>
          <a:prstGeom prst="rect">
            <a:avLst/>
          </a:prstGeom>
          <a:noFill/>
          <a:ln w="9525">
            <a:noFill/>
            <a:miter lim="800000"/>
            <a:headEnd/>
            <a:tailEnd/>
          </a:ln>
          <a:effectLst/>
        </p:spPr>
        <p:txBody>
          <a:bodyPr anchor="b" anchorCtr="1"/>
          <a:lstStyle/>
          <a:p>
            <a:pPr algn="ctr">
              <a:defRPr/>
            </a:pPr>
            <a:r>
              <a:rPr lang="en-US" sz="4800" b="1" dirty="0" smtClean="0">
                <a:solidFill>
                  <a:schemeClr val="accent2">
                    <a:lumMod val="40000"/>
                    <a:lumOff val="60000"/>
                  </a:schemeClr>
                </a:solidFill>
                <a:effectLst>
                  <a:outerShdw blurRad="38100" dist="38100" dir="2700000" algn="tl">
                    <a:srgbClr val="000000"/>
                  </a:outerShdw>
                </a:effectLst>
                <a:latin typeface="Tahoma" pitchFamily="34" charset="0"/>
                <a:ea typeface="Tahoma" pitchFamily="34" charset="0"/>
                <a:cs typeface="Tahoma" pitchFamily="34" charset="0"/>
              </a:rPr>
              <a:t> BENEFITS</a:t>
            </a:r>
            <a:endParaRPr lang="en-US" sz="4800" b="1" dirty="0">
              <a:solidFill>
                <a:schemeClr val="accent2">
                  <a:lumMod val="40000"/>
                  <a:lumOff val="60000"/>
                </a:schemeClr>
              </a:solidFill>
              <a:effectLst>
                <a:outerShdw blurRad="38100" dist="38100" dir="2700000" algn="tl">
                  <a:srgbClr val="000000"/>
                </a:outerShdw>
              </a:effectLst>
              <a:latin typeface="Tahoma" pitchFamily="34" charset="0"/>
              <a:ea typeface="Tahoma" pitchFamily="34" charset="0"/>
              <a:cs typeface="Tahoma" pitchFamily="34" charset="0"/>
            </a:endParaRPr>
          </a:p>
        </p:txBody>
      </p:sp>
      <p:sp>
        <p:nvSpPr>
          <p:cNvPr id="11267" name="Rectangle 3"/>
          <p:cNvSpPr>
            <a:spLocks noChangeArrowheads="1"/>
          </p:cNvSpPr>
          <p:nvPr/>
        </p:nvSpPr>
        <p:spPr bwMode="auto">
          <a:xfrm>
            <a:off x="304800" y="1295400"/>
            <a:ext cx="8610600" cy="5029200"/>
          </a:xfrm>
          <a:prstGeom prst="rect">
            <a:avLst/>
          </a:prstGeom>
          <a:noFill/>
          <a:ln w="9525">
            <a:noFill/>
            <a:miter lim="800000"/>
            <a:headEnd/>
            <a:tailEnd/>
          </a:ln>
          <a:effectLst/>
        </p:spPr>
        <p:txBody>
          <a:bodyPr/>
          <a:lstStyle/>
          <a:p>
            <a:pPr algn="just">
              <a:lnSpc>
                <a:spcPct val="90000"/>
              </a:lnSpc>
              <a:spcBef>
                <a:spcPct val="20000"/>
              </a:spcBef>
              <a:buClr>
                <a:schemeClr val="hlink"/>
              </a:buClr>
              <a:buSzPct val="120000"/>
            </a:pPr>
            <a:r>
              <a:rPr lang="en-US" sz="2400" dirty="0">
                <a:latin typeface="Tahoma" pitchFamily="34" charset="0"/>
                <a:ea typeface="Tahoma" pitchFamily="34" charset="0"/>
                <a:cs typeface="Tahoma" pitchFamily="34" charset="0"/>
              </a:rPr>
              <a:t>Basic sum assured plus bonuses (If any) are </a:t>
            </a:r>
            <a:r>
              <a:rPr lang="en-US" sz="2400" dirty="0" smtClean="0">
                <a:latin typeface="Tahoma" pitchFamily="34" charset="0"/>
                <a:ea typeface="Tahoma" pitchFamily="34" charset="0"/>
                <a:cs typeface="Tahoma" pitchFamily="34" charset="0"/>
              </a:rPr>
              <a:t>payable </a:t>
            </a:r>
            <a:r>
              <a:rPr lang="en-US" sz="2400" dirty="0">
                <a:latin typeface="Tahoma" pitchFamily="34" charset="0"/>
                <a:ea typeface="Tahoma" pitchFamily="34" charset="0"/>
                <a:cs typeface="Tahoma" pitchFamily="34" charset="0"/>
              </a:rPr>
              <a:t>to the policy holder upon the maturity of the Policy.</a:t>
            </a:r>
            <a:r>
              <a:rPr lang="en-US" sz="2400" dirty="0">
                <a:solidFill>
                  <a:srgbClr val="00FF00"/>
                </a:solidFill>
                <a:latin typeface="Tahoma" pitchFamily="34" charset="0"/>
                <a:ea typeface="Tahoma" pitchFamily="34" charset="0"/>
                <a:cs typeface="Tahoma" pitchFamily="34" charset="0"/>
              </a:rPr>
              <a:t>  </a:t>
            </a:r>
            <a:endParaRPr lang="en-US" sz="2400" dirty="0">
              <a:latin typeface="Tahoma" pitchFamily="34" charset="0"/>
              <a:ea typeface="Tahoma" pitchFamily="34" charset="0"/>
              <a:cs typeface="Tahoma" pitchFamily="34" charset="0"/>
            </a:endParaRPr>
          </a:p>
          <a:p>
            <a:pPr algn="l">
              <a:lnSpc>
                <a:spcPct val="90000"/>
              </a:lnSpc>
              <a:spcBef>
                <a:spcPct val="20000"/>
              </a:spcBef>
              <a:buClr>
                <a:schemeClr val="hlink"/>
              </a:buClr>
              <a:buSzPct val="120000"/>
            </a:pPr>
            <a:endParaRPr lang="en-US" sz="600" dirty="0">
              <a:effectLst>
                <a:outerShdw blurRad="38100" dist="38100" dir="2700000" algn="tl">
                  <a:srgbClr val="000000"/>
                </a:outerShdw>
              </a:effectLst>
            </a:endParaRPr>
          </a:p>
          <a:p>
            <a:pPr algn="l">
              <a:lnSpc>
                <a:spcPct val="90000"/>
              </a:lnSpc>
              <a:spcBef>
                <a:spcPct val="20000"/>
              </a:spcBef>
              <a:buClr>
                <a:schemeClr val="hlink"/>
              </a:buClr>
              <a:buSzPct val="120000"/>
            </a:pPr>
            <a:r>
              <a:rPr lang="en-US" sz="2400" u="sng" dirty="0">
                <a:solidFill>
                  <a:schemeClr val="accent2">
                    <a:lumMod val="50000"/>
                  </a:schemeClr>
                </a:solidFill>
                <a:latin typeface="Tahoma" pitchFamily="34" charset="0"/>
                <a:ea typeface="Tahoma" pitchFamily="34" charset="0"/>
                <a:cs typeface="Tahoma" pitchFamily="34" charset="0"/>
              </a:rPr>
              <a:t>IN CASE OF NATURAL DEATH</a:t>
            </a:r>
          </a:p>
          <a:p>
            <a:pPr algn="just">
              <a:lnSpc>
                <a:spcPct val="90000"/>
              </a:lnSpc>
              <a:spcBef>
                <a:spcPct val="20000"/>
              </a:spcBef>
              <a:buClr>
                <a:schemeClr val="hlink"/>
              </a:buClr>
              <a:buSzPct val="120000"/>
            </a:pPr>
            <a:r>
              <a:rPr lang="en-US" sz="2400" dirty="0">
                <a:latin typeface="Tahoma" pitchFamily="34" charset="0"/>
                <a:ea typeface="Tahoma" pitchFamily="34" charset="0"/>
                <a:cs typeface="Tahoma" pitchFamily="34" charset="0"/>
              </a:rPr>
              <a:t>One time additional sum assured is payable to the nominee upon the natural death of the policy holder during the currency of the policy in addition to normal death benefits.</a:t>
            </a:r>
            <a:r>
              <a:rPr lang="en-US" sz="2400" dirty="0">
                <a:solidFill>
                  <a:srgbClr val="00FF00"/>
                </a:solidFill>
                <a:latin typeface="Tahoma" pitchFamily="34" charset="0"/>
                <a:ea typeface="Tahoma" pitchFamily="34" charset="0"/>
                <a:cs typeface="Tahoma" pitchFamily="34" charset="0"/>
              </a:rPr>
              <a:t> </a:t>
            </a:r>
            <a:r>
              <a:rPr lang="en-US" sz="2400" dirty="0">
                <a:latin typeface="Tahoma" pitchFamily="34" charset="0"/>
                <a:ea typeface="Tahoma" pitchFamily="34" charset="0"/>
                <a:cs typeface="Tahoma" pitchFamily="34" charset="0"/>
              </a:rPr>
              <a:t> </a:t>
            </a:r>
          </a:p>
          <a:p>
            <a:pPr algn="l">
              <a:lnSpc>
                <a:spcPct val="90000"/>
              </a:lnSpc>
              <a:spcBef>
                <a:spcPct val="20000"/>
              </a:spcBef>
              <a:buClr>
                <a:schemeClr val="hlink"/>
              </a:buClr>
              <a:buSzPct val="120000"/>
            </a:pPr>
            <a:endParaRPr lang="en-US" sz="600" dirty="0">
              <a:effectLst>
                <a:outerShdw blurRad="38100" dist="38100" dir="2700000" algn="tl">
                  <a:srgbClr val="000000"/>
                </a:outerShdw>
              </a:effectLst>
            </a:endParaRPr>
          </a:p>
          <a:p>
            <a:pPr algn="l">
              <a:lnSpc>
                <a:spcPct val="90000"/>
              </a:lnSpc>
              <a:spcBef>
                <a:spcPct val="20000"/>
              </a:spcBef>
              <a:buClr>
                <a:schemeClr val="hlink"/>
              </a:buClr>
              <a:buSzPct val="120000"/>
            </a:pPr>
            <a:r>
              <a:rPr lang="en-US" sz="2400" u="sng" dirty="0">
                <a:solidFill>
                  <a:schemeClr val="accent2">
                    <a:lumMod val="50000"/>
                  </a:schemeClr>
                </a:solidFill>
                <a:latin typeface="Tahoma" pitchFamily="34" charset="0"/>
                <a:ea typeface="Tahoma" pitchFamily="34" charset="0"/>
                <a:cs typeface="Tahoma" pitchFamily="34" charset="0"/>
              </a:rPr>
              <a:t>IN CASE OF ACCIDENTAL DEATH</a:t>
            </a:r>
          </a:p>
          <a:p>
            <a:pPr algn="just">
              <a:lnSpc>
                <a:spcPct val="90000"/>
              </a:lnSpc>
              <a:spcBef>
                <a:spcPct val="20000"/>
              </a:spcBef>
              <a:buClr>
                <a:schemeClr val="hlink"/>
              </a:buClr>
              <a:buSzPct val="120000"/>
            </a:pPr>
            <a:r>
              <a:rPr lang="en-US" sz="2400" dirty="0" smtClean="0">
                <a:latin typeface="Tahoma" pitchFamily="34" charset="0"/>
                <a:ea typeface="Tahoma" pitchFamily="34" charset="0"/>
                <a:cs typeface="Tahoma" pitchFamily="34" charset="0"/>
              </a:rPr>
              <a:t>Two </a:t>
            </a:r>
            <a:r>
              <a:rPr lang="en-US" sz="2400" dirty="0">
                <a:latin typeface="Tahoma" pitchFamily="34" charset="0"/>
                <a:ea typeface="Tahoma" pitchFamily="34" charset="0"/>
                <a:cs typeface="Tahoma" pitchFamily="34" charset="0"/>
              </a:rPr>
              <a:t>times additional sum assured is payable to the nominee upon the accidental death of the Policy holder in addition to normal death benefits during the currency of the policy.</a:t>
            </a:r>
            <a:r>
              <a:rPr lang="en-US" sz="2400" dirty="0">
                <a:solidFill>
                  <a:srgbClr val="00FF00"/>
                </a:solidFill>
                <a:latin typeface="Tahoma" pitchFamily="34" charset="0"/>
                <a:ea typeface="Tahoma" pitchFamily="34" charset="0"/>
                <a:cs typeface="Tahoma" pitchFamily="34" charset="0"/>
              </a:rPr>
              <a:t> </a:t>
            </a:r>
            <a:r>
              <a:rPr lang="en-US" sz="2400" dirty="0">
                <a:latin typeface="Tahoma" pitchFamily="34" charset="0"/>
                <a:ea typeface="Tahoma" pitchFamily="34" charset="0"/>
                <a:cs typeface="Tahoma" pitchFamily="34" charset="0"/>
              </a:rPr>
              <a:t> </a:t>
            </a:r>
          </a:p>
          <a:p>
            <a:pPr algn="ctr" rtl="0">
              <a:lnSpc>
                <a:spcPct val="90000"/>
              </a:lnSpc>
              <a:spcBef>
                <a:spcPct val="20000"/>
              </a:spcBef>
              <a:buClr>
                <a:schemeClr val="hlink"/>
              </a:buClr>
              <a:buSzPct val="120000"/>
            </a:pPr>
            <a:endParaRPr lang="en-US" dirty="0">
              <a:effectLst>
                <a:outerShdw blurRad="38100" dist="38100" dir="2700000" algn="tl">
                  <a:srgbClr val="000000"/>
                </a:outerShdw>
              </a:effectLst>
            </a:endParaRPr>
          </a:p>
        </p:txBody>
      </p:sp>
      <p:pic>
        <p:nvPicPr>
          <p:cNvPr id="5" name="Picture 4" descr="LOGO-1.jpg"/>
          <p:cNvPicPr>
            <a:picLocks noChangeAspect="1"/>
          </p:cNvPicPr>
          <p:nvPr/>
        </p:nvPicPr>
        <p:blipFill>
          <a:blip r:embed="rId2" cstate="print">
            <a:lum contrast="20000"/>
          </a:blip>
          <a:stretch>
            <a:fillRect/>
          </a:stretch>
        </p:blipFill>
        <p:spPr>
          <a:xfrm>
            <a:off x="8012996" y="5791200"/>
            <a:ext cx="826204" cy="8365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3238"/>
            <a:ext cx="8229600" cy="944562"/>
          </a:xfrm>
        </p:spPr>
        <p:txBody>
          <a:bodyPr>
            <a:normAutofit fontScale="90000"/>
          </a:bodyPr>
          <a:lstStyle/>
          <a:p>
            <a:r>
              <a:rPr lang="en-US" b="1" dirty="0" smtClean="0">
                <a:solidFill>
                  <a:schemeClr val="accent2">
                    <a:lumMod val="40000"/>
                    <a:lumOff val="60000"/>
                  </a:schemeClr>
                </a:solidFill>
                <a:effectLst>
                  <a:outerShdw blurRad="38100" dist="38100" dir="2700000" algn="tl">
                    <a:srgbClr val="000000"/>
                  </a:outerShdw>
                </a:effectLst>
                <a:latin typeface="Tahoma" pitchFamily="34" charset="0"/>
                <a:ea typeface="Tahoma" pitchFamily="34" charset="0"/>
                <a:cs typeface="Tahoma" pitchFamily="34" charset="0"/>
              </a:rPr>
              <a:t> DEATH BENEFITS</a:t>
            </a:r>
            <a:br>
              <a:rPr lang="en-US" b="1" dirty="0" smtClean="0">
                <a:solidFill>
                  <a:schemeClr val="accent2">
                    <a:lumMod val="40000"/>
                    <a:lumOff val="60000"/>
                  </a:schemeClr>
                </a:solidFill>
                <a:effectLst>
                  <a:outerShdw blurRad="38100" dist="38100" dir="2700000" algn="tl">
                    <a:srgbClr val="000000"/>
                  </a:outerShdw>
                </a:effectLst>
                <a:latin typeface="Tahoma" pitchFamily="34" charset="0"/>
                <a:ea typeface="Tahoma" pitchFamily="34" charset="0"/>
                <a:cs typeface="Tahoma" pitchFamily="34" charset="0"/>
              </a:rPr>
            </a:br>
            <a:endParaRPr lang="en-US" dirty="0">
              <a:solidFill>
                <a:schemeClr val="accent2">
                  <a:lumMod val="40000"/>
                  <a:lumOff val="60000"/>
                </a:schemeClr>
              </a:solidFill>
            </a:endParaRPr>
          </a:p>
        </p:txBody>
      </p:sp>
      <p:sp>
        <p:nvSpPr>
          <p:cNvPr id="3" name="Content Placeholder 2"/>
          <p:cNvSpPr>
            <a:spLocks noGrp="1"/>
          </p:cNvSpPr>
          <p:nvPr>
            <p:ph idx="1"/>
          </p:nvPr>
        </p:nvSpPr>
        <p:spPr>
          <a:xfrm>
            <a:off x="457200" y="1295400"/>
            <a:ext cx="8229600" cy="4525963"/>
          </a:xfrm>
          <a:solidFill>
            <a:schemeClr val="accent2"/>
          </a:solidFill>
        </p:spPr>
        <p:txBody>
          <a:bodyPr>
            <a:noAutofit/>
          </a:bodyPr>
          <a:lstStyle/>
          <a:p>
            <a:pPr>
              <a:buNone/>
            </a:pPr>
            <a:r>
              <a:rPr lang="en-US" sz="2000" dirty="0" smtClean="0">
                <a:effectLst>
                  <a:outerShdw blurRad="38100" dist="38100" dir="2700000" algn="tl">
                    <a:srgbClr val="000000"/>
                  </a:outerShdw>
                </a:effectLst>
                <a:latin typeface="Tahoma" pitchFamily="34" charset="0"/>
                <a:ea typeface="Tahoma" pitchFamily="34" charset="0"/>
                <a:cs typeface="Tahoma" pitchFamily="34" charset="0"/>
              </a:rPr>
              <a:t>	</a:t>
            </a: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ea typeface="Tahoma" pitchFamily="34" charset="0"/>
                <a:cs typeface="Tahoma" pitchFamily="34" charset="0"/>
              </a:rPr>
              <a:t>Suppose  Life proposed age is:		25 years </a:t>
            </a:r>
            <a:b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ea typeface="Tahoma" pitchFamily="34" charset="0"/>
                <a:cs typeface="Tahoma" pitchFamily="34" charset="0"/>
              </a:rPr>
            </a:b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ea typeface="Tahoma" pitchFamily="34" charset="0"/>
                <a:cs typeface="Tahoma" pitchFamily="34" charset="0"/>
              </a:rPr>
              <a:t>Terms of Policy:				20 years</a:t>
            </a:r>
            <a:b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ea typeface="Tahoma" pitchFamily="34" charset="0"/>
                <a:cs typeface="Tahoma" pitchFamily="34" charset="0"/>
              </a:rPr>
            </a:b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ea typeface="Tahoma" pitchFamily="34" charset="0"/>
                <a:cs typeface="Tahoma" pitchFamily="34" charset="0"/>
              </a:rPr>
              <a:t>Sum Assured:				Rs. 1,00,000</a:t>
            </a:r>
          </a:p>
          <a:p>
            <a:pPr>
              <a:buNone/>
            </a:pP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ea typeface="Tahoma" pitchFamily="34" charset="0"/>
                <a:cs typeface="Tahoma" pitchFamily="34" charset="0"/>
              </a:rPr>
              <a:t/>
            </a:r>
            <a:b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ea typeface="Tahoma" pitchFamily="34" charset="0"/>
                <a:cs typeface="Tahoma" pitchFamily="34" charset="0"/>
              </a:rPr>
            </a:b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ea typeface="Tahoma" pitchFamily="34" charset="0"/>
                <a:cs typeface="Tahoma" pitchFamily="34" charset="0"/>
              </a:rPr>
              <a:t>CLAIM PAYABLE IN CASE OF NATURAL DEATH OF ABOVE</a:t>
            </a:r>
          </a:p>
          <a:p>
            <a:pPr>
              <a:buNone/>
            </a:pP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ea typeface="Tahoma" pitchFamily="34" charset="0"/>
                <a:cs typeface="Tahoma" pitchFamily="34" charset="0"/>
              </a:rPr>
              <a:t>	INSURED AFTER 2 YEARS OF ISSUANCE OF POLICY</a:t>
            </a:r>
          </a:p>
          <a:p>
            <a:pPr>
              <a:buNone/>
            </a:pP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ea typeface="Tahoma" pitchFamily="34" charset="0"/>
                <a:cs typeface="Tahoma" pitchFamily="34" charset="0"/>
              </a:rPr>
              <a:t/>
            </a:r>
            <a:b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ea typeface="Tahoma" pitchFamily="34" charset="0"/>
                <a:cs typeface="Tahoma" pitchFamily="34" charset="0"/>
              </a:rPr>
            </a:b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ea typeface="Tahoma" pitchFamily="34" charset="0"/>
                <a:cs typeface="Tahoma" pitchFamily="34" charset="0"/>
              </a:rPr>
              <a:t>Basic Sum Assured:			Rs.1,00,000</a:t>
            </a:r>
          </a:p>
          <a:p>
            <a:pPr>
              <a:buNone/>
            </a:pP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ea typeface="Tahoma" pitchFamily="34" charset="0"/>
                <a:cs typeface="Tahoma" pitchFamily="34" charset="0"/>
              </a:rPr>
              <a:t>	One time Additional sum assured:	Rs.1,00,000 </a:t>
            </a:r>
            <a:b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ea typeface="Tahoma" pitchFamily="34" charset="0"/>
                <a:cs typeface="Tahoma" pitchFamily="34" charset="0"/>
              </a:rPr>
            </a:b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ea typeface="Tahoma" pitchFamily="34" charset="0"/>
                <a:cs typeface="Tahoma" pitchFamily="34" charset="0"/>
              </a:rPr>
              <a:t>Bonus of 2 years:				Rs.10,000 </a:t>
            </a:r>
            <a:r>
              <a:rPr lang="ar-SA"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ea typeface="Tahoma" pitchFamily="34" charset="0"/>
                <a:cs typeface="Tahoma" pitchFamily="34" charset="0"/>
              </a:rPr>
              <a:t>       </a:t>
            </a:r>
            <a:br>
              <a:rPr lang="ar-SA"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ea typeface="Tahoma" pitchFamily="34" charset="0"/>
                <a:cs typeface="Tahoma" pitchFamily="34" charset="0"/>
              </a:rPr>
            </a:b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ea typeface="Tahoma" pitchFamily="34" charset="0"/>
                <a:cs typeface="Tahoma" pitchFamily="34" charset="0"/>
              </a:rPr>
              <a:t>TOTAL CLAIM PAYABLE:			</a:t>
            </a: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ea typeface="Tahoma" pitchFamily="34" charset="0"/>
                <a:cs typeface="Tahoma" pitchFamily="34" charset="0"/>
              </a:rPr>
              <a:t>Rs 2,.10,000 </a:t>
            </a:r>
            <a:b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ea typeface="Tahoma" pitchFamily="34" charset="0"/>
                <a:cs typeface="Tahoma" pitchFamily="34" charset="0"/>
              </a:rPr>
            </a:br>
            <a:endPar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ea typeface="Tahoma" pitchFamily="34" charset="0"/>
              <a:cs typeface="Tahoma" pitchFamily="34" charset="0"/>
            </a:endParaRPr>
          </a:p>
        </p:txBody>
      </p:sp>
      <p:pic>
        <p:nvPicPr>
          <p:cNvPr id="5" name="Picture 4" descr="LOGO-1.jpg"/>
          <p:cNvPicPr>
            <a:picLocks noChangeAspect="1"/>
          </p:cNvPicPr>
          <p:nvPr/>
        </p:nvPicPr>
        <p:blipFill>
          <a:blip r:embed="rId2" cstate="print">
            <a:lum contrast="20000"/>
          </a:blip>
          <a:stretch>
            <a:fillRect/>
          </a:stretch>
        </p:blipFill>
        <p:spPr>
          <a:xfrm>
            <a:off x="8012996" y="5791200"/>
            <a:ext cx="826204" cy="8365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0"/>
            <a:ext cx="9144000" cy="1066800"/>
          </a:xfrm>
          <a:prstGeom prst="rect">
            <a:avLst/>
          </a:prstGeom>
          <a:noFill/>
          <a:ln w="9525">
            <a:noFill/>
            <a:miter lim="800000"/>
            <a:headEnd/>
            <a:tailEnd/>
          </a:ln>
          <a:effectLst/>
        </p:spPr>
        <p:txBody>
          <a:bodyPr anchor="b" anchorCtr="1"/>
          <a:lstStyle/>
          <a:p>
            <a:pPr algn="ctr">
              <a:defRPr/>
            </a:pPr>
            <a:r>
              <a:rPr lang="en-US" sz="4400" b="1" dirty="0" smtClean="0">
                <a:solidFill>
                  <a:schemeClr val="accent2">
                    <a:lumMod val="40000"/>
                    <a:lumOff val="60000"/>
                  </a:schemeClr>
                </a:solidFill>
                <a:effectLst>
                  <a:outerShdw blurRad="38100" dist="38100" dir="2700000" algn="tl">
                    <a:srgbClr val="000000"/>
                  </a:outerShdw>
                </a:effectLst>
                <a:latin typeface="Tahoma" pitchFamily="34" charset="0"/>
                <a:ea typeface="Tahoma" pitchFamily="34" charset="0"/>
                <a:cs typeface="Tahoma" pitchFamily="34" charset="0"/>
              </a:rPr>
              <a:t>DEATH BENEFITS</a:t>
            </a:r>
            <a:endParaRPr lang="en-US" sz="4400" b="1" u="sng" dirty="0">
              <a:solidFill>
                <a:schemeClr val="accent2">
                  <a:lumMod val="40000"/>
                  <a:lumOff val="60000"/>
                </a:schemeClr>
              </a:solidFill>
              <a:effectLst>
                <a:outerShdw blurRad="38100" dist="38100" dir="2700000" algn="tl">
                  <a:srgbClr val="000000"/>
                </a:outerShdw>
              </a:effectLst>
            </a:endParaRPr>
          </a:p>
        </p:txBody>
      </p:sp>
      <p:sp>
        <p:nvSpPr>
          <p:cNvPr id="12291" name="Rectangle 3"/>
          <p:cNvSpPr>
            <a:spLocks noChangeArrowheads="1"/>
          </p:cNvSpPr>
          <p:nvPr/>
        </p:nvSpPr>
        <p:spPr bwMode="auto">
          <a:xfrm>
            <a:off x="457200" y="1447800"/>
            <a:ext cx="8458200" cy="3657600"/>
          </a:xfrm>
          <a:prstGeom prst="rect">
            <a:avLst/>
          </a:prstGeom>
          <a:solidFill>
            <a:schemeClr val="accent2">
              <a:lumMod val="60000"/>
              <a:lumOff val="40000"/>
            </a:schemeClr>
          </a:solidFill>
          <a:ln w="9525">
            <a:noFill/>
            <a:miter lim="800000"/>
            <a:headEnd/>
            <a:tailEnd/>
          </a:ln>
          <a:effectLst/>
        </p:spPr>
        <p:txBody>
          <a:bodyPr anchor="b" anchorCtr="1"/>
          <a:lstStyle/>
          <a:p>
            <a:pPr algn="l"/>
            <a:r>
              <a:rPr lang="en-US" sz="2000" b="1" u="sng" dirty="0" smtClean="0">
                <a:latin typeface="Tahoma" pitchFamily="34" charset="0"/>
                <a:ea typeface="Tahoma" pitchFamily="34" charset="0"/>
                <a:cs typeface="Tahoma" pitchFamily="34" charset="0"/>
              </a:rPr>
              <a:t>CLAIM </a:t>
            </a:r>
            <a:r>
              <a:rPr lang="en-US" sz="2000" b="1" u="sng" dirty="0">
                <a:latin typeface="Tahoma" pitchFamily="34" charset="0"/>
                <a:ea typeface="Tahoma" pitchFamily="34" charset="0"/>
                <a:cs typeface="Tahoma" pitchFamily="34" charset="0"/>
              </a:rPr>
              <a:t>PAYABLE IN CASE OF ACCIDENTAL DEATH OF </a:t>
            </a:r>
            <a:r>
              <a:rPr lang="en-US" sz="2000" b="1" u="sng" dirty="0" smtClean="0">
                <a:latin typeface="Tahoma" pitchFamily="34" charset="0"/>
                <a:ea typeface="Tahoma" pitchFamily="34" charset="0"/>
                <a:cs typeface="Tahoma" pitchFamily="34" charset="0"/>
              </a:rPr>
              <a:t>ABOVE</a:t>
            </a:r>
          </a:p>
          <a:p>
            <a:pPr algn="l"/>
            <a:r>
              <a:rPr lang="en-US" sz="2000" b="1" u="sng" dirty="0" smtClean="0">
                <a:latin typeface="Tahoma" pitchFamily="34" charset="0"/>
                <a:ea typeface="Tahoma" pitchFamily="34" charset="0"/>
                <a:cs typeface="Tahoma" pitchFamily="34" charset="0"/>
              </a:rPr>
              <a:t>INSURED </a:t>
            </a:r>
            <a:r>
              <a:rPr lang="en-US" sz="2000" b="1" u="sng" dirty="0">
                <a:latin typeface="Tahoma" pitchFamily="34" charset="0"/>
                <a:ea typeface="Tahoma" pitchFamily="34" charset="0"/>
                <a:cs typeface="Tahoma" pitchFamily="34" charset="0"/>
              </a:rPr>
              <a:t>AFTER 2 YEARS OF ISSUANCE OF POLICY</a:t>
            </a:r>
            <a:r>
              <a:rPr lang="en-US" sz="2000" b="1" dirty="0">
                <a:latin typeface="Tahoma" pitchFamily="34" charset="0"/>
                <a:ea typeface="Tahoma" pitchFamily="34" charset="0"/>
                <a:cs typeface="Tahoma" pitchFamily="34" charset="0"/>
              </a:rPr>
              <a:t/>
            </a:r>
            <a:br>
              <a:rPr lang="en-US" sz="2000" b="1" dirty="0">
                <a:latin typeface="Tahoma" pitchFamily="34" charset="0"/>
                <a:ea typeface="Tahoma" pitchFamily="34" charset="0"/>
                <a:cs typeface="Tahoma" pitchFamily="34" charset="0"/>
              </a:rPr>
            </a:br>
            <a:r>
              <a:rPr lang="en-US" sz="1800" dirty="0">
                <a:solidFill>
                  <a:schemeClr val="hlink"/>
                </a:solidFill>
                <a:effectLst>
                  <a:outerShdw blurRad="38100" dist="38100" dir="2700000" algn="tl">
                    <a:srgbClr val="000000"/>
                  </a:outerShdw>
                </a:effectLst>
              </a:rPr>
              <a:t/>
            </a:r>
            <a:br>
              <a:rPr lang="en-US" sz="1800" dirty="0">
                <a:solidFill>
                  <a:schemeClr val="hlink"/>
                </a:solidFill>
                <a:effectLst>
                  <a:outerShdw blurRad="38100" dist="38100" dir="2700000" algn="tl">
                    <a:srgbClr val="000000"/>
                  </a:outerShdw>
                </a:effectLst>
              </a:rPr>
            </a:br>
            <a:r>
              <a:rPr lang="en-US" sz="2400" dirty="0" smtClean="0">
                <a:latin typeface="Tahoma" pitchFamily="34" charset="0"/>
                <a:ea typeface="Tahoma" pitchFamily="34" charset="0"/>
                <a:cs typeface="Tahoma" pitchFamily="34" charset="0"/>
              </a:rPr>
              <a:t>Basic </a:t>
            </a:r>
            <a:r>
              <a:rPr lang="en-US" sz="2400" dirty="0">
                <a:latin typeface="Tahoma" pitchFamily="34" charset="0"/>
                <a:ea typeface="Tahoma" pitchFamily="34" charset="0"/>
                <a:cs typeface="Tahoma" pitchFamily="34" charset="0"/>
              </a:rPr>
              <a:t>Sum </a:t>
            </a:r>
            <a:r>
              <a:rPr lang="en-US" sz="2400" dirty="0" smtClean="0">
                <a:latin typeface="Tahoma" pitchFamily="34" charset="0"/>
                <a:ea typeface="Tahoma" pitchFamily="34" charset="0"/>
                <a:cs typeface="Tahoma" pitchFamily="34" charset="0"/>
              </a:rPr>
              <a:t>Assured:				Rs.1,00,000 </a:t>
            </a:r>
            <a:r>
              <a:rPr lang="en-US" sz="2400" dirty="0">
                <a:latin typeface="Tahoma" pitchFamily="34" charset="0"/>
                <a:ea typeface="Tahoma" pitchFamily="34" charset="0"/>
                <a:cs typeface="Tahoma" pitchFamily="34" charset="0"/>
              </a:rPr>
              <a:t/>
            </a:r>
            <a:br>
              <a:rPr lang="en-US" sz="2400" dirty="0">
                <a:latin typeface="Tahoma" pitchFamily="34" charset="0"/>
                <a:ea typeface="Tahoma" pitchFamily="34" charset="0"/>
                <a:cs typeface="Tahoma" pitchFamily="34" charset="0"/>
              </a:rPr>
            </a:br>
            <a:r>
              <a:rPr lang="en-US" sz="2400" dirty="0" smtClean="0">
                <a:latin typeface="Tahoma" pitchFamily="34" charset="0"/>
                <a:ea typeface="Tahoma" pitchFamily="34" charset="0"/>
                <a:cs typeface="Tahoma" pitchFamily="34" charset="0"/>
              </a:rPr>
              <a:t>Three </a:t>
            </a:r>
            <a:r>
              <a:rPr lang="en-US" sz="2400" dirty="0">
                <a:latin typeface="Tahoma" pitchFamily="34" charset="0"/>
                <a:ea typeface="Tahoma" pitchFamily="34" charset="0"/>
                <a:cs typeface="Tahoma" pitchFamily="34" charset="0"/>
              </a:rPr>
              <a:t>time Additional sum </a:t>
            </a:r>
            <a:r>
              <a:rPr lang="en-US" sz="2400" dirty="0" smtClean="0">
                <a:latin typeface="Tahoma" pitchFamily="34" charset="0"/>
                <a:ea typeface="Tahoma" pitchFamily="34" charset="0"/>
                <a:cs typeface="Tahoma" pitchFamily="34" charset="0"/>
              </a:rPr>
              <a:t>assured:	Rs.3,00,000</a:t>
            </a:r>
            <a:r>
              <a:rPr lang="ar-SA" sz="2400" dirty="0">
                <a:latin typeface="Tahoma" pitchFamily="34" charset="0"/>
                <a:ea typeface="Tahoma" pitchFamily="34" charset="0"/>
                <a:cs typeface="Tahoma" pitchFamily="34" charset="0"/>
              </a:rPr>
              <a:t/>
            </a:r>
            <a:br>
              <a:rPr lang="ar-SA" sz="2400" dirty="0">
                <a:latin typeface="Tahoma" pitchFamily="34" charset="0"/>
                <a:ea typeface="Tahoma" pitchFamily="34" charset="0"/>
                <a:cs typeface="Tahoma" pitchFamily="34" charset="0"/>
              </a:rPr>
            </a:br>
            <a:r>
              <a:rPr lang="en-US" sz="2400" dirty="0" smtClean="0">
                <a:latin typeface="Tahoma" pitchFamily="34" charset="0"/>
                <a:ea typeface="Tahoma" pitchFamily="34" charset="0"/>
                <a:cs typeface="Tahoma" pitchFamily="34" charset="0"/>
              </a:rPr>
              <a:t>Bonus </a:t>
            </a:r>
            <a:r>
              <a:rPr lang="en-US" sz="2400" dirty="0">
                <a:latin typeface="Tahoma" pitchFamily="34" charset="0"/>
                <a:ea typeface="Tahoma" pitchFamily="34" charset="0"/>
                <a:cs typeface="Tahoma" pitchFamily="34" charset="0"/>
              </a:rPr>
              <a:t>of </a:t>
            </a:r>
            <a:r>
              <a:rPr lang="en-US" sz="2400" dirty="0" smtClean="0">
                <a:latin typeface="Tahoma" pitchFamily="34" charset="0"/>
                <a:ea typeface="Tahoma" pitchFamily="34" charset="0"/>
                <a:cs typeface="Tahoma" pitchFamily="34" charset="0"/>
              </a:rPr>
              <a:t>Two years:				Rs.10,000</a:t>
            </a:r>
            <a:r>
              <a:rPr lang="ar-SA" sz="2400" dirty="0" smtClean="0">
                <a:latin typeface="Tahoma" pitchFamily="34" charset="0"/>
                <a:ea typeface="Tahoma" pitchFamily="34" charset="0"/>
                <a:cs typeface="Tahoma" pitchFamily="34" charset="0"/>
              </a:rPr>
              <a:t>       </a:t>
            </a:r>
            <a:r>
              <a:rPr lang="ar-SA" sz="2400" dirty="0">
                <a:latin typeface="Tahoma" pitchFamily="34" charset="0"/>
                <a:ea typeface="Tahoma" pitchFamily="34" charset="0"/>
                <a:cs typeface="Tahoma" pitchFamily="34" charset="0"/>
              </a:rPr>
              <a:t/>
            </a:r>
            <a:br>
              <a:rPr lang="ar-SA" sz="2400" dirty="0">
                <a:latin typeface="Tahoma" pitchFamily="34" charset="0"/>
                <a:ea typeface="Tahoma" pitchFamily="34" charset="0"/>
                <a:cs typeface="Tahoma" pitchFamily="34" charset="0"/>
              </a:rPr>
            </a:br>
            <a:r>
              <a:rPr lang="en-US" sz="2400" dirty="0" smtClean="0">
                <a:latin typeface="Tahoma" pitchFamily="34" charset="0"/>
                <a:ea typeface="Tahoma" pitchFamily="34" charset="0"/>
                <a:cs typeface="Tahoma" pitchFamily="34" charset="0"/>
              </a:rPr>
              <a:t>Total claim payable:				Rs.4,10,000</a:t>
            </a:r>
            <a:r>
              <a:rPr lang="en-US" sz="2400" dirty="0" smtClean="0">
                <a:solidFill>
                  <a:schemeClr val="hlink"/>
                </a:solidFill>
                <a:latin typeface="Tahoma" pitchFamily="34" charset="0"/>
                <a:ea typeface="Tahoma" pitchFamily="34" charset="0"/>
                <a:cs typeface="Tahoma" pitchFamily="34" charset="0"/>
              </a:rPr>
              <a:t> </a:t>
            </a:r>
            <a:r>
              <a:rPr lang="en-US" sz="2400" dirty="0">
                <a:solidFill>
                  <a:schemeClr val="hlink"/>
                </a:solidFill>
                <a:latin typeface="Tahoma" pitchFamily="34" charset="0"/>
                <a:ea typeface="Tahoma" pitchFamily="34" charset="0"/>
                <a:cs typeface="Tahoma" pitchFamily="34" charset="0"/>
              </a:rPr>
              <a:t/>
            </a:r>
            <a:br>
              <a:rPr lang="en-US" sz="2400" dirty="0">
                <a:solidFill>
                  <a:schemeClr val="hlink"/>
                </a:solidFill>
                <a:latin typeface="Tahoma" pitchFamily="34" charset="0"/>
                <a:ea typeface="Tahoma" pitchFamily="34" charset="0"/>
                <a:cs typeface="Tahoma" pitchFamily="34" charset="0"/>
              </a:rPr>
            </a:br>
            <a:r>
              <a:rPr lang="ar-SA" sz="1800" dirty="0">
                <a:solidFill>
                  <a:schemeClr val="hlink"/>
                </a:solidFill>
                <a:effectLst>
                  <a:outerShdw blurRad="38100" dist="38100" dir="2700000" algn="tl">
                    <a:srgbClr val="000000"/>
                  </a:outerShdw>
                </a:effectLst>
              </a:rPr>
              <a:t/>
            </a:r>
            <a:br>
              <a:rPr lang="ar-SA" sz="1800" dirty="0">
                <a:solidFill>
                  <a:schemeClr val="hlink"/>
                </a:solidFill>
                <a:effectLst>
                  <a:outerShdw blurRad="38100" dist="38100" dir="2700000" algn="tl">
                    <a:srgbClr val="000000"/>
                  </a:outerShdw>
                </a:effectLst>
              </a:rPr>
            </a:br>
            <a:endParaRPr lang="en-US" sz="1800" dirty="0">
              <a:solidFill>
                <a:schemeClr val="hlink"/>
              </a:solidFill>
              <a:effectLst>
                <a:outerShdw blurRad="38100" dist="38100" dir="2700000" algn="tl">
                  <a:srgbClr val="000000"/>
                </a:outerShdw>
              </a:effectLst>
            </a:endParaRPr>
          </a:p>
        </p:txBody>
      </p:sp>
      <p:pic>
        <p:nvPicPr>
          <p:cNvPr id="5" name="Picture 4" descr="LOGO-1.jpg"/>
          <p:cNvPicPr>
            <a:picLocks noChangeAspect="1"/>
          </p:cNvPicPr>
          <p:nvPr/>
        </p:nvPicPr>
        <p:blipFill>
          <a:blip r:embed="rId2" cstate="print">
            <a:lum contrast="20000"/>
          </a:blip>
          <a:stretch>
            <a:fillRect/>
          </a:stretch>
        </p:blipFill>
        <p:spPr>
          <a:xfrm>
            <a:off x="8012996" y="5791200"/>
            <a:ext cx="826204" cy="8365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81200" y="1600200"/>
            <a:ext cx="5767167" cy="1862048"/>
          </a:xfrm>
          <a:prstGeom prst="rect">
            <a:avLst/>
          </a:prstGeom>
          <a:noFill/>
        </p:spPr>
        <p:txBody>
          <a:bodyPr wrap="square" rtlCol="0">
            <a:spAutoFit/>
          </a:bodyPr>
          <a:lstStyle/>
          <a:p>
            <a:r>
              <a:rPr lang="en-US" sz="11500" dirty="0" smtClean="0">
                <a:solidFill>
                  <a:schemeClr val="bg1"/>
                </a:solidFill>
              </a:rPr>
              <a:t>THANKS!</a:t>
            </a:r>
            <a:endParaRPr lang="en-US" sz="11500" dirty="0">
              <a:solidFill>
                <a:schemeClr val="bg1"/>
              </a:solidFill>
            </a:endParaRPr>
          </a:p>
        </p:txBody>
      </p:sp>
      <p:sp>
        <p:nvSpPr>
          <p:cNvPr id="5" name="TextBox 4"/>
          <p:cNvSpPr txBox="1"/>
          <p:nvPr/>
        </p:nvSpPr>
        <p:spPr>
          <a:xfrm>
            <a:off x="1600200" y="3200400"/>
            <a:ext cx="6400800" cy="400110"/>
          </a:xfrm>
          <a:prstGeom prst="rect">
            <a:avLst/>
          </a:prstGeom>
          <a:noFill/>
        </p:spPr>
        <p:txBody>
          <a:bodyPr wrap="square" rtlCol="0">
            <a:spAutoFit/>
          </a:bodyPr>
          <a:lstStyle/>
          <a:p>
            <a:pPr algn="ctr"/>
            <a:r>
              <a:rPr lang="en-US" sz="2000" b="1" dirty="0" smtClean="0">
                <a:solidFill>
                  <a:schemeClr val="bg1"/>
                </a:solidFill>
              </a:rPr>
              <a:t>FIELD MAN POWER DEVELOPMENT DEPARTMENT </a:t>
            </a:r>
            <a:endParaRPr lang="en-US" sz="2000" b="1" dirty="0">
              <a:solidFill>
                <a:schemeClr val="bg1"/>
              </a:solidFill>
            </a:endParaRPr>
          </a:p>
        </p:txBody>
      </p:sp>
      <p:sp>
        <p:nvSpPr>
          <p:cNvPr id="7" name="TextBox 6"/>
          <p:cNvSpPr txBox="1"/>
          <p:nvPr/>
        </p:nvSpPr>
        <p:spPr>
          <a:xfrm>
            <a:off x="2209800" y="4038600"/>
            <a:ext cx="5029200" cy="1200329"/>
          </a:xfrm>
          <a:prstGeom prst="rect">
            <a:avLst/>
          </a:prstGeom>
          <a:noFill/>
        </p:spPr>
        <p:txBody>
          <a:bodyPr wrap="square" rtlCol="0">
            <a:spAutoFit/>
          </a:bodyPr>
          <a:lstStyle/>
          <a:p>
            <a:pPr algn="ctr"/>
            <a:r>
              <a:rPr lang="en-US" sz="2400" b="1" dirty="0" smtClean="0">
                <a:solidFill>
                  <a:schemeClr val="accent2">
                    <a:lumMod val="75000"/>
                  </a:schemeClr>
                </a:solidFill>
              </a:rPr>
              <a:t>DEVELOPED BY:</a:t>
            </a:r>
          </a:p>
          <a:p>
            <a:pPr algn="ctr"/>
            <a:r>
              <a:rPr lang="en-US" sz="2400" b="1" dirty="0" smtClean="0">
                <a:solidFill>
                  <a:schemeClr val="accent2">
                    <a:lumMod val="75000"/>
                  </a:schemeClr>
                </a:solidFill>
              </a:rPr>
              <a:t>MOSHIN ABBAS &amp; KASHIF  HASHMI</a:t>
            </a:r>
          </a:p>
          <a:p>
            <a:pPr algn="ctr"/>
            <a:r>
              <a:rPr lang="en-US" sz="2400" b="1" dirty="0" smtClean="0">
                <a:solidFill>
                  <a:schemeClr val="accent2">
                    <a:lumMod val="75000"/>
                  </a:schemeClr>
                </a:solidFill>
              </a:rPr>
              <a:t>F.M.D P.O , KARACH</a:t>
            </a:r>
            <a:endParaRPr lang="en-US" sz="2400" b="1" dirty="0">
              <a:solidFill>
                <a:schemeClr val="accent2">
                  <a:lumMod val="75000"/>
                </a:schemeClr>
              </a:solidFill>
            </a:endParaRPr>
          </a:p>
        </p:txBody>
      </p:sp>
      <p:pic>
        <p:nvPicPr>
          <p:cNvPr id="8" name="Picture 7" descr="LOGO-1.jpg"/>
          <p:cNvPicPr>
            <a:picLocks noChangeAspect="1"/>
          </p:cNvPicPr>
          <p:nvPr/>
        </p:nvPicPr>
        <p:blipFill>
          <a:blip r:embed="rId2" cstate="print">
            <a:lum contrast="20000"/>
          </a:blip>
          <a:stretch>
            <a:fillRect/>
          </a:stretch>
        </p:blipFill>
        <p:spPr>
          <a:xfrm>
            <a:off x="8012996" y="5791200"/>
            <a:ext cx="826204" cy="8365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8 Part 27 TABLE 3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 Part 27 TABLE 36</Template>
  <TotalTime>17</TotalTime>
  <Words>248</Words>
  <Application>Microsoft Office PowerPoint</Application>
  <PresentationFormat>On-screen Show (4:3)</PresentationFormat>
  <Paragraphs>60</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8 Part 27 TABLE 36</vt:lpstr>
      <vt:lpstr>Slide 1</vt:lpstr>
      <vt:lpstr>SHADABAD PLAN TABLE 36</vt:lpstr>
      <vt:lpstr>SALIENT FEATURES  </vt:lpstr>
      <vt:lpstr>COMPARISON OF PREMIUM TABLE   36 &amp; 03 </vt:lpstr>
      <vt:lpstr>Slide 5</vt:lpstr>
      <vt:lpstr>Slide 6</vt:lpstr>
      <vt:lpstr> DEATH BENEFITS </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Hafiz Rasheed Ahmed</cp:lastModifiedBy>
  <cp:revision>3</cp:revision>
  <dcterms:created xsi:type="dcterms:W3CDTF">2012-01-06T05:39:46Z</dcterms:created>
  <dcterms:modified xsi:type="dcterms:W3CDTF">2012-02-16T08:01:23Z</dcterms:modified>
</cp:coreProperties>
</file>