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4"/>
    <p:sldMasterId id="2147483676" r:id="rId5"/>
  </p:sldMasterIdLst>
  <p:notesMasterIdLst>
    <p:notesMasterId r:id="rId31"/>
  </p:notesMasterIdLst>
  <p:sldIdLst>
    <p:sldId id="295" r:id="rId6"/>
    <p:sldId id="296" r:id="rId7"/>
    <p:sldId id="327" r:id="rId8"/>
    <p:sldId id="297" r:id="rId9"/>
    <p:sldId id="322" r:id="rId10"/>
    <p:sldId id="328" r:id="rId11"/>
    <p:sldId id="330" r:id="rId12"/>
    <p:sldId id="331" r:id="rId13"/>
    <p:sldId id="332" r:id="rId14"/>
    <p:sldId id="302" r:id="rId15"/>
    <p:sldId id="334" r:id="rId16"/>
    <p:sldId id="333" r:id="rId17"/>
    <p:sldId id="326" r:id="rId18"/>
    <p:sldId id="311" r:id="rId19"/>
    <p:sldId id="312" r:id="rId20"/>
    <p:sldId id="313" r:id="rId21"/>
    <p:sldId id="314" r:id="rId22"/>
    <p:sldId id="315" r:id="rId23"/>
    <p:sldId id="316" r:id="rId24"/>
    <p:sldId id="317" r:id="rId25"/>
    <p:sldId id="318" r:id="rId26"/>
    <p:sldId id="319" r:id="rId27"/>
    <p:sldId id="320" r:id="rId28"/>
    <p:sldId id="321" r:id="rId29"/>
    <p:sldId id="294"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96" autoAdjust="0"/>
    <p:restoredTop sz="94660"/>
  </p:normalViewPr>
  <p:slideViewPr>
    <p:cSldViewPr>
      <p:cViewPr varScale="1">
        <p:scale>
          <a:sx n="23" d="100"/>
          <a:sy n="23" d="100"/>
        </p:scale>
        <p:origin x="-778" y="-5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AADE20-D186-48B5-BF4A-4A8D5982472E}" type="datetimeFigureOut">
              <a:rPr lang="en-US" smtClean="0"/>
              <a:pPr/>
              <a:t>1/6/2012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E785BB-E424-46A7-B1E9-F609BFF5830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BE785BB-E424-46A7-B1E9-F609BFF5830A}"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p:spPr>
        <p:txBody>
          <a:bodyPr/>
          <a:lstStyle/>
          <a:p>
            <a:r>
              <a:rPr lang="en-US" smtClean="0"/>
              <a:t>SADABAHAR PLAN TABLE 74 by M. Noshad Siddiqui</a:t>
            </a:r>
          </a:p>
        </p:txBody>
      </p:sp>
      <p:sp>
        <p:nvSpPr>
          <p:cNvPr id="32771" name="Rectangle 3"/>
          <p:cNvSpPr>
            <a:spLocks noGrp="1" noChangeArrowheads="1"/>
          </p:cNvSpPr>
          <p:nvPr>
            <p:ph type="dt" sz="quarter" idx="1"/>
          </p:nvPr>
        </p:nvSpPr>
        <p:spPr>
          <a:noFill/>
        </p:spPr>
        <p:txBody>
          <a:bodyPr/>
          <a:lstStyle/>
          <a:p>
            <a:r>
              <a:rPr lang="en-US" smtClean="0"/>
              <a:t>Thursday June 03, 2010</a:t>
            </a:r>
          </a:p>
        </p:txBody>
      </p:sp>
      <p:sp>
        <p:nvSpPr>
          <p:cNvPr id="32772" name="Rectangle 6"/>
          <p:cNvSpPr>
            <a:spLocks noGrp="1" noChangeArrowheads="1"/>
          </p:cNvSpPr>
          <p:nvPr>
            <p:ph type="ftr" sz="quarter" idx="4"/>
          </p:nvPr>
        </p:nvSpPr>
        <p:spPr>
          <a:noFill/>
        </p:spPr>
        <p:txBody>
          <a:bodyPr/>
          <a:lstStyle/>
          <a:p>
            <a:r>
              <a:rPr lang="en-US" smtClean="0"/>
              <a:t>TOT, June 03 - 04, 2010 @ Hyderabad</a:t>
            </a:r>
          </a:p>
        </p:txBody>
      </p:sp>
      <p:sp>
        <p:nvSpPr>
          <p:cNvPr id="32773" name="Rectangle 7"/>
          <p:cNvSpPr>
            <a:spLocks noGrp="1" noChangeArrowheads="1"/>
          </p:cNvSpPr>
          <p:nvPr>
            <p:ph type="sldNum" sz="quarter" idx="5"/>
          </p:nvPr>
        </p:nvSpPr>
        <p:spPr>
          <a:noFill/>
        </p:spPr>
        <p:txBody>
          <a:bodyPr/>
          <a:lstStyle/>
          <a:p>
            <a:fld id="{3EBCB910-94FD-47F8-8658-D8FDF2F61A5F}" type="slidenum">
              <a:rPr lang="en-US" smtClean="0"/>
              <a:pPr/>
              <a:t>7</a:t>
            </a:fld>
            <a:endParaRPr lang="en-US" smtClean="0"/>
          </a:p>
        </p:txBody>
      </p:sp>
      <p:sp>
        <p:nvSpPr>
          <p:cNvPr id="32774" name="Rectangle 2"/>
          <p:cNvSpPr>
            <a:spLocks noGrp="1" noRot="1" noChangeAspect="1" noChangeArrowheads="1" noTextEdit="1"/>
          </p:cNvSpPr>
          <p:nvPr>
            <p:ph type="sldImg"/>
          </p:nvPr>
        </p:nvSpPr>
        <p:spPr>
          <a:ln/>
        </p:spPr>
      </p:sp>
      <p:sp>
        <p:nvSpPr>
          <p:cNvPr id="3277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722313" y="1905000"/>
            <a:ext cx="8040688" cy="2362200"/>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63"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7"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789713" y="3651652"/>
            <a:ext cx="4144487" cy="830997"/>
          </a:xfrm>
          <a:prstGeom prst="rect">
            <a:avLst/>
          </a:prstGeom>
        </p:spPr>
        <p:txBody>
          <a:bodyPr wrap="square">
            <a:spAutoFit/>
          </a:bodyPr>
          <a:lstStyle/>
          <a:p>
            <a:r>
              <a:rPr lang="en-US" sz="4800" b="1" cap="all" dirty="0" smtClean="0">
                <a:ln w="9000" cmpd="sng">
                  <a:noFill/>
                  <a:prstDash val="solid"/>
                </a:ln>
                <a:solidFill>
                  <a:srgbClr val="0070C0"/>
                </a:solidFill>
                <a:effectLst>
                  <a:outerShdw blurRad="38100" dist="38100" dir="2700000" algn="tl">
                    <a:srgbClr val="000000">
                      <a:alpha val="43137"/>
                    </a:srgbClr>
                  </a:outerShdw>
                  <a:reflection blurRad="12700" stA="28000" endPos="45000" dist="1000" dir="5400000" sy="-100000" algn="bl" rotWithShape="0"/>
                </a:effectLst>
                <a:latin typeface="Arial Black" pitchFamily="34" charset="0"/>
                <a:cs typeface="Aharoni" pitchFamily="2" charset="-79"/>
              </a:rPr>
              <a:t>STATE LIFE</a:t>
            </a:r>
            <a:endParaRPr lang="en-US" sz="4800" b="1" cap="all" dirty="0">
              <a:ln w="9000" cmpd="sng">
                <a:noFill/>
                <a:prstDash val="solid"/>
              </a:ln>
              <a:solidFill>
                <a:srgbClr val="0070C0"/>
              </a:solidFill>
              <a:effectLst>
                <a:outerShdw blurRad="38100" dist="38100" dir="2700000" algn="tl">
                  <a:srgbClr val="000000">
                    <a:alpha val="43137"/>
                  </a:srgbClr>
                </a:outerShdw>
                <a:reflection blurRad="12700" stA="28000" endPos="45000" dist="1000" dir="5400000" sy="-100000" algn="bl" rotWithShape="0"/>
              </a:effectLst>
              <a:latin typeface="Arial Black" pitchFamily="34" charset="0"/>
              <a:cs typeface="Aharoni" pitchFamily="2" charset="-79"/>
            </a:endParaRPr>
          </a:p>
        </p:txBody>
      </p:sp>
      <p:sp>
        <p:nvSpPr>
          <p:cNvPr id="4" name="Rectangle 3"/>
          <p:cNvSpPr/>
          <p:nvPr/>
        </p:nvSpPr>
        <p:spPr>
          <a:xfrm>
            <a:off x="2895600" y="4419600"/>
            <a:ext cx="3988592" cy="307777"/>
          </a:xfrm>
          <a:prstGeom prst="rect">
            <a:avLst/>
          </a:prstGeom>
        </p:spPr>
        <p:txBody>
          <a:bodyPr wrap="none">
            <a:spAutoFit/>
          </a:bodyPr>
          <a:lstStyle/>
          <a:p>
            <a:r>
              <a:rPr lang="en-US" sz="1400" b="1" dirty="0" smtClean="0">
                <a:latin typeface="Tahoma" pitchFamily="34" charset="0"/>
                <a:ea typeface="Tahoma" pitchFamily="34" charset="0"/>
                <a:cs typeface="Tahoma" pitchFamily="34" charset="0"/>
              </a:rPr>
              <a:t>INSURANCE CORPORATION OF PAKISTAN</a:t>
            </a:r>
            <a:endParaRPr lang="en-US" sz="1400" b="1" dirty="0">
              <a:latin typeface="Tahoma" pitchFamily="34" charset="0"/>
              <a:ea typeface="Tahoma" pitchFamily="34" charset="0"/>
              <a:cs typeface="Tahoma" pitchFamily="34" charset="0"/>
            </a:endParaRPr>
          </a:p>
        </p:txBody>
      </p:sp>
      <p:pic>
        <p:nvPicPr>
          <p:cNvPr id="5" name="Picture 4"/>
          <p:cNvPicPr>
            <a:picLocks noChangeAspect="1" noChangeArrowheads="1"/>
          </p:cNvPicPr>
          <p:nvPr/>
        </p:nvPicPr>
        <p:blipFill>
          <a:blip r:embed="rId2" cstate="print"/>
          <a:srcRect/>
          <a:stretch>
            <a:fillRect/>
          </a:stretch>
        </p:blipFill>
        <p:spPr bwMode="auto">
          <a:xfrm>
            <a:off x="3733800" y="1600200"/>
            <a:ext cx="1752600" cy="1804740"/>
          </a:xfrm>
          <a:prstGeom prst="rect">
            <a:avLst/>
          </a:prstGeom>
          <a:ln>
            <a:noFill/>
          </a:ln>
          <a:effectLst>
            <a:outerShdw blurRad="76200" dir="13500000" sy="23000" kx="1200000" algn="br" rotWithShape="0">
              <a:prstClr val="black">
                <a:alpha val="20000"/>
              </a:prstClr>
            </a:outerShdw>
          </a:effectLst>
        </p:spPr>
      </p:pic>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a:xfrm>
            <a:off x="0" y="381000"/>
            <a:ext cx="9144000" cy="609398"/>
          </a:xfrm>
        </p:spPr>
        <p:txBody>
          <a:bodyPr/>
          <a:lstStyle/>
          <a:p>
            <a:pPr algn="ctr"/>
            <a:r>
              <a:rPr sz="4400" b="1">
                <a:latin typeface="Tahoma" pitchFamily="34" charset="0"/>
                <a:ea typeface="Tahoma" pitchFamily="34" charset="0"/>
                <a:cs typeface="Tahoma" pitchFamily="34" charset="0"/>
              </a:rPr>
              <a:t>D</a:t>
            </a:r>
            <a:r>
              <a:rPr sz="4400" b="1" smtClean="0">
                <a:latin typeface="Tahoma" pitchFamily="34" charset="0"/>
                <a:ea typeface="Tahoma" pitchFamily="34" charset="0"/>
                <a:cs typeface="Tahoma" pitchFamily="34" charset="0"/>
              </a:rPr>
              <a:t>EATH </a:t>
            </a:r>
            <a:r>
              <a:rPr lang="en-US" sz="4400" b="1" dirty="0" smtClean="0">
                <a:latin typeface="Tahoma" pitchFamily="34" charset="0"/>
                <a:ea typeface="Tahoma" pitchFamily="34" charset="0"/>
                <a:cs typeface="Tahoma" pitchFamily="34" charset="0"/>
              </a:rPr>
              <a:t>BENEFITS</a:t>
            </a:r>
            <a:endParaRPr lang="en-US" sz="4400" b="1" dirty="0">
              <a:latin typeface="Tahoma" pitchFamily="34" charset="0"/>
              <a:ea typeface="Tahoma" pitchFamily="34" charset="0"/>
              <a:cs typeface="Tahoma" pitchFamily="34" charset="0"/>
            </a:endParaRPr>
          </a:p>
        </p:txBody>
      </p:sp>
      <p:sp>
        <p:nvSpPr>
          <p:cNvPr id="10244" name="Rectangle 3"/>
          <p:cNvSpPr>
            <a:spLocks noGrp="1" noChangeArrowheads="1"/>
          </p:cNvSpPr>
          <p:nvPr>
            <p:ph type="body" idx="1"/>
          </p:nvPr>
        </p:nvSpPr>
        <p:spPr>
          <a:xfrm>
            <a:off x="914400" y="1412875"/>
            <a:ext cx="7010400" cy="4638193"/>
          </a:xfrm>
        </p:spPr>
        <p:txBody>
          <a:bodyPr/>
          <a:lstStyle/>
          <a:p>
            <a:pPr algn="just">
              <a:buFont typeface="Wingdings" pitchFamily="2" charset="2"/>
              <a:buChar char="ü"/>
            </a:pPr>
            <a:r>
              <a:rPr lang="en-US" sz="2400" dirty="0" smtClean="0">
                <a:latin typeface="Tahoma" pitchFamily="34" charset="0"/>
                <a:ea typeface="Tahoma" pitchFamily="34" charset="0"/>
                <a:cs typeface="Tahoma" pitchFamily="34" charset="0"/>
              </a:rPr>
              <a:t>On death of the Policy Holder, full sum assured plus bonuses are payable to the nominee and survival benefit(s) at the end of one third or two third of the policy term already paid to the Policy Holder will not be deducted from the death claim amount.</a:t>
            </a:r>
          </a:p>
          <a:p>
            <a:pPr algn="just" eaLnBrk="1" hangingPunct="1">
              <a:buFont typeface="Wingdings" pitchFamily="2" charset="2"/>
              <a:buChar char="ü"/>
            </a:pPr>
            <a:r>
              <a:rPr lang="en-US" sz="2400" dirty="0" smtClean="0">
                <a:latin typeface="Tahoma" pitchFamily="34" charset="0"/>
                <a:ea typeface="Tahoma" pitchFamily="34" charset="0"/>
                <a:cs typeface="Tahoma" pitchFamily="34" charset="0"/>
              </a:rPr>
              <a:t>On death of the assured while the policy is in- force, the special bonus will be payable in addition to (1) Basic Sum Assured (2) Other Reversionary Bonuses accrued on the policy and (3) the amount of any installment left with State Life.</a:t>
            </a:r>
          </a:p>
          <a:p>
            <a:pPr eaLnBrk="1" hangingPunct="1"/>
            <a:endParaRPr lang="en-US" sz="3400" dirty="0" smtClean="0">
              <a:solidFill>
                <a:srgbClr val="CCECFF"/>
              </a:solidFill>
            </a:endParaRPr>
          </a:p>
        </p:txBody>
      </p:sp>
      <p:pic>
        <p:nvPicPr>
          <p:cNvPr id="6" name="Picture 5"/>
          <p:cNvPicPr>
            <a:picLocks noChangeAspect="1" noChangeArrowheads="1"/>
          </p:cNvPicPr>
          <p:nvPr/>
        </p:nvPicPr>
        <p:blipFill>
          <a:blip r:embed="rId2" cstate="print"/>
          <a:srcRect/>
          <a:stretch>
            <a:fillRect/>
          </a:stretch>
        </p:blipFill>
        <p:spPr bwMode="auto">
          <a:xfrm>
            <a:off x="8001000" y="5791200"/>
            <a:ext cx="813984" cy="838200"/>
          </a:xfrm>
          <a:prstGeom prst="rect">
            <a:avLst/>
          </a:prstGeom>
          <a:ln>
            <a:noFill/>
          </a:ln>
          <a:effectLst>
            <a:outerShdw blurRad="76200" dir="13500000" sy="23000" kx="1200000" algn="br" rotWithShape="0">
              <a:prstClr val="black">
                <a:alpha val="20000"/>
              </a:prstClr>
            </a:outerShdw>
          </a:effectLst>
        </p:spPr>
      </p:pic>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54403"/>
            <a:ext cx="9144000" cy="609398"/>
          </a:xfrm>
        </p:spPr>
        <p:txBody>
          <a:bodyPr/>
          <a:lstStyle/>
          <a:p>
            <a:pPr algn="ctr"/>
            <a:r>
              <a:rPr sz="4400" b="1">
                <a:latin typeface="Tahoma" pitchFamily="34" charset="0"/>
                <a:ea typeface="Tahoma" pitchFamily="34" charset="0"/>
                <a:cs typeface="Tahoma" pitchFamily="34" charset="0"/>
              </a:rPr>
              <a:t>PREMIUM CALCULATION</a:t>
            </a:r>
            <a:endParaRPr lang="en-US" sz="4400" dirty="0"/>
          </a:p>
        </p:txBody>
      </p:sp>
      <p:sp>
        <p:nvSpPr>
          <p:cNvPr id="3" name="Content Placeholder 2"/>
          <p:cNvSpPr>
            <a:spLocks noGrp="1"/>
          </p:cNvSpPr>
          <p:nvPr>
            <p:ph idx="1"/>
          </p:nvPr>
        </p:nvSpPr>
        <p:spPr>
          <a:xfrm>
            <a:off x="685800" y="1600201"/>
            <a:ext cx="7620000" cy="4493538"/>
          </a:xfrm>
        </p:spPr>
        <p:txBody>
          <a:bodyPr/>
          <a:lstStyle/>
          <a:p>
            <a:pPr algn="just">
              <a:lnSpc>
                <a:spcPct val="80000"/>
              </a:lnSpc>
              <a:buFont typeface="Wingdings" pitchFamily="2" charset="2"/>
              <a:buChar char="ü"/>
            </a:pPr>
            <a:r>
              <a:rPr lang="en-US" sz="2400" dirty="0" smtClean="0">
                <a:latin typeface="Tahoma" pitchFamily="34" charset="0"/>
                <a:ea typeface="Tahoma" pitchFamily="34" charset="0"/>
                <a:cs typeface="Tahoma" pitchFamily="34" charset="0"/>
              </a:rPr>
              <a:t>Two Tables of premium rates “A” and “B” are being used for calculation of premium rates as explained.</a:t>
            </a:r>
          </a:p>
          <a:p>
            <a:pPr algn="just">
              <a:lnSpc>
                <a:spcPct val="80000"/>
              </a:lnSpc>
              <a:buNone/>
            </a:pPr>
            <a:endParaRPr lang="en-US" sz="1200" dirty="0" smtClean="0">
              <a:latin typeface="Tahoma" pitchFamily="34" charset="0"/>
              <a:ea typeface="Tahoma" pitchFamily="34" charset="0"/>
              <a:cs typeface="Tahoma" pitchFamily="34" charset="0"/>
            </a:endParaRPr>
          </a:p>
          <a:p>
            <a:pPr algn="just">
              <a:lnSpc>
                <a:spcPct val="80000"/>
              </a:lnSpc>
              <a:buNone/>
            </a:pPr>
            <a:r>
              <a:rPr lang="en-US" sz="2400" dirty="0" smtClean="0">
                <a:latin typeface="Tahoma" pitchFamily="34" charset="0"/>
                <a:ea typeface="Tahoma" pitchFamily="34" charset="0"/>
                <a:cs typeface="Tahoma" pitchFamily="34" charset="0"/>
              </a:rPr>
              <a:t>	 </a:t>
            </a:r>
            <a:r>
              <a:rPr lang="en-US" sz="2400" u="sng" dirty="0" smtClean="0">
                <a:latin typeface="Tahoma" pitchFamily="34" charset="0"/>
                <a:ea typeface="Tahoma" pitchFamily="34" charset="0"/>
                <a:cs typeface="Tahoma" pitchFamily="34" charset="0"/>
              </a:rPr>
              <a:t>Policies with sum assured greater than Rs.4 Million</a:t>
            </a:r>
          </a:p>
          <a:p>
            <a:pPr algn="just">
              <a:lnSpc>
                <a:spcPct val="80000"/>
              </a:lnSpc>
              <a:buNone/>
            </a:pPr>
            <a:endParaRPr lang="en-US" sz="2400" u="sng" dirty="0" smtClean="0">
              <a:latin typeface="Tahoma" pitchFamily="34" charset="0"/>
              <a:ea typeface="Tahoma" pitchFamily="34" charset="0"/>
              <a:cs typeface="Tahoma" pitchFamily="34" charset="0"/>
            </a:endParaRPr>
          </a:p>
          <a:p>
            <a:pPr algn="just">
              <a:lnSpc>
                <a:spcPct val="80000"/>
              </a:lnSpc>
              <a:buFont typeface="Wingdings" pitchFamily="2" charset="2"/>
              <a:buChar char="ü"/>
            </a:pPr>
            <a:r>
              <a:rPr lang="en-US" sz="2400" dirty="0" smtClean="0">
                <a:latin typeface="Tahoma" pitchFamily="34" charset="0"/>
                <a:ea typeface="Tahoma" pitchFamily="34" charset="0"/>
                <a:cs typeface="Tahoma" pitchFamily="34" charset="0"/>
              </a:rPr>
              <a:t>For the purpose of premium calculation, sum assured will be broken into two parts. The first part will be ‘Rs. 4 Million’, and Appendix-a premium rate will be used to calculate premium for this portion of sum assured. The second part will be the ‘excess of sum assured over Rs. 4 Million’ ; premium for this proportion of sum assured will be calculated using Appendix – B premium rates.</a:t>
            </a:r>
          </a:p>
          <a:p>
            <a:pPr>
              <a:buNone/>
            </a:pPr>
            <a:endParaRPr lang="en-US" dirty="0"/>
          </a:p>
        </p:txBody>
      </p:sp>
      <p:pic>
        <p:nvPicPr>
          <p:cNvPr id="5" name="Picture 4"/>
          <p:cNvPicPr>
            <a:picLocks noChangeAspect="1" noChangeArrowheads="1"/>
          </p:cNvPicPr>
          <p:nvPr/>
        </p:nvPicPr>
        <p:blipFill>
          <a:blip r:embed="rId2" cstate="print"/>
          <a:srcRect/>
          <a:stretch>
            <a:fillRect/>
          </a:stretch>
        </p:blipFill>
        <p:spPr bwMode="auto">
          <a:xfrm>
            <a:off x="8001000" y="5791200"/>
            <a:ext cx="813984" cy="838200"/>
          </a:xfrm>
          <a:prstGeom prst="rect">
            <a:avLst/>
          </a:prstGeom>
          <a:ln>
            <a:noFill/>
          </a:ln>
          <a:effectLst>
            <a:outerShdw blurRad="76200" dir="13500000" sy="23000" kx="1200000" algn="br" rotWithShape="0">
              <a:prstClr val="black">
                <a:alpha val="20000"/>
              </a:prstClr>
            </a:outerShdw>
          </a:effectLst>
        </p:spPr>
      </p:pic>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0" y="381000"/>
            <a:ext cx="9144000" cy="1218795"/>
          </a:xfrm>
        </p:spPr>
        <p:txBody>
          <a:bodyPr/>
          <a:lstStyle/>
          <a:p>
            <a:pPr algn="ctr"/>
            <a:r>
              <a:rPr lang="en-US" sz="4400" b="1" dirty="0" smtClean="0">
                <a:latin typeface="Tahoma" pitchFamily="34" charset="0"/>
                <a:ea typeface="Tahoma" pitchFamily="34" charset="0"/>
                <a:cs typeface="Tahoma" pitchFamily="34" charset="0"/>
              </a:rPr>
              <a:t>PREMIUM CALCULATION</a:t>
            </a:r>
            <a:br>
              <a:rPr lang="en-US" sz="4400" b="1" dirty="0" smtClean="0">
                <a:latin typeface="Tahoma" pitchFamily="34" charset="0"/>
                <a:ea typeface="Tahoma" pitchFamily="34" charset="0"/>
                <a:cs typeface="Tahoma" pitchFamily="34" charset="0"/>
              </a:rPr>
            </a:br>
            <a:r>
              <a:rPr sz="2000" smtClean="0">
                <a:solidFill>
                  <a:schemeClr val="accent1"/>
                </a:solidFill>
                <a:latin typeface="Tahoma" pitchFamily="34" charset="0"/>
                <a:ea typeface="Tahoma" pitchFamily="34" charset="0"/>
                <a:cs typeface="Tahoma" pitchFamily="34" charset="0"/>
              </a:rPr>
              <a:t>A</a:t>
            </a:r>
            <a:r>
              <a:rPr sz="2000">
                <a:solidFill>
                  <a:schemeClr val="accent1"/>
                </a:solidFill>
                <a:latin typeface="Tahoma" pitchFamily="34" charset="0"/>
                <a:ea typeface="Tahoma" pitchFamily="34" charset="0"/>
                <a:cs typeface="Tahoma" pitchFamily="34" charset="0"/>
              </a:rPr>
              <a:t>: </a:t>
            </a:r>
            <a:r>
              <a:rPr sz="2000" smtClean="0">
                <a:latin typeface="Tahoma" pitchFamily="34" charset="0"/>
                <a:ea typeface="Tahoma" pitchFamily="34" charset="0"/>
                <a:cs typeface="Tahoma" pitchFamily="34" charset="0"/>
              </a:rPr>
              <a:t>POLICIES </a:t>
            </a:r>
            <a:r>
              <a:rPr sz="2000">
                <a:latin typeface="Tahoma" pitchFamily="34" charset="0"/>
                <a:ea typeface="Tahoma" pitchFamily="34" charset="0"/>
                <a:cs typeface="Tahoma" pitchFamily="34" charset="0"/>
              </a:rPr>
              <a:t>WITH SUM </a:t>
            </a:r>
            <a:r>
              <a:rPr sz="2000" smtClean="0">
                <a:latin typeface="Tahoma" pitchFamily="34" charset="0"/>
                <a:ea typeface="Tahoma" pitchFamily="34" charset="0"/>
                <a:cs typeface="Tahoma" pitchFamily="34" charset="0"/>
              </a:rPr>
              <a:t>ASSURED</a:t>
            </a:r>
            <a:r>
              <a:rPr lang="en-US" sz="2000" dirty="0" smtClean="0">
                <a:latin typeface="Tahoma" pitchFamily="34" charset="0"/>
                <a:ea typeface="Tahoma" pitchFamily="34" charset="0"/>
                <a:cs typeface="Tahoma" pitchFamily="34" charset="0"/>
              </a:rPr>
              <a:t> LESS THAN OR EQUAL TO  RS. 4 MILLION </a:t>
            </a:r>
            <a:r>
              <a:rPr sz="2000">
                <a:latin typeface="Tahoma" pitchFamily="34" charset="0"/>
                <a:ea typeface="Tahoma" pitchFamily="34" charset="0"/>
                <a:cs typeface="Tahoma" pitchFamily="34" charset="0"/>
              </a:rPr>
              <a:t/>
            </a:r>
            <a:br>
              <a:rPr sz="2000">
                <a:latin typeface="Tahoma" pitchFamily="34" charset="0"/>
                <a:ea typeface="Tahoma" pitchFamily="34" charset="0"/>
                <a:cs typeface="Tahoma" pitchFamily="34" charset="0"/>
              </a:rPr>
            </a:br>
            <a:endParaRPr lang="en-US" sz="2400" b="1" dirty="0" smtClean="0">
              <a:latin typeface="Tahoma" pitchFamily="34" charset="0"/>
              <a:ea typeface="Tahoma" pitchFamily="34" charset="0"/>
              <a:cs typeface="Tahoma" pitchFamily="34" charset="0"/>
            </a:endParaRPr>
          </a:p>
        </p:txBody>
      </p:sp>
      <p:sp>
        <p:nvSpPr>
          <p:cNvPr id="16388" name="Rectangle 3"/>
          <p:cNvSpPr>
            <a:spLocks noGrp="1" noChangeArrowheads="1"/>
          </p:cNvSpPr>
          <p:nvPr>
            <p:ph type="body" idx="1"/>
          </p:nvPr>
        </p:nvSpPr>
        <p:spPr>
          <a:xfrm>
            <a:off x="1066800" y="1676400"/>
            <a:ext cx="7010400" cy="3564053"/>
          </a:xfrm>
          <a:solidFill>
            <a:srgbClr val="7030A0"/>
          </a:solidFill>
          <a:effectLst>
            <a:outerShdw blurRad="50800" dist="38100" dir="5400000" algn="t" rotWithShape="0">
              <a:prstClr val="black">
                <a:alpha val="40000"/>
              </a:prstClr>
            </a:outerShdw>
          </a:effectLst>
        </p:spPr>
        <p:style>
          <a:lnRef idx="0">
            <a:scrgbClr r="0" g="0" b="0"/>
          </a:lnRef>
          <a:fillRef idx="1001">
            <a:schemeClr val="dk2"/>
          </a:fillRef>
          <a:effectRef idx="0">
            <a:scrgbClr r="0" g="0" b="0"/>
          </a:effectRef>
          <a:fontRef idx="major"/>
        </p:style>
        <p:txBody>
          <a:bodyPr/>
          <a:lstStyle/>
          <a:p>
            <a:pPr eaLnBrk="1" hangingPunct="1">
              <a:lnSpc>
                <a:spcPct val="80000"/>
              </a:lnSpc>
              <a:buFontTx/>
              <a:buNone/>
            </a:pPr>
            <a:r>
              <a:rPr lang="en-US" sz="2200" dirty="0" smtClean="0">
                <a:solidFill>
                  <a:srgbClr val="CCECFF"/>
                </a:solidFill>
              </a:rPr>
              <a:t>	</a:t>
            </a:r>
            <a:endParaRPr lang="en-US" sz="2400" dirty="0" smtClean="0">
              <a:solidFill>
                <a:srgbClr val="CCECFF"/>
              </a:solidFill>
            </a:endParaRPr>
          </a:p>
          <a:p>
            <a:pPr eaLnBrk="1" hangingPunct="1">
              <a:lnSpc>
                <a:spcPct val="80000"/>
              </a:lnSpc>
              <a:buFontTx/>
              <a:buNone/>
            </a:pPr>
            <a:r>
              <a:rPr lang="en-US" sz="2400" b="1" dirty="0" smtClean="0">
                <a:solidFill>
                  <a:srgbClr val="FFFF00"/>
                </a:solidFill>
                <a:latin typeface="Tahoma" pitchFamily="34" charset="0"/>
                <a:ea typeface="Tahoma" pitchFamily="34" charset="0"/>
                <a:cs typeface="Tahoma" pitchFamily="34" charset="0"/>
              </a:rPr>
              <a:t>Example:</a:t>
            </a:r>
          </a:p>
          <a:p>
            <a:pPr eaLnBrk="1" hangingPunct="1">
              <a:lnSpc>
                <a:spcPct val="80000"/>
              </a:lnSpc>
              <a:buFontTx/>
              <a:buNone/>
            </a:pPr>
            <a:endParaRPr lang="en-US" sz="2200" dirty="0" smtClean="0">
              <a:solidFill>
                <a:srgbClr val="CCECFF"/>
              </a:solidFill>
            </a:endParaRPr>
          </a:p>
          <a:p>
            <a:pPr eaLnBrk="1" hangingPunct="1">
              <a:lnSpc>
                <a:spcPct val="80000"/>
              </a:lnSpc>
              <a:buFontTx/>
              <a:buNone/>
            </a:pPr>
            <a:r>
              <a:rPr lang="en-US" sz="2400" dirty="0" smtClean="0">
                <a:latin typeface="Tahoma" pitchFamily="34" charset="0"/>
                <a:ea typeface="Tahoma" pitchFamily="34" charset="0"/>
                <a:cs typeface="Tahoma" pitchFamily="34" charset="0"/>
              </a:rPr>
              <a:t>Age of Policyholder		    35 years</a:t>
            </a:r>
          </a:p>
          <a:p>
            <a:pPr>
              <a:lnSpc>
                <a:spcPct val="80000"/>
              </a:lnSpc>
              <a:buNone/>
            </a:pPr>
            <a:r>
              <a:rPr lang="en-US" sz="2400" dirty="0" smtClean="0">
                <a:latin typeface="Tahoma" pitchFamily="34" charset="0"/>
                <a:ea typeface="Tahoma" pitchFamily="34" charset="0"/>
                <a:cs typeface="Tahoma" pitchFamily="34" charset="0"/>
              </a:rPr>
              <a:t>Term Policy			    15 years</a:t>
            </a:r>
          </a:p>
          <a:p>
            <a:pPr eaLnBrk="1" hangingPunct="1">
              <a:lnSpc>
                <a:spcPct val="80000"/>
              </a:lnSpc>
              <a:buFontTx/>
              <a:buNone/>
            </a:pPr>
            <a:r>
              <a:rPr lang="en-US" sz="2400" dirty="0" smtClean="0">
                <a:latin typeface="Tahoma" pitchFamily="34" charset="0"/>
                <a:ea typeface="Tahoma" pitchFamily="34" charset="0"/>
                <a:cs typeface="Tahoma" pitchFamily="34" charset="0"/>
              </a:rPr>
              <a:t>Sum Assured			    100,000</a:t>
            </a:r>
          </a:p>
          <a:p>
            <a:pPr eaLnBrk="1" hangingPunct="1">
              <a:lnSpc>
                <a:spcPct val="80000"/>
              </a:lnSpc>
              <a:buFontTx/>
              <a:buNone/>
            </a:pPr>
            <a:r>
              <a:rPr lang="en-US" sz="2400" dirty="0" smtClean="0">
                <a:latin typeface="Tahoma" pitchFamily="34" charset="0"/>
                <a:ea typeface="Tahoma" pitchFamily="34" charset="0"/>
                <a:cs typeface="Tahoma" pitchFamily="34" charset="0"/>
              </a:rPr>
              <a:t>Appendix–A Premium rate	    75.78 per 1000 S.A</a:t>
            </a:r>
          </a:p>
          <a:p>
            <a:pPr eaLnBrk="1" hangingPunct="1">
              <a:lnSpc>
                <a:spcPct val="80000"/>
              </a:lnSpc>
              <a:buFontTx/>
              <a:buNone/>
            </a:pPr>
            <a:r>
              <a:rPr lang="en-US" sz="2400" dirty="0" smtClean="0">
                <a:latin typeface="Tahoma" pitchFamily="34" charset="0"/>
                <a:ea typeface="Tahoma" pitchFamily="34" charset="0"/>
                <a:cs typeface="Tahoma" pitchFamily="34" charset="0"/>
              </a:rPr>
              <a:t>Basic Premium		    7578</a:t>
            </a:r>
          </a:p>
          <a:p>
            <a:pPr eaLnBrk="1" hangingPunct="1">
              <a:lnSpc>
                <a:spcPct val="80000"/>
              </a:lnSpc>
              <a:buFontTx/>
              <a:buNone/>
            </a:pPr>
            <a:r>
              <a:rPr lang="en-US" sz="2400" dirty="0" err="1" smtClean="0">
                <a:latin typeface="Tahoma" pitchFamily="34" charset="0"/>
                <a:ea typeface="Tahoma" pitchFamily="34" charset="0"/>
                <a:cs typeface="Tahoma" pitchFamily="34" charset="0"/>
              </a:rPr>
              <a:t>Pol</a:t>
            </a:r>
            <a:r>
              <a:rPr lang="en-US" sz="2400" dirty="0" smtClean="0">
                <a:latin typeface="Tahoma" pitchFamily="34" charset="0"/>
                <a:ea typeface="Tahoma" pitchFamily="34" charset="0"/>
                <a:cs typeface="Tahoma" pitchFamily="34" charset="0"/>
              </a:rPr>
              <a:t>	icy Fee			      100</a:t>
            </a:r>
          </a:p>
          <a:p>
            <a:pPr eaLnBrk="1" hangingPunct="1">
              <a:lnSpc>
                <a:spcPct val="80000"/>
              </a:lnSpc>
              <a:buFontTx/>
              <a:buNone/>
            </a:pPr>
            <a:r>
              <a:rPr lang="en-US" sz="2400" dirty="0" smtClean="0">
                <a:latin typeface="Tahoma" pitchFamily="34" charset="0"/>
                <a:ea typeface="Tahoma" pitchFamily="34" charset="0"/>
                <a:cs typeface="Tahoma" pitchFamily="34" charset="0"/>
              </a:rPr>
              <a:t>Total Premium		    7,678</a:t>
            </a:r>
          </a:p>
        </p:txBody>
      </p:sp>
      <p:pic>
        <p:nvPicPr>
          <p:cNvPr id="5" name="Picture 4"/>
          <p:cNvPicPr>
            <a:picLocks noChangeAspect="1" noChangeArrowheads="1"/>
          </p:cNvPicPr>
          <p:nvPr/>
        </p:nvPicPr>
        <p:blipFill>
          <a:blip r:embed="rId2" cstate="print"/>
          <a:srcRect/>
          <a:stretch>
            <a:fillRect/>
          </a:stretch>
        </p:blipFill>
        <p:spPr bwMode="auto">
          <a:xfrm>
            <a:off x="8001000" y="5791200"/>
            <a:ext cx="813984" cy="838200"/>
          </a:xfrm>
          <a:prstGeom prst="rect">
            <a:avLst/>
          </a:prstGeom>
          <a:ln>
            <a:noFill/>
          </a:ln>
          <a:effectLst>
            <a:outerShdw blurRad="76200" dir="13500000" sy="23000" kx="1200000" algn="br" rotWithShape="0">
              <a:prstClr val="black">
                <a:alpha val="20000"/>
              </a:prstClr>
            </a:outerShdw>
          </a:effectLst>
        </p:spPr>
      </p:pic>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5330" name="AutoShape 2"/>
          <p:cNvSpPr>
            <a:spLocks noGrp="1" noChangeArrowheads="1"/>
          </p:cNvSpPr>
          <p:nvPr>
            <p:ph type="title"/>
          </p:nvPr>
        </p:nvSpPr>
        <p:spPr>
          <a:xfrm>
            <a:off x="0" y="382588"/>
            <a:ext cx="9144000" cy="2423740"/>
          </a:xfrm>
        </p:spPr>
        <p:txBody>
          <a:bodyPr/>
          <a:lstStyle/>
          <a:p>
            <a:pPr algn="ctr"/>
            <a:r>
              <a:rPr lang="en-US" sz="4400" b="1" dirty="0" smtClean="0">
                <a:solidFill>
                  <a:schemeClr val="accent1"/>
                </a:solidFill>
                <a:latin typeface="Tahoma" pitchFamily="34" charset="0"/>
                <a:ea typeface="Tahoma" pitchFamily="34" charset="0"/>
                <a:cs typeface="Tahoma" pitchFamily="34" charset="0"/>
              </a:rPr>
              <a:t>PREMIUM CALCULATION</a:t>
            </a:r>
            <a:br>
              <a:rPr lang="en-US" sz="4400" b="1" dirty="0" smtClean="0">
                <a:solidFill>
                  <a:schemeClr val="accent1"/>
                </a:solidFill>
                <a:latin typeface="Tahoma" pitchFamily="34" charset="0"/>
                <a:ea typeface="Tahoma" pitchFamily="34" charset="0"/>
                <a:cs typeface="Tahoma" pitchFamily="34" charset="0"/>
              </a:rPr>
            </a:br>
            <a:r>
              <a:rPr sz="2800">
                <a:solidFill>
                  <a:schemeClr val="accent1"/>
                </a:solidFill>
                <a:latin typeface="Tahoma" pitchFamily="34" charset="0"/>
                <a:ea typeface="Tahoma" pitchFamily="34" charset="0"/>
                <a:cs typeface="Tahoma" pitchFamily="34" charset="0"/>
              </a:rPr>
              <a:t>B</a:t>
            </a:r>
            <a:r>
              <a:rPr lang="en-US" sz="3200" dirty="0" smtClean="0">
                <a:solidFill>
                  <a:schemeClr val="accent1"/>
                </a:solidFill>
                <a:latin typeface="Tahoma" pitchFamily="34" charset="0"/>
                <a:ea typeface="Tahoma" pitchFamily="34" charset="0"/>
                <a:cs typeface="Tahoma" pitchFamily="34" charset="0"/>
              </a:rPr>
              <a:t>: </a:t>
            </a:r>
            <a:r>
              <a:rPr lang="en-US" sz="2400" dirty="0" smtClean="0">
                <a:latin typeface="Tahoma" pitchFamily="34" charset="0"/>
                <a:ea typeface="Tahoma" pitchFamily="34" charset="0"/>
                <a:cs typeface="Tahoma" pitchFamily="34" charset="0"/>
              </a:rPr>
              <a:t>POLICIES WITH SUM ASSURED MORE THAN Rs 4 MILLION.</a:t>
            </a:r>
            <a:r>
              <a:rPr lang="en-US" sz="4000" dirty="0" smtClean="0">
                <a:latin typeface="Tahoma" pitchFamily="34" charset="0"/>
                <a:ea typeface="Tahoma" pitchFamily="34" charset="0"/>
                <a:cs typeface="Tahoma" pitchFamily="34" charset="0"/>
              </a:rPr>
              <a:t/>
            </a:r>
            <a:br>
              <a:rPr lang="en-US" sz="4000" dirty="0" smtClean="0">
                <a:latin typeface="Tahoma" pitchFamily="34" charset="0"/>
                <a:ea typeface="Tahoma" pitchFamily="34" charset="0"/>
                <a:cs typeface="Tahoma" pitchFamily="34" charset="0"/>
              </a:rPr>
            </a:br>
            <a:r>
              <a:rPr lang="en-US" sz="4000" b="1" dirty="0" smtClean="0">
                <a:solidFill>
                  <a:schemeClr val="accent1"/>
                </a:solidFill>
                <a:latin typeface="Tahoma" pitchFamily="34" charset="0"/>
                <a:ea typeface="Tahoma" pitchFamily="34" charset="0"/>
                <a:cs typeface="Tahoma" pitchFamily="34" charset="0"/>
              </a:rPr>
              <a:t/>
            </a:r>
            <a:br>
              <a:rPr lang="en-US" sz="4000" b="1" dirty="0" smtClean="0">
                <a:solidFill>
                  <a:schemeClr val="accent1"/>
                </a:solidFill>
                <a:latin typeface="Tahoma" pitchFamily="34" charset="0"/>
                <a:ea typeface="Tahoma" pitchFamily="34" charset="0"/>
                <a:cs typeface="Tahoma" pitchFamily="34" charset="0"/>
              </a:rPr>
            </a:br>
            <a:r>
              <a:rPr lang="en-US" sz="4000" dirty="0"/>
              <a:t/>
            </a:r>
            <a:br>
              <a:rPr lang="en-US" sz="4000" dirty="0"/>
            </a:br>
            <a:endParaRPr lang="en-US" sz="1900" dirty="0"/>
          </a:p>
        </p:txBody>
      </p:sp>
      <p:sp>
        <p:nvSpPr>
          <p:cNvPr id="355331" name="Rectangle 3"/>
          <p:cNvSpPr>
            <a:spLocks noGrp="1" noChangeArrowheads="1"/>
          </p:cNvSpPr>
          <p:nvPr>
            <p:ph type="body" idx="1"/>
          </p:nvPr>
        </p:nvSpPr>
        <p:spPr>
          <a:xfrm>
            <a:off x="381000" y="1600200"/>
            <a:ext cx="8382000" cy="4801314"/>
          </a:xfrm>
          <a:solidFill>
            <a:srgbClr val="7030A0"/>
          </a:solidFill>
          <a:effectLst>
            <a:outerShdw blurRad="50800" dist="38100" dir="5400000" algn="t" rotWithShape="0">
              <a:prstClr val="black">
                <a:alpha val="40000"/>
              </a:prstClr>
            </a:outerShdw>
          </a:effectLst>
        </p:spPr>
        <p:style>
          <a:lnRef idx="0">
            <a:scrgbClr r="0" g="0" b="0"/>
          </a:lnRef>
          <a:fillRef idx="1003">
            <a:schemeClr val="dk2"/>
          </a:fillRef>
          <a:effectRef idx="0">
            <a:scrgbClr r="0" g="0" b="0"/>
          </a:effectRef>
          <a:fontRef idx="major"/>
        </p:style>
        <p:txBody>
          <a:bodyPr/>
          <a:lstStyle/>
          <a:p>
            <a:pPr marL="571500" indent="-571500">
              <a:lnSpc>
                <a:spcPct val="90000"/>
              </a:lnSpc>
              <a:buFont typeface="Wingdings" pitchFamily="2" charset="2"/>
              <a:buNone/>
            </a:pPr>
            <a:r>
              <a:rPr lang="en-US" sz="2400" dirty="0" smtClean="0">
                <a:solidFill>
                  <a:schemeClr val="accent1"/>
                </a:solidFill>
                <a:effectLst>
                  <a:outerShdw blurRad="38100" dist="38100" dir="2700000" algn="tl">
                    <a:srgbClr val="000000">
                      <a:alpha val="43137"/>
                    </a:srgbClr>
                  </a:outerShdw>
                </a:effectLst>
                <a:latin typeface="Tahoma" pitchFamily="34" charset="0"/>
                <a:ea typeface="Tahoma" pitchFamily="34" charset="0"/>
                <a:cs typeface="Tahoma" pitchFamily="34" charset="0"/>
              </a:rPr>
              <a:t>Example</a:t>
            </a:r>
          </a:p>
          <a:p>
            <a:pPr marL="571500" indent="-571500">
              <a:buNone/>
            </a:pPr>
            <a:r>
              <a:rPr lang="en-US" sz="2400" dirty="0" smtClean="0">
                <a:latin typeface="Tahoma" pitchFamily="34" charset="0"/>
                <a:ea typeface="Tahoma" pitchFamily="34" charset="0"/>
                <a:cs typeface="Tahoma" pitchFamily="34" charset="0"/>
              </a:rPr>
              <a:t>	Age of Policy Holder		=35 </a:t>
            </a:r>
            <a:r>
              <a:rPr lang="en-US" sz="2400" dirty="0">
                <a:latin typeface="Tahoma" pitchFamily="34" charset="0"/>
                <a:ea typeface="Tahoma" pitchFamily="34" charset="0"/>
                <a:cs typeface="Tahoma" pitchFamily="34" charset="0"/>
              </a:rPr>
              <a:t>years</a:t>
            </a:r>
          </a:p>
          <a:p>
            <a:pPr marL="571500" indent="-571500">
              <a:buNone/>
            </a:pPr>
            <a:r>
              <a:rPr lang="en-US" sz="2400" dirty="0">
                <a:latin typeface="Tahoma" pitchFamily="34" charset="0"/>
                <a:ea typeface="Tahoma" pitchFamily="34" charset="0"/>
                <a:cs typeface="Tahoma" pitchFamily="34" charset="0"/>
              </a:rPr>
              <a:t>	</a:t>
            </a:r>
            <a:r>
              <a:rPr lang="en-US" sz="2400" dirty="0" smtClean="0">
                <a:latin typeface="Tahoma" pitchFamily="34" charset="0"/>
                <a:ea typeface="Tahoma" pitchFamily="34" charset="0"/>
                <a:cs typeface="Tahoma" pitchFamily="34" charset="0"/>
              </a:rPr>
              <a:t>Term of Policy			=15 </a:t>
            </a:r>
            <a:r>
              <a:rPr lang="en-US" sz="2400" dirty="0">
                <a:latin typeface="Tahoma" pitchFamily="34" charset="0"/>
                <a:ea typeface="Tahoma" pitchFamily="34" charset="0"/>
                <a:cs typeface="Tahoma" pitchFamily="34" charset="0"/>
              </a:rPr>
              <a:t>years</a:t>
            </a:r>
          </a:p>
          <a:p>
            <a:pPr marL="571500" indent="-571500">
              <a:lnSpc>
                <a:spcPct val="90000"/>
              </a:lnSpc>
              <a:buFont typeface="Wingdings" pitchFamily="2" charset="2"/>
              <a:buNone/>
            </a:pPr>
            <a:r>
              <a:rPr lang="en-US" sz="2400" dirty="0">
                <a:latin typeface="Tahoma" pitchFamily="34" charset="0"/>
                <a:ea typeface="Tahoma" pitchFamily="34" charset="0"/>
                <a:cs typeface="Tahoma" pitchFamily="34" charset="0"/>
              </a:rPr>
              <a:t>	</a:t>
            </a:r>
            <a:r>
              <a:rPr lang="en-US" sz="2400" dirty="0" smtClean="0">
                <a:latin typeface="Tahoma" pitchFamily="34" charset="0"/>
                <a:ea typeface="Tahoma" pitchFamily="34" charset="0"/>
                <a:cs typeface="Tahoma" pitchFamily="34" charset="0"/>
              </a:rPr>
              <a:t>Sum Assured			=Rs </a:t>
            </a:r>
            <a:r>
              <a:rPr lang="en-US" sz="2400" dirty="0">
                <a:latin typeface="Tahoma" pitchFamily="34" charset="0"/>
                <a:ea typeface="Tahoma" pitchFamily="34" charset="0"/>
                <a:cs typeface="Tahoma" pitchFamily="34" charset="0"/>
              </a:rPr>
              <a:t>5,000,000/- </a:t>
            </a:r>
          </a:p>
          <a:p>
            <a:pPr marL="571500" indent="-571500">
              <a:lnSpc>
                <a:spcPct val="90000"/>
              </a:lnSpc>
              <a:buFont typeface="Wingdings" pitchFamily="2" charset="2"/>
              <a:buNone/>
            </a:pPr>
            <a:r>
              <a:rPr lang="en-US" sz="2400" dirty="0">
                <a:latin typeface="Tahoma" pitchFamily="34" charset="0"/>
                <a:ea typeface="Tahoma" pitchFamily="34" charset="0"/>
                <a:cs typeface="Tahoma" pitchFamily="34" charset="0"/>
              </a:rPr>
              <a:t>	</a:t>
            </a:r>
            <a:r>
              <a:rPr lang="en-US" sz="2400" dirty="0" smtClean="0">
                <a:latin typeface="Tahoma" pitchFamily="34" charset="0"/>
                <a:ea typeface="Tahoma" pitchFamily="34" charset="0"/>
                <a:cs typeface="Tahoma" pitchFamily="34" charset="0"/>
              </a:rPr>
              <a:t>Appendix-A </a:t>
            </a:r>
            <a:r>
              <a:rPr lang="en-US" sz="2400" dirty="0">
                <a:latin typeface="Tahoma" pitchFamily="34" charset="0"/>
                <a:ea typeface="Tahoma" pitchFamily="34" charset="0"/>
                <a:cs typeface="Tahoma" pitchFamily="34" charset="0"/>
              </a:rPr>
              <a:t>Premium </a:t>
            </a:r>
            <a:r>
              <a:rPr lang="en-US" sz="2400" dirty="0" smtClean="0">
                <a:latin typeface="Tahoma" pitchFamily="34" charset="0"/>
                <a:ea typeface="Tahoma" pitchFamily="34" charset="0"/>
                <a:cs typeface="Tahoma" pitchFamily="34" charset="0"/>
              </a:rPr>
              <a:t>Rates	=Rs </a:t>
            </a:r>
            <a:r>
              <a:rPr lang="en-US" sz="2400" dirty="0">
                <a:latin typeface="Tahoma" pitchFamily="34" charset="0"/>
                <a:ea typeface="Tahoma" pitchFamily="34" charset="0"/>
                <a:cs typeface="Tahoma" pitchFamily="34" charset="0"/>
              </a:rPr>
              <a:t>75.78 per 1,000 S.A</a:t>
            </a:r>
          </a:p>
          <a:p>
            <a:pPr marL="571500" indent="-571500">
              <a:lnSpc>
                <a:spcPct val="90000"/>
              </a:lnSpc>
              <a:buFont typeface="Wingdings" pitchFamily="2" charset="2"/>
              <a:buNone/>
            </a:pPr>
            <a:r>
              <a:rPr lang="en-US" sz="2400" dirty="0">
                <a:latin typeface="Tahoma" pitchFamily="34" charset="0"/>
                <a:ea typeface="Tahoma" pitchFamily="34" charset="0"/>
                <a:cs typeface="Tahoma" pitchFamily="34" charset="0"/>
              </a:rPr>
              <a:t>	</a:t>
            </a:r>
            <a:r>
              <a:rPr lang="en-US" sz="2400" dirty="0" smtClean="0">
                <a:latin typeface="Tahoma" pitchFamily="34" charset="0"/>
                <a:ea typeface="Tahoma" pitchFamily="34" charset="0"/>
                <a:cs typeface="Tahoma" pitchFamily="34" charset="0"/>
              </a:rPr>
              <a:t>Appendix-B </a:t>
            </a:r>
            <a:r>
              <a:rPr lang="en-US" sz="2400" dirty="0">
                <a:latin typeface="Tahoma" pitchFamily="34" charset="0"/>
                <a:ea typeface="Tahoma" pitchFamily="34" charset="0"/>
                <a:cs typeface="Tahoma" pitchFamily="34" charset="0"/>
              </a:rPr>
              <a:t>Premium </a:t>
            </a:r>
            <a:r>
              <a:rPr lang="en-US" sz="2400" dirty="0" smtClean="0">
                <a:latin typeface="Tahoma" pitchFamily="34" charset="0"/>
                <a:ea typeface="Tahoma" pitchFamily="34" charset="0"/>
                <a:cs typeface="Tahoma" pitchFamily="34" charset="0"/>
              </a:rPr>
              <a:t>Rates	=Rs </a:t>
            </a:r>
            <a:r>
              <a:rPr lang="en-US" sz="2400" dirty="0">
                <a:latin typeface="Tahoma" pitchFamily="34" charset="0"/>
                <a:ea typeface="Tahoma" pitchFamily="34" charset="0"/>
                <a:cs typeface="Tahoma" pitchFamily="34" charset="0"/>
              </a:rPr>
              <a:t>75.03 per 1,000 S.A</a:t>
            </a:r>
          </a:p>
          <a:p>
            <a:pPr marL="571500" indent="-571500">
              <a:lnSpc>
                <a:spcPct val="90000"/>
              </a:lnSpc>
              <a:buFont typeface="Wingdings" pitchFamily="2" charset="2"/>
              <a:buNone/>
            </a:pPr>
            <a:endParaRPr lang="en-US" sz="2400" dirty="0" smtClean="0">
              <a:solidFill>
                <a:srgbClr val="FFFF00"/>
              </a:solidFill>
              <a:latin typeface="Tahoma" pitchFamily="34" charset="0"/>
              <a:ea typeface="Tahoma" pitchFamily="34" charset="0"/>
              <a:cs typeface="Tahoma" pitchFamily="34" charset="0"/>
            </a:endParaRPr>
          </a:p>
          <a:p>
            <a:pPr marL="571500" indent="-571500">
              <a:lnSpc>
                <a:spcPct val="90000"/>
              </a:lnSpc>
              <a:buFont typeface="Wingdings" pitchFamily="2" charset="2"/>
              <a:buNone/>
            </a:pPr>
            <a:r>
              <a:rPr lang="en-US" sz="2400" dirty="0" smtClean="0">
                <a:solidFill>
                  <a:srgbClr val="FFFF00"/>
                </a:solidFill>
                <a:latin typeface="Tahoma" pitchFamily="34" charset="0"/>
                <a:ea typeface="Tahoma" pitchFamily="34" charset="0"/>
                <a:cs typeface="Tahoma" pitchFamily="34" charset="0"/>
              </a:rPr>
              <a:t>Premium</a:t>
            </a:r>
          </a:p>
          <a:p>
            <a:pPr marL="571500" indent="-571500">
              <a:lnSpc>
                <a:spcPct val="90000"/>
              </a:lnSpc>
              <a:buFont typeface="Wingdings" pitchFamily="2" charset="2"/>
              <a:buNone/>
            </a:pPr>
            <a:r>
              <a:rPr lang="en-US" sz="2400" dirty="0" smtClean="0">
                <a:latin typeface="Tahoma" pitchFamily="34" charset="0"/>
                <a:ea typeface="Tahoma" pitchFamily="34" charset="0"/>
                <a:cs typeface="Tahoma" pitchFamily="34" charset="0"/>
              </a:rPr>
              <a:t>	Rs [(75.78-0.5)*(4000)+100]=Rs. 301,220</a:t>
            </a:r>
            <a:endParaRPr lang="en-US" sz="2400" dirty="0">
              <a:latin typeface="Tahoma" pitchFamily="34" charset="0"/>
              <a:ea typeface="Tahoma" pitchFamily="34" charset="0"/>
              <a:cs typeface="Tahoma" pitchFamily="34" charset="0"/>
            </a:endParaRPr>
          </a:p>
          <a:p>
            <a:pPr marL="571500" indent="-571500">
              <a:lnSpc>
                <a:spcPct val="90000"/>
              </a:lnSpc>
              <a:buFont typeface="Wingdings" pitchFamily="2" charset="2"/>
              <a:buNone/>
            </a:pPr>
            <a:r>
              <a:rPr lang="en-US" sz="2400" dirty="0">
                <a:latin typeface="Tahoma" pitchFamily="34" charset="0"/>
                <a:ea typeface="Tahoma" pitchFamily="34" charset="0"/>
                <a:cs typeface="Tahoma" pitchFamily="34" charset="0"/>
              </a:rPr>
              <a:t>	</a:t>
            </a:r>
            <a:r>
              <a:rPr lang="en-US" sz="2400" dirty="0" smtClean="0">
                <a:latin typeface="Tahoma" pitchFamily="34" charset="0"/>
                <a:ea typeface="Tahoma" pitchFamily="34" charset="0"/>
                <a:cs typeface="Tahoma" pitchFamily="34" charset="0"/>
              </a:rPr>
              <a:t>       [(75.03–0.5)x1000]=Rs. 74,530</a:t>
            </a:r>
            <a:endParaRPr lang="en-US" sz="2400" dirty="0">
              <a:latin typeface="Tahoma" pitchFamily="34" charset="0"/>
              <a:ea typeface="Tahoma" pitchFamily="34" charset="0"/>
              <a:cs typeface="Tahoma" pitchFamily="34" charset="0"/>
            </a:endParaRPr>
          </a:p>
          <a:p>
            <a:pPr marL="571500" indent="-571500">
              <a:lnSpc>
                <a:spcPct val="90000"/>
              </a:lnSpc>
              <a:buFont typeface="Wingdings" pitchFamily="2" charset="2"/>
              <a:buNone/>
            </a:pPr>
            <a:r>
              <a:rPr lang="en-US" sz="2400" dirty="0">
                <a:latin typeface="Tahoma" pitchFamily="34" charset="0"/>
                <a:ea typeface="Tahoma" pitchFamily="34" charset="0"/>
                <a:cs typeface="Tahoma" pitchFamily="34" charset="0"/>
              </a:rPr>
              <a:t>	</a:t>
            </a:r>
            <a:r>
              <a:rPr lang="en-US" sz="2400" dirty="0" smtClean="0">
                <a:latin typeface="Tahoma" pitchFamily="34" charset="0"/>
                <a:ea typeface="Tahoma" pitchFamily="34" charset="0"/>
                <a:cs typeface="Tahoma" pitchFamily="34" charset="0"/>
              </a:rPr>
              <a:t>       </a:t>
            </a:r>
            <a:r>
              <a:rPr lang="en-US" sz="2400" b="1" dirty="0" smtClean="0">
                <a:latin typeface="Tahoma" pitchFamily="34" charset="0"/>
                <a:ea typeface="Tahoma" pitchFamily="34" charset="0"/>
                <a:cs typeface="Tahoma" pitchFamily="34" charset="0"/>
              </a:rPr>
              <a:t>Total premium=Rs. 375,750</a:t>
            </a:r>
            <a:r>
              <a:rPr lang="en-US" sz="2400" dirty="0">
                <a:latin typeface="Tahoma" pitchFamily="34" charset="0"/>
                <a:ea typeface="Tahoma" pitchFamily="34" charset="0"/>
                <a:cs typeface="Tahoma" pitchFamily="34" charset="0"/>
              </a:rPr>
              <a:t>	</a:t>
            </a:r>
          </a:p>
          <a:p>
            <a:pPr marL="571500" indent="-571500">
              <a:lnSpc>
                <a:spcPct val="90000"/>
              </a:lnSpc>
              <a:buFont typeface="Wingdings" pitchFamily="2" charset="2"/>
              <a:buNone/>
            </a:pPr>
            <a:r>
              <a:rPr lang="en-US" sz="2400" dirty="0">
                <a:latin typeface="Tahoma" pitchFamily="34" charset="0"/>
                <a:ea typeface="Tahoma" pitchFamily="34" charset="0"/>
                <a:cs typeface="Tahoma" pitchFamily="34" charset="0"/>
              </a:rPr>
              <a:t>	</a:t>
            </a:r>
          </a:p>
        </p:txBody>
      </p:sp>
      <p:pic>
        <p:nvPicPr>
          <p:cNvPr id="5" name="Picture 4"/>
          <p:cNvPicPr>
            <a:picLocks noChangeAspect="1" noChangeArrowheads="1"/>
          </p:cNvPicPr>
          <p:nvPr/>
        </p:nvPicPr>
        <p:blipFill>
          <a:blip r:embed="rId2" cstate="print"/>
          <a:srcRect/>
          <a:stretch>
            <a:fillRect/>
          </a:stretch>
        </p:blipFill>
        <p:spPr bwMode="auto">
          <a:xfrm>
            <a:off x="8001000" y="5791200"/>
            <a:ext cx="813984" cy="838200"/>
          </a:xfrm>
          <a:prstGeom prst="rect">
            <a:avLst/>
          </a:prstGeom>
          <a:ln>
            <a:noFill/>
          </a:ln>
          <a:effectLst>
            <a:outerShdw blurRad="76200" dir="13500000" sy="23000" kx="1200000" algn="br" rotWithShape="0">
              <a:prstClr val="black">
                <a:alpha val="20000"/>
              </a:prstClr>
            </a:outerShdw>
          </a:effectLst>
        </p:spPr>
      </p:pic>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381000" y="230188"/>
            <a:ext cx="8382000" cy="1329595"/>
          </a:xfrm>
        </p:spPr>
        <p:txBody>
          <a:bodyPr/>
          <a:lstStyle/>
          <a:p>
            <a:pPr algn="ctr" eaLnBrk="1" hangingPunct="1"/>
            <a:r>
              <a:rPr lang="en-US" sz="3600" b="1" dirty="0" smtClean="0">
                <a:latin typeface="Tahoma" pitchFamily="34" charset="0"/>
                <a:ea typeface="Tahoma" pitchFamily="34" charset="0"/>
                <a:cs typeface="Tahoma" pitchFamily="34" charset="0"/>
              </a:rPr>
              <a:t>SADABAHAR PLAN (TABLE NO, 74)</a:t>
            </a:r>
            <a:br>
              <a:rPr lang="en-US" sz="3600" b="1" dirty="0" smtClean="0">
                <a:latin typeface="Tahoma" pitchFamily="34" charset="0"/>
                <a:ea typeface="Tahoma" pitchFamily="34" charset="0"/>
                <a:cs typeface="Tahoma" pitchFamily="34" charset="0"/>
              </a:rPr>
            </a:br>
            <a:r>
              <a:rPr lang="en-US" sz="2400" b="1" dirty="0" smtClean="0">
                <a:latin typeface="Tahoma" pitchFamily="34" charset="0"/>
                <a:ea typeface="Tahoma" pitchFamily="34" charset="0"/>
                <a:cs typeface="Tahoma" pitchFamily="34" charset="0"/>
              </a:rPr>
              <a:t>PREMIUM RATES PER 1000 SUM ASSURED</a:t>
            </a:r>
            <a:br>
              <a:rPr lang="en-US" sz="2400" b="1" dirty="0" smtClean="0">
                <a:latin typeface="Tahoma" pitchFamily="34" charset="0"/>
                <a:ea typeface="Tahoma" pitchFamily="34" charset="0"/>
                <a:cs typeface="Tahoma" pitchFamily="34" charset="0"/>
              </a:rPr>
            </a:br>
            <a:endParaRPr lang="en-US" sz="3600" b="1" dirty="0">
              <a:latin typeface="Tahoma" pitchFamily="34" charset="0"/>
              <a:ea typeface="Tahoma" pitchFamily="34" charset="0"/>
              <a:cs typeface="Tahoma" pitchFamily="34" charset="0"/>
            </a:endParaRPr>
          </a:p>
        </p:txBody>
      </p:sp>
      <p:graphicFrame>
        <p:nvGraphicFramePr>
          <p:cNvPr id="5" name="Content Placeholder 4"/>
          <p:cNvGraphicFramePr>
            <a:graphicFrameLocks noGrp="1"/>
          </p:cNvGraphicFramePr>
          <p:nvPr>
            <p:ph idx="1"/>
          </p:nvPr>
        </p:nvGraphicFramePr>
        <p:xfrm>
          <a:off x="609600" y="1371601"/>
          <a:ext cx="8001003" cy="3962400"/>
        </p:xfrm>
        <a:graphic>
          <a:graphicData uri="http://schemas.openxmlformats.org/drawingml/2006/table">
            <a:tbl>
              <a:tblPr>
                <a:effectLst>
                  <a:innerShdw blurRad="63500" dist="50800" dir="16200000">
                    <a:prstClr val="black">
                      <a:alpha val="50000"/>
                    </a:prstClr>
                  </a:innerShdw>
                </a:effectLst>
                <a:tableStyleId>{284E427A-3D55-4303-BF80-6455036E1DE7}</a:tableStyleId>
              </a:tblPr>
              <a:tblGrid>
                <a:gridCol w="1023942"/>
                <a:gridCol w="996723"/>
                <a:gridCol w="996723"/>
                <a:gridCol w="996723"/>
                <a:gridCol w="996723"/>
                <a:gridCol w="996723"/>
                <a:gridCol w="996723"/>
                <a:gridCol w="996723"/>
              </a:tblGrid>
              <a:tr h="263769">
                <a:tc>
                  <a:txBody>
                    <a:bodyPr/>
                    <a:lstStyle/>
                    <a:p>
                      <a:pPr marL="0" marR="0" algn="ctr">
                        <a:spcBef>
                          <a:spcPts val="0"/>
                        </a:spcBef>
                        <a:spcAft>
                          <a:spcPts val="0"/>
                        </a:spcAft>
                      </a:pPr>
                      <a:r>
                        <a:rPr lang="en-US" sz="2000" dirty="0">
                          <a:solidFill>
                            <a:schemeClr val="tx1"/>
                          </a:solidFill>
                        </a:rPr>
                        <a:t>TERM</a:t>
                      </a:r>
                      <a:endParaRPr lang="en-US" sz="2000" b="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dirty="0">
                          <a:solidFill>
                            <a:schemeClr val="tx1"/>
                          </a:solidFill>
                        </a:rPr>
                        <a:t>12</a:t>
                      </a:r>
                      <a:endParaRPr lang="en-US" sz="2000" b="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dirty="0">
                          <a:solidFill>
                            <a:schemeClr val="tx1"/>
                          </a:solidFill>
                        </a:rPr>
                        <a:t>15</a:t>
                      </a:r>
                      <a:endParaRPr lang="en-US" sz="2000" b="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dirty="0">
                          <a:solidFill>
                            <a:schemeClr val="tx1"/>
                          </a:solidFill>
                        </a:rPr>
                        <a:t>18</a:t>
                      </a:r>
                      <a:endParaRPr lang="en-US" sz="2000" b="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dirty="0">
                          <a:solidFill>
                            <a:schemeClr val="tx1"/>
                          </a:solidFill>
                        </a:rPr>
                        <a:t>21</a:t>
                      </a:r>
                      <a:endParaRPr lang="en-US" sz="2000" b="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dirty="0">
                          <a:solidFill>
                            <a:schemeClr val="tx1"/>
                          </a:solidFill>
                        </a:rPr>
                        <a:t>24</a:t>
                      </a:r>
                      <a:endParaRPr lang="en-US" sz="2000" b="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dirty="0">
                          <a:solidFill>
                            <a:schemeClr val="tx1"/>
                          </a:solidFill>
                        </a:rPr>
                        <a:t>27</a:t>
                      </a:r>
                      <a:endParaRPr lang="en-US" sz="2000" b="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dirty="0">
                          <a:solidFill>
                            <a:schemeClr val="tx1"/>
                          </a:solidFill>
                        </a:rPr>
                        <a:t>30</a:t>
                      </a:r>
                      <a:endParaRPr lang="en-US" sz="2000" b="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63769">
                <a:tc>
                  <a:txBody>
                    <a:bodyPr/>
                    <a:lstStyle/>
                    <a:p>
                      <a:pPr marL="0" marR="0" algn="ctr">
                        <a:spcBef>
                          <a:spcPts val="0"/>
                        </a:spcBef>
                        <a:spcAft>
                          <a:spcPts val="0"/>
                        </a:spcAft>
                      </a:pPr>
                      <a:r>
                        <a:rPr lang="en-US" sz="2000" dirty="0">
                          <a:solidFill>
                            <a:schemeClr val="tx1"/>
                          </a:solidFill>
                        </a:rPr>
                        <a:t>Age</a:t>
                      </a:r>
                      <a:endParaRPr lang="en-US" sz="2000" b="0" dirty="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endParaRPr lang="en-US" sz="2000" b="0" dirty="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r>
              <a:tr h="263769">
                <a:tc>
                  <a:txBody>
                    <a:bodyPr/>
                    <a:lstStyle/>
                    <a:p>
                      <a:pPr marL="0" marR="0" algn="ctr">
                        <a:spcBef>
                          <a:spcPts val="0"/>
                        </a:spcBef>
                        <a:spcAft>
                          <a:spcPts val="0"/>
                        </a:spcAft>
                      </a:pPr>
                      <a:r>
                        <a:rPr lang="en-US" sz="2000" dirty="0">
                          <a:solidFill>
                            <a:schemeClr val="tx1"/>
                          </a:solidFill>
                        </a:rPr>
                        <a:t>20</a:t>
                      </a:r>
                      <a:endParaRPr lang="en-US" sz="2000" b="0" dirty="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dirty="0">
                          <a:solidFill>
                            <a:schemeClr val="tx1"/>
                          </a:solidFill>
                        </a:rPr>
                        <a:t>91.29</a:t>
                      </a:r>
                      <a:endParaRPr lang="en-US" sz="2000" b="0" dirty="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dirty="0">
                          <a:solidFill>
                            <a:schemeClr val="tx1"/>
                          </a:solidFill>
                        </a:rPr>
                        <a:t>74.10</a:t>
                      </a:r>
                      <a:endParaRPr lang="en-US" sz="2000" b="0" dirty="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dirty="0">
                          <a:solidFill>
                            <a:schemeClr val="tx1"/>
                          </a:solidFill>
                        </a:rPr>
                        <a:t>62.87</a:t>
                      </a:r>
                      <a:endParaRPr lang="en-US" sz="2000" b="0" dirty="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dirty="0">
                          <a:solidFill>
                            <a:schemeClr val="tx1"/>
                          </a:solidFill>
                        </a:rPr>
                        <a:t>54.66</a:t>
                      </a:r>
                      <a:endParaRPr lang="en-US" sz="2000" b="0" dirty="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dirty="0">
                          <a:solidFill>
                            <a:schemeClr val="tx1"/>
                          </a:solidFill>
                        </a:rPr>
                        <a:t>47.95</a:t>
                      </a:r>
                      <a:endParaRPr lang="en-US" sz="2000" b="0" dirty="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dirty="0">
                          <a:solidFill>
                            <a:schemeClr val="tx1"/>
                          </a:solidFill>
                        </a:rPr>
                        <a:t>42.73</a:t>
                      </a:r>
                      <a:endParaRPr lang="en-US" sz="2000" b="0" dirty="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dirty="0">
                          <a:solidFill>
                            <a:schemeClr val="tx1"/>
                          </a:solidFill>
                        </a:rPr>
                        <a:t>93.57</a:t>
                      </a:r>
                      <a:endParaRPr lang="en-US" sz="2000" b="0" dirty="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r>
              <a:tr h="263769">
                <a:tc>
                  <a:txBody>
                    <a:bodyPr/>
                    <a:lstStyle/>
                    <a:p>
                      <a:pPr marL="0" marR="0" algn="ctr">
                        <a:spcBef>
                          <a:spcPts val="0"/>
                        </a:spcBef>
                        <a:spcAft>
                          <a:spcPts val="0"/>
                        </a:spcAft>
                      </a:pPr>
                      <a:r>
                        <a:rPr lang="en-US" sz="2000" dirty="0">
                          <a:solidFill>
                            <a:schemeClr val="tx1"/>
                          </a:solidFill>
                        </a:rPr>
                        <a:t>21</a:t>
                      </a:r>
                      <a:endParaRPr lang="en-US" sz="2000" b="0" dirty="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a:solidFill>
                            <a:schemeClr val="tx1"/>
                          </a:solidFill>
                        </a:rPr>
                        <a:t>91.33</a:t>
                      </a: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a:solidFill>
                            <a:schemeClr val="tx1"/>
                          </a:solidFill>
                        </a:rPr>
                        <a:t>74.15</a:t>
                      </a: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a:solidFill>
                            <a:schemeClr val="tx1"/>
                          </a:solidFill>
                        </a:rPr>
                        <a:t>62.92</a:t>
                      </a: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a:solidFill>
                            <a:schemeClr val="tx1"/>
                          </a:solidFill>
                        </a:rPr>
                        <a:t>54.73</a:t>
                      </a: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a:solidFill>
                            <a:schemeClr val="tx1"/>
                          </a:solidFill>
                        </a:rPr>
                        <a:t>48.03</a:t>
                      </a: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a:solidFill>
                            <a:schemeClr val="tx1"/>
                          </a:solidFill>
                        </a:rPr>
                        <a:t>42.83</a:t>
                      </a: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dirty="0">
                          <a:solidFill>
                            <a:schemeClr val="tx1"/>
                          </a:solidFill>
                        </a:rPr>
                        <a:t>38.70</a:t>
                      </a:r>
                      <a:endParaRPr lang="en-US" sz="2000" b="0" dirty="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r>
              <a:tr h="263769">
                <a:tc>
                  <a:txBody>
                    <a:bodyPr/>
                    <a:lstStyle/>
                    <a:p>
                      <a:pPr marL="0" marR="0" algn="ctr">
                        <a:spcBef>
                          <a:spcPts val="0"/>
                        </a:spcBef>
                        <a:spcAft>
                          <a:spcPts val="0"/>
                        </a:spcAft>
                      </a:pPr>
                      <a:r>
                        <a:rPr lang="en-US" sz="2000" dirty="0">
                          <a:solidFill>
                            <a:schemeClr val="tx1"/>
                          </a:solidFill>
                        </a:rPr>
                        <a:t>22</a:t>
                      </a:r>
                      <a:endParaRPr lang="en-US" sz="2000" b="0" dirty="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a:solidFill>
                            <a:schemeClr val="tx1"/>
                          </a:solidFill>
                        </a:rPr>
                        <a:t>91.38</a:t>
                      </a: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a:solidFill>
                            <a:schemeClr val="tx1"/>
                          </a:solidFill>
                        </a:rPr>
                        <a:t>74.21</a:t>
                      </a: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a:solidFill>
                            <a:schemeClr val="tx1"/>
                          </a:solidFill>
                        </a:rPr>
                        <a:t>62.99</a:t>
                      </a: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a:solidFill>
                            <a:schemeClr val="tx1"/>
                          </a:solidFill>
                        </a:rPr>
                        <a:t>54.81</a:t>
                      </a: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a:solidFill>
                            <a:schemeClr val="tx1"/>
                          </a:solidFill>
                        </a:rPr>
                        <a:t>48.13</a:t>
                      </a: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a:solidFill>
                            <a:schemeClr val="tx1"/>
                          </a:solidFill>
                        </a:rPr>
                        <a:t>42.95</a:t>
                      </a: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dirty="0">
                          <a:solidFill>
                            <a:schemeClr val="tx1"/>
                          </a:solidFill>
                        </a:rPr>
                        <a:t>38.85</a:t>
                      </a:r>
                      <a:endParaRPr lang="en-US" sz="2000" b="0" dirty="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r>
              <a:tr h="263769">
                <a:tc>
                  <a:txBody>
                    <a:bodyPr/>
                    <a:lstStyle/>
                    <a:p>
                      <a:pPr marL="0" marR="0" algn="ctr">
                        <a:spcBef>
                          <a:spcPts val="0"/>
                        </a:spcBef>
                        <a:spcAft>
                          <a:spcPts val="0"/>
                        </a:spcAft>
                      </a:pPr>
                      <a:r>
                        <a:rPr lang="en-US" sz="2000" dirty="0">
                          <a:solidFill>
                            <a:schemeClr val="tx1"/>
                          </a:solidFill>
                        </a:rPr>
                        <a:t>23</a:t>
                      </a:r>
                      <a:endParaRPr lang="en-US" sz="2000" b="0" dirty="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a:solidFill>
                            <a:schemeClr val="tx1"/>
                          </a:solidFill>
                        </a:rPr>
                        <a:t>91.43</a:t>
                      </a: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a:solidFill>
                            <a:schemeClr val="tx1"/>
                          </a:solidFill>
                        </a:rPr>
                        <a:t>74.27</a:t>
                      </a: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a:solidFill>
                            <a:schemeClr val="tx1"/>
                          </a:solidFill>
                        </a:rPr>
                        <a:t>63.06</a:t>
                      </a: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a:solidFill>
                            <a:schemeClr val="tx1"/>
                          </a:solidFill>
                        </a:rPr>
                        <a:t>54.89</a:t>
                      </a: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a:solidFill>
                            <a:schemeClr val="tx1"/>
                          </a:solidFill>
                        </a:rPr>
                        <a:t>48.23</a:t>
                      </a: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a:solidFill>
                            <a:schemeClr val="tx1"/>
                          </a:solidFill>
                        </a:rPr>
                        <a:t>43.07</a:t>
                      </a: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dirty="0">
                          <a:solidFill>
                            <a:schemeClr val="tx1"/>
                          </a:solidFill>
                        </a:rPr>
                        <a:t>39.01</a:t>
                      </a:r>
                      <a:endParaRPr lang="en-US" sz="2000" b="0" dirty="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r>
              <a:tr h="263769">
                <a:tc>
                  <a:txBody>
                    <a:bodyPr/>
                    <a:lstStyle/>
                    <a:p>
                      <a:pPr marL="0" marR="0" algn="ctr">
                        <a:spcBef>
                          <a:spcPts val="0"/>
                        </a:spcBef>
                        <a:spcAft>
                          <a:spcPts val="0"/>
                        </a:spcAft>
                      </a:pPr>
                      <a:r>
                        <a:rPr lang="en-US" sz="2000" dirty="0">
                          <a:solidFill>
                            <a:schemeClr val="tx1"/>
                          </a:solidFill>
                        </a:rPr>
                        <a:t>24</a:t>
                      </a:r>
                      <a:endParaRPr lang="en-US" sz="2000" b="0" dirty="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a:solidFill>
                            <a:schemeClr val="tx1"/>
                          </a:solidFill>
                        </a:rPr>
                        <a:t>91.48</a:t>
                      </a: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a:solidFill>
                            <a:schemeClr val="tx1"/>
                          </a:solidFill>
                        </a:rPr>
                        <a:t>74.33</a:t>
                      </a: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a:solidFill>
                            <a:schemeClr val="tx1"/>
                          </a:solidFill>
                        </a:rPr>
                        <a:t>63.13</a:t>
                      </a: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a:solidFill>
                            <a:schemeClr val="tx1"/>
                          </a:solidFill>
                        </a:rPr>
                        <a:t>54.99</a:t>
                      </a: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a:solidFill>
                            <a:schemeClr val="tx1"/>
                          </a:solidFill>
                        </a:rPr>
                        <a:t>48.35</a:t>
                      </a: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dirty="0">
                          <a:solidFill>
                            <a:schemeClr val="tx1"/>
                          </a:solidFill>
                        </a:rPr>
                        <a:t>43.22</a:t>
                      </a:r>
                      <a:endParaRPr lang="en-US" sz="2000" b="0" dirty="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dirty="0">
                          <a:solidFill>
                            <a:schemeClr val="tx1"/>
                          </a:solidFill>
                        </a:rPr>
                        <a:t>39.19</a:t>
                      </a:r>
                      <a:endParaRPr lang="en-US" sz="2000" b="0" dirty="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r>
              <a:tr h="263769">
                <a:tc>
                  <a:txBody>
                    <a:bodyPr/>
                    <a:lstStyle/>
                    <a:p>
                      <a:pPr marL="0" marR="0" algn="ctr">
                        <a:spcBef>
                          <a:spcPts val="0"/>
                        </a:spcBef>
                        <a:spcAft>
                          <a:spcPts val="0"/>
                        </a:spcAft>
                      </a:pPr>
                      <a:r>
                        <a:rPr lang="en-US" sz="2000" dirty="0">
                          <a:solidFill>
                            <a:schemeClr val="tx1"/>
                          </a:solidFill>
                        </a:rPr>
                        <a:t>25</a:t>
                      </a:r>
                      <a:endParaRPr lang="en-US" sz="2000" b="0" dirty="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a:solidFill>
                            <a:schemeClr val="tx1"/>
                          </a:solidFill>
                        </a:rPr>
                        <a:t>91.54</a:t>
                      </a: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a:solidFill>
                            <a:schemeClr val="tx1"/>
                          </a:solidFill>
                        </a:rPr>
                        <a:t>74.40</a:t>
                      </a: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a:solidFill>
                            <a:schemeClr val="tx1"/>
                          </a:solidFill>
                        </a:rPr>
                        <a:t>63.22</a:t>
                      </a: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a:solidFill>
                            <a:schemeClr val="tx1"/>
                          </a:solidFill>
                        </a:rPr>
                        <a:t>55.09</a:t>
                      </a: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a:solidFill>
                            <a:schemeClr val="tx1"/>
                          </a:solidFill>
                        </a:rPr>
                        <a:t>48.48</a:t>
                      </a: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a:solidFill>
                            <a:schemeClr val="tx1"/>
                          </a:solidFill>
                        </a:rPr>
                        <a:t>43.38</a:t>
                      </a: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dirty="0">
                          <a:solidFill>
                            <a:schemeClr val="tx1"/>
                          </a:solidFill>
                        </a:rPr>
                        <a:t>39.40</a:t>
                      </a:r>
                      <a:endParaRPr lang="en-US" sz="2000" b="0" dirty="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r>
              <a:tr h="263769">
                <a:tc>
                  <a:txBody>
                    <a:bodyPr/>
                    <a:lstStyle/>
                    <a:p>
                      <a:pPr marL="0" marR="0" algn="ctr">
                        <a:spcBef>
                          <a:spcPts val="0"/>
                        </a:spcBef>
                        <a:spcAft>
                          <a:spcPts val="0"/>
                        </a:spcAft>
                      </a:pPr>
                      <a:r>
                        <a:rPr lang="en-US" sz="2000" dirty="0">
                          <a:solidFill>
                            <a:schemeClr val="tx1"/>
                          </a:solidFill>
                        </a:rPr>
                        <a:t>26</a:t>
                      </a:r>
                      <a:endParaRPr lang="en-US" sz="2000" b="0" dirty="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a:solidFill>
                            <a:schemeClr val="tx1"/>
                          </a:solidFill>
                        </a:rPr>
                        <a:t>91.60</a:t>
                      </a: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dirty="0">
                          <a:solidFill>
                            <a:schemeClr val="tx1"/>
                          </a:solidFill>
                        </a:rPr>
                        <a:t>74.48</a:t>
                      </a:r>
                      <a:endParaRPr lang="en-US" sz="2000" b="0" dirty="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a:solidFill>
                            <a:schemeClr val="tx1"/>
                          </a:solidFill>
                        </a:rPr>
                        <a:t>36.31</a:t>
                      </a: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a:solidFill>
                            <a:schemeClr val="tx1"/>
                          </a:solidFill>
                        </a:rPr>
                        <a:t>55.21</a:t>
                      </a: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a:solidFill>
                            <a:schemeClr val="tx1"/>
                          </a:solidFill>
                        </a:rPr>
                        <a:t>48.62</a:t>
                      </a: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a:solidFill>
                            <a:schemeClr val="tx1"/>
                          </a:solidFill>
                        </a:rPr>
                        <a:t>43.57</a:t>
                      </a: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dirty="0">
                          <a:solidFill>
                            <a:schemeClr val="tx1"/>
                          </a:solidFill>
                        </a:rPr>
                        <a:t>39.63</a:t>
                      </a:r>
                      <a:endParaRPr lang="en-US" sz="2000" b="0" dirty="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r>
              <a:tr h="263769">
                <a:tc>
                  <a:txBody>
                    <a:bodyPr/>
                    <a:lstStyle/>
                    <a:p>
                      <a:pPr marL="0" marR="0" algn="ctr">
                        <a:spcBef>
                          <a:spcPts val="0"/>
                        </a:spcBef>
                        <a:spcAft>
                          <a:spcPts val="0"/>
                        </a:spcAft>
                      </a:pPr>
                      <a:r>
                        <a:rPr lang="en-US" sz="2000" dirty="0">
                          <a:solidFill>
                            <a:schemeClr val="tx1"/>
                          </a:solidFill>
                        </a:rPr>
                        <a:t>27</a:t>
                      </a:r>
                      <a:endParaRPr lang="en-US" sz="2000" b="0" dirty="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a:solidFill>
                            <a:schemeClr val="tx1"/>
                          </a:solidFill>
                        </a:rPr>
                        <a:t>91.68</a:t>
                      </a: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a:solidFill>
                            <a:schemeClr val="tx1"/>
                          </a:solidFill>
                        </a:rPr>
                        <a:t>74.57</a:t>
                      </a: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a:solidFill>
                            <a:schemeClr val="tx1"/>
                          </a:solidFill>
                        </a:rPr>
                        <a:t>63.42</a:t>
                      </a: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a:solidFill>
                            <a:schemeClr val="tx1"/>
                          </a:solidFill>
                        </a:rPr>
                        <a:t>55.34</a:t>
                      </a: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a:solidFill>
                            <a:schemeClr val="tx1"/>
                          </a:solidFill>
                        </a:rPr>
                        <a:t>48.79</a:t>
                      </a: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a:solidFill>
                            <a:schemeClr val="tx1"/>
                          </a:solidFill>
                        </a:rPr>
                        <a:t>43.78</a:t>
                      </a: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dirty="0">
                          <a:solidFill>
                            <a:schemeClr val="tx1"/>
                          </a:solidFill>
                        </a:rPr>
                        <a:t>39.89</a:t>
                      </a:r>
                      <a:endParaRPr lang="en-US" sz="2000" b="0" dirty="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r>
              <a:tr h="263769">
                <a:tc>
                  <a:txBody>
                    <a:bodyPr/>
                    <a:lstStyle/>
                    <a:p>
                      <a:pPr marL="0" marR="0" algn="ctr">
                        <a:spcBef>
                          <a:spcPts val="0"/>
                        </a:spcBef>
                        <a:spcAft>
                          <a:spcPts val="0"/>
                        </a:spcAft>
                      </a:pPr>
                      <a:r>
                        <a:rPr lang="en-US" sz="2000" dirty="0">
                          <a:solidFill>
                            <a:schemeClr val="tx1"/>
                          </a:solidFill>
                        </a:rPr>
                        <a:t>28</a:t>
                      </a:r>
                      <a:endParaRPr lang="en-US" sz="2000" b="0" dirty="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a:solidFill>
                            <a:schemeClr val="tx1"/>
                          </a:solidFill>
                        </a:rPr>
                        <a:t>91.76</a:t>
                      </a: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a:solidFill>
                            <a:schemeClr val="tx1"/>
                          </a:solidFill>
                        </a:rPr>
                        <a:t>74.66</a:t>
                      </a: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a:solidFill>
                            <a:schemeClr val="tx1"/>
                          </a:solidFill>
                        </a:rPr>
                        <a:t>63.54</a:t>
                      </a: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a:solidFill>
                            <a:schemeClr val="tx1"/>
                          </a:solidFill>
                        </a:rPr>
                        <a:t>55.49</a:t>
                      </a: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a:solidFill>
                            <a:schemeClr val="tx1"/>
                          </a:solidFill>
                        </a:rPr>
                        <a:t>48.97</a:t>
                      </a: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a:solidFill>
                            <a:schemeClr val="tx1"/>
                          </a:solidFill>
                        </a:rPr>
                        <a:t>44.01</a:t>
                      </a: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dirty="0">
                          <a:solidFill>
                            <a:schemeClr val="tx1"/>
                          </a:solidFill>
                        </a:rPr>
                        <a:t>40.18</a:t>
                      </a:r>
                      <a:endParaRPr lang="en-US" sz="2000" b="0" dirty="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r>
              <a:tr h="263769">
                <a:tc>
                  <a:txBody>
                    <a:bodyPr/>
                    <a:lstStyle/>
                    <a:p>
                      <a:pPr marL="0" marR="0" algn="ctr">
                        <a:spcBef>
                          <a:spcPts val="0"/>
                        </a:spcBef>
                        <a:spcAft>
                          <a:spcPts val="0"/>
                        </a:spcAft>
                      </a:pPr>
                      <a:r>
                        <a:rPr lang="en-US" sz="2000" dirty="0">
                          <a:solidFill>
                            <a:schemeClr val="tx1"/>
                          </a:solidFill>
                        </a:rPr>
                        <a:t>29</a:t>
                      </a:r>
                      <a:endParaRPr lang="en-US" sz="2000" b="0" dirty="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a:solidFill>
                            <a:schemeClr val="tx1"/>
                          </a:solidFill>
                        </a:rPr>
                        <a:t>91.84</a:t>
                      </a: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a:solidFill>
                            <a:schemeClr val="tx1"/>
                          </a:solidFill>
                        </a:rPr>
                        <a:t>74.77</a:t>
                      </a: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a:solidFill>
                            <a:schemeClr val="tx1"/>
                          </a:solidFill>
                        </a:rPr>
                        <a:t>63.67</a:t>
                      </a: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a:solidFill>
                            <a:schemeClr val="tx1"/>
                          </a:solidFill>
                        </a:rPr>
                        <a:t>55.66</a:t>
                      </a: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a:solidFill>
                            <a:schemeClr val="tx1"/>
                          </a:solidFill>
                        </a:rPr>
                        <a:t>49.19</a:t>
                      </a: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a:solidFill>
                            <a:schemeClr val="tx1"/>
                          </a:solidFill>
                        </a:rPr>
                        <a:t>44.28</a:t>
                      </a:r>
                      <a:endParaRPr lang="en-US" sz="2000" b="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dirty="0">
                          <a:solidFill>
                            <a:schemeClr val="tx1"/>
                          </a:solidFill>
                        </a:rPr>
                        <a:t>40.51</a:t>
                      </a:r>
                      <a:endParaRPr lang="en-US" sz="2000" b="0" dirty="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r>
              <a:tr h="263769">
                <a:tc>
                  <a:txBody>
                    <a:bodyPr/>
                    <a:lstStyle/>
                    <a:p>
                      <a:pPr marL="0" marR="0" algn="ctr">
                        <a:spcBef>
                          <a:spcPts val="0"/>
                        </a:spcBef>
                        <a:spcAft>
                          <a:spcPts val="0"/>
                        </a:spcAft>
                      </a:pPr>
                      <a:r>
                        <a:rPr lang="en-US" sz="2000" dirty="0">
                          <a:solidFill>
                            <a:schemeClr val="tx1"/>
                          </a:solidFill>
                        </a:rPr>
                        <a:t>30</a:t>
                      </a:r>
                      <a:endParaRPr lang="en-US" sz="2000" b="0" dirty="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dirty="0">
                          <a:solidFill>
                            <a:schemeClr val="tx1"/>
                          </a:solidFill>
                        </a:rPr>
                        <a:t>91.94</a:t>
                      </a:r>
                      <a:endParaRPr lang="en-US" sz="2000" b="0" dirty="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dirty="0">
                          <a:solidFill>
                            <a:schemeClr val="tx1"/>
                          </a:solidFill>
                        </a:rPr>
                        <a:t>74.89</a:t>
                      </a:r>
                      <a:endParaRPr lang="en-US" sz="2000" b="0" dirty="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dirty="0">
                          <a:solidFill>
                            <a:schemeClr val="tx1"/>
                          </a:solidFill>
                        </a:rPr>
                        <a:t>63.83</a:t>
                      </a:r>
                      <a:endParaRPr lang="en-US" sz="2000" b="0" dirty="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dirty="0">
                          <a:solidFill>
                            <a:schemeClr val="tx1"/>
                          </a:solidFill>
                        </a:rPr>
                        <a:t>56.85</a:t>
                      </a:r>
                      <a:endParaRPr lang="en-US" sz="2000" b="0" dirty="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dirty="0">
                          <a:solidFill>
                            <a:schemeClr val="tx1"/>
                          </a:solidFill>
                        </a:rPr>
                        <a:t>49.43</a:t>
                      </a:r>
                      <a:endParaRPr lang="en-US" sz="2000" b="0" dirty="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dirty="0">
                          <a:solidFill>
                            <a:schemeClr val="tx1"/>
                          </a:solidFill>
                        </a:rPr>
                        <a:t>44.58</a:t>
                      </a:r>
                      <a:endParaRPr lang="en-US" sz="2000" b="0" dirty="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c>
                  <a:txBody>
                    <a:bodyPr/>
                    <a:lstStyle/>
                    <a:p>
                      <a:pPr marL="0" marR="0" algn="ctr">
                        <a:spcBef>
                          <a:spcPts val="0"/>
                        </a:spcBef>
                        <a:spcAft>
                          <a:spcPts val="0"/>
                        </a:spcAft>
                      </a:pPr>
                      <a:r>
                        <a:rPr lang="en-US" sz="2000" dirty="0">
                          <a:solidFill>
                            <a:schemeClr val="tx1"/>
                          </a:solidFill>
                        </a:rPr>
                        <a:t>40.87</a:t>
                      </a:r>
                      <a:endParaRPr lang="en-US" sz="2000" b="0" dirty="0">
                        <a:solidFill>
                          <a:schemeClr val="tx1"/>
                        </a:solidFill>
                        <a:latin typeface="Tahoma" pitchFamily="34" charset="0"/>
                        <a:ea typeface="Tahoma" pitchFamily="34" charset="0"/>
                        <a:cs typeface="Tahoma" pitchFamily="34" charset="0"/>
                      </a:endParaRPr>
                    </a:p>
                  </a:txBody>
                  <a:tcPr marL="68580" marR="68580" marT="0" marB="0">
                    <a:solidFill>
                      <a:srgbClr val="7030A0"/>
                    </a:solidFill>
                  </a:tcPr>
                </a:tc>
              </a:tr>
            </a:tbl>
          </a:graphicData>
        </a:graphic>
      </p:graphicFrame>
      <p:pic>
        <p:nvPicPr>
          <p:cNvPr id="6" name="Picture 5"/>
          <p:cNvPicPr>
            <a:picLocks noChangeAspect="1" noChangeArrowheads="1"/>
          </p:cNvPicPr>
          <p:nvPr/>
        </p:nvPicPr>
        <p:blipFill>
          <a:blip r:embed="rId2" cstate="print"/>
          <a:srcRect/>
          <a:stretch>
            <a:fillRect/>
          </a:stretch>
        </p:blipFill>
        <p:spPr bwMode="auto">
          <a:xfrm>
            <a:off x="8001000" y="5791200"/>
            <a:ext cx="813984" cy="838200"/>
          </a:xfrm>
          <a:prstGeom prst="rect">
            <a:avLst/>
          </a:prstGeom>
          <a:ln>
            <a:noFill/>
          </a:ln>
          <a:effectLst>
            <a:outerShdw blurRad="76200" dir="13500000" sy="23000" kx="1200000" algn="br" rotWithShape="0">
              <a:prstClr val="black">
                <a:alpha val="20000"/>
              </a:prstClr>
            </a:outerShdw>
          </a:effectLst>
        </p:spPr>
      </p:pic>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381000" y="346805"/>
            <a:ext cx="8382000" cy="1329595"/>
          </a:xfrm>
        </p:spPr>
        <p:txBody>
          <a:bodyPr/>
          <a:lstStyle/>
          <a:p>
            <a:pPr algn="ctr"/>
            <a:r>
              <a:rPr lang="en-US" sz="3600" b="1" dirty="0" smtClean="0">
                <a:latin typeface="Tahoma" pitchFamily="34" charset="0"/>
                <a:ea typeface="Tahoma" pitchFamily="34" charset="0"/>
                <a:cs typeface="Tahoma" pitchFamily="34" charset="0"/>
              </a:rPr>
              <a:t>SADABAHAR PLAN(TABLE NO, 74)</a:t>
            </a:r>
            <a:br>
              <a:rPr lang="en-US" sz="3600" b="1" dirty="0" smtClean="0">
                <a:latin typeface="Tahoma" pitchFamily="34" charset="0"/>
                <a:ea typeface="Tahoma" pitchFamily="34" charset="0"/>
                <a:cs typeface="Tahoma" pitchFamily="34" charset="0"/>
              </a:rPr>
            </a:br>
            <a:r>
              <a:rPr lang="en-US" sz="2400" b="1" dirty="0" smtClean="0">
                <a:latin typeface="Tahoma" pitchFamily="34" charset="0"/>
                <a:ea typeface="Tahoma" pitchFamily="34" charset="0"/>
                <a:cs typeface="Tahoma" pitchFamily="34" charset="0"/>
              </a:rPr>
              <a:t>PREMIUM RATES PER 1000 SUM ASSURED</a:t>
            </a:r>
            <a:br>
              <a:rPr lang="en-US" sz="2400" b="1" dirty="0" smtClean="0">
                <a:latin typeface="Tahoma" pitchFamily="34" charset="0"/>
                <a:ea typeface="Tahoma" pitchFamily="34" charset="0"/>
                <a:cs typeface="Tahoma" pitchFamily="34" charset="0"/>
              </a:rPr>
            </a:br>
            <a:endParaRPr sz="3600" b="1">
              <a:latin typeface="Tahoma" pitchFamily="34" charset="0"/>
              <a:ea typeface="Tahoma" pitchFamily="34" charset="0"/>
              <a:cs typeface="Tahoma" pitchFamily="34" charset="0"/>
            </a:endParaRPr>
          </a:p>
        </p:txBody>
      </p:sp>
      <p:graphicFrame>
        <p:nvGraphicFramePr>
          <p:cNvPr id="5" name="Content Placeholder 4"/>
          <p:cNvGraphicFramePr>
            <a:graphicFrameLocks noGrp="1"/>
          </p:cNvGraphicFramePr>
          <p:nvPr>
            <p:ph idx="1"/>
          </p:nvPr>
        </p:nvGraphicFramePr>
        <p:xfrm>
          <a:off x="609602" y="1600200"/>
          <a:ext cx="7924799" cy="3657600"/>
        </p:xfrm>
        <a:graphic>
          <a:graphicData uri="http://schemas.openxmlformats.org/drawingml/2006/table">
            <a:tbl>
              <a:tblPr>
                <a:tableStyleId>{284E427A-3D55-4303-BF80-6455036E1DE7}</a:tableStyleId>
              </a:tblPr>
              <a:tblGrid>
                <a:gridCol w="1014189"/>
                <a:gridCol w="987230"/>
                <a:gridCol w="987230"/>
                <a:gridCol w="987230"/>
                <a:gridCol w="987230"/>
                <a:gridCol w="987230"/>
                <a:gridCol w="987230"/>
                <a:gridCol w="987230"/>
              </a:tblGrid>
              <a:tr h="279400">
                <a:tc>
                  <a:txBody>
                    <a:bodyPr/>
                    <a:lstStyle/>
                    <a:p>
                      <a:pPr marL="0" marR="0" algn="ctr">
                        <a:spcBef>
                          <a:spcPts val="0"/>
                        </a:spcBef>
                        <a:spcAft>
                          <a:spcPts val="0"/>
                        </a:spcAft>
                      </a:pPr>
                      <a:r>
                        <a:rPr lang="en-US" sz="2000" dirty="0">
                          <a:solidFill>
                            <a:schemeClr val="tx1"/>
                          </a:solidFill>
                        </a:rPr>
                        <a:t>TERM</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12</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15</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18</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21</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24</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27</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30</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79400">
                <a:tc>
                  <a:txBody>
                    <a:bodyPr/>
                    <a:lstStyle/>
                    <a:p>
                      <a:pPr marL="0" marR="0" algn="ctr">
                        <a:spcBef>
                          <a:spcPts val="0"/>
                        </a:spcBef>
                        <a:spcAft>
                          <a:spcPts val="0"/>
                        </a:spcAft>
                      </a:pPr>
                      <a:r>
                        <a:rPr lang="en-US" sz="2000" dirty="0">
                          <a:solidFill>
                            <a:schemeClr val="tx1"/>
                          </a:solidFill>
                        </a:rPr>
                        <a:t>Age</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79400">
                <a:tc>
                  <a:txBody>
                    <a:bodyPr/>
                    <a:lstStyle/>
                    <a:p>
                      <a:pPr marL="0" marR="0" algn="ctr">
                        <a:spcBef>
                          <a:spcPts val="0"/>
                        </a:spcBef>
                        <a:spcAft>
                          <a:spcPts val="0"/>
                        </a:spcAft>
                      </a:pPr>
                      <a:r>
                        <a:rPr lang="en-US" sz="2000" dirty="0">
                          <a:solidFill>
                            <a:schemeClr val="tx1"/>
                          </a:solidFill>
                        </a:rPr>
                        <a:t>31</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92.05</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75.03</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64.00</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56.06</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49.70</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44.91</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41.26</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79400">
                <a:tc>
                  <a:txBody>
                    <a:bodyPr/>
                    <a:lstStyle/>
                    <a:p>
                      <a:pPr marL="0" marR="0" algn="ctr">
                        <a:spcBef>
                          <a:spcPts val="0"/>
                        </a:spcBef>
                        <a:spcAft>
                          <a:spcPts val="0"/>
                        </a:spcAft>
                      </a:pPr>
                      <a:r>
                        <a:rPr lang="en-US" sz="2000" dirty="0">
                          <a:solidFill>
                            <a:schemeClr val="tx1"/>
                          </a:solidFill>
                        </a:rPr>
                        <a:t>32</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dirty="0">
                          <a:solidFill>
                            <a:schemeClr val="tx1"/>
                          </a:solidFill>
                        </a:rPr>
                        <a:t>92.18</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75.18</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64.19</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56.31</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50.01</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45.29</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41.70</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79400">
                <a:tc>
                  <a:txBody>
                    <a:bodyPr/>
                    <a:lstStyle/>
                    <a:p>
                      <a:pPr marL="0" marR="0" algn="ctr">
                        <a:spcBef>
                          <a:spcPts val="0"/>
                        </a:spcBef>
                        <a:spcAft>
                          <a:spcPts val="0"/>
                        </a:spcAft>
                      </a:pPr>
                      <a:r>
                        <a:rPr lang="en-US" sz="2000" dirty="0">
                          <a:solidFill>
                            <a:schemeClr val="tx1"/>
                          </a:solidFill>
                        </a:rPr>
                        <a:t>33</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92.32</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75.36</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64.41</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56.59</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50.35</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45.70</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42.19</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79400">
                <a:tc>
                  <a:txBody>
                    <a:bodyPr/>
                    <a:lstStyle/>
                    <a:p>
                      <a:pPr marL="0" marR="0" algn="ctr">
                        <a:spcBef>
                          <a:spcPts val="0"/>
                        </a:spcBef>
                        <a:spcAft>
                          <a:spcPts val="0"/>
                        </a:spcAft>
                      </a:pPr>
                      <a:r>
                        <a:rPr lang="en-US" sz="2000" dirty="0">
                          <a:solidFill>
                            <a:schemeClr val="tx1"/>
                          </a:solidFill>
                        </a:rPr>
                        <a:t>34</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92.48</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75.56</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64.66</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dirty="0">
                          <a:solidFill>
                            <a:schemeClr val="tx1"/>
                          </a:solidFill>
                        </a:rPr>
                        <a:t>56.90</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50.74</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46.16</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42.71</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79400">
                <a:tc>
                  <a:txBody>
                    <a:bodyPr/>
                    <a:lstStyle/>
                    <a:p>
                      <a:pPr marL="0" marR="0" algn="ctr">
                        <a:spcBef>
                          <a:spcPts val="0"/>
                        </a:spcBef>
                        <a:spcAft>
                          <a:spcPts val="0"/>
                        </a:spcAft>
                      </a:pPr>
                      <a:r>
                        <a:rPr lang="en-US" sz="2000" dirty="0">
                          <a:solidFill>
                            <a:schemeClr val="tx1"/>
                          </a:solidFill>
                        </a:rPr>
                        <a:t>35</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92.66</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75.78</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64.95</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57.26</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51.18</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46.67</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43.29</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79400">
                <a:tc>
                  <a:txBody>
                    <a:bodyPr/>
                    <a:lstStyle/>
                    <a:p>
                      <a:pPr marL="0" marR="0" algn="ctr">
                        <a:spcBef>
                          <a:spcPts val="0"/>
                        </a:spcBef>
                        <a:spcAft>
                          <a:spcPts val="0"/>
                        </a:spcAft>
                      </a:pPr>
                      <a:r>
                        <a:rPr lang="en-US" sz="2000" dirty="0">
                          <a:solidFill>
                            <a:schemeClr val="tx1"/>
                          </a:solidFill>
                        </a:rPr>
                        <a:t>36</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92.86</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76.04</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65.27</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57.67</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51.66</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47.23</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43.91</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79400">
                <a:tc>
                  <a:txBody>
                    <a:bodyPr/>
                    <a:lstStyle/>
                    <a:p>
                      <a:pPr marL="0" marR="0" algn="ctr">
                        <a:spcBef>
                          <a:spcPts val="0"/>
                        </a:spcBef>
                        <a:spcAft>
                          <a:spcPts val="0"/>
                        </a:spcAft>
                      </a:pPr>
                      <a:r>
                        <a:rPr lang="en-US" sz="2000" dirty="0">
                          <a:solidFill>
                            <a:schemeClr val="tx1"/>
                          </a:solidFill>
                        </a:rPr>
                        <a:t>37</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93.09</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76.34</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65.65</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58.12</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52.20</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47.84</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44.59</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79400">
                <a:tc>
                  <a:txBody>
                    <a:bodyPr/>
                    <a:lstStyle/>
                    <a:p>
                      <a:pPr marL="0" marR="0" algn="ctr">
                        <a:spcBef>
                          <a:spcPts val="0"/>
                        </a:spcBef>
                        <a:spcAft>
                          <a:spcPts val="0"/>
                        </a:spcAft>
                      </a:pPr>
                      <a:r>
                        <a:rPr lang="en-US" sz="2000" dirty="0">
                          <a:solidFill>
                            <a:schemeClr val="tx1"/>
                          </a:solidFill>
                        </a:rPr>
                        <a:t>38</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93.36</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76.67</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66.07</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58.63</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52.79</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48.51</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45.33</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79400">
                <a:tc>
                  <a:txBody>
                    <a:bodyPr/>
                    <a:lstStyle/>
                    <a:p>
                      <a:pPr marL="0" marR="0" algn="ctr">
                        <a:spcBef>
                          <a:spcPts val="0"/>
                        </a:spcBef>
                        <a:spcAft>
                          <a:spcPts val="0"/>
                        </a:spcAft>
                      </a:pPr>
                      <a:r>
                        <a:rPr lang="en-US" sz="2000" dirty="0">
                          <a:solidFill>
                            <a:schemeClr val="tx1"/>
                          </a:solidFill>
                        </a:rPr>
                        <a:t>39</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93.66</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77.06</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66.54</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59.20</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53.44</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49.23</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46.13</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79400">
                <a:tc>
                  <a:txBody>
                    <a:bodyPr/>
                    <a:lstStyle/>
                    <a:p>
                      <a:pPr marL="0" marR="0" algn="ctr">
                        <a:spcBef>
                          <a:spcPts val="0"/>
                        </a:spcBef>
                        <a:spcAft>
                          <a:spcPts val="0"/>
                        </a:spcAft>
                      </a:pPr>
                      <a:r>
                        <a:rPr lang="en-US" sz="2000" dirty="0">
                          <a:solidFill>
                            <a:schemeClr val="tx1"/>
                          </a:solidFill>
                        </a:rPr>
                        <a:t>40</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dirty="0">
                          <a:solidFill>
                            <a:schemeClr val="tx1"/>
                          </a:solidFill>
                        </a:rPr>
                        <a:t>94.01</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dirty="0">
                          <a:solidFill>
                            <a:schemeClr val="tx1"/>
                          </a:solidFill>
                        </a:rPr>
                        <a:t>77.49</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dirty="0">
                          <a:solidFill>
                            <a:schemeClr val="tx1"/>
                          </a:solidFill>
                        </a:rPr>
                        <a:t>67.08</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dirty="0">
                          <a:solidFill>
                            <a:schemeClr val="tx1"/>
                          </a:solidFill>
                        </a:rPr>
                        <a:t>59.83</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dirty="0">
                          <a:solidFill>
                            <a:schemeClr val="tx1"/>
                          </a:solidFill>
                        </a:rPr>
                        <a:t>54.15</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dirty="0">
                          <a:solidFill>
                            <a:schemeClr val="tx1"/>
                          </a:solidFill>
                        </a:rPr>
                        <a:t>50.03</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dirty="0">
                          <a:solidFill>
                            <a:schemeClr val="tx1"/>
                          </a:solidFill>
                        </a:rPr>
                        <a:t>47.00</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bl>
          </a:graphicData>
        </a:graphic>
      </p:graphicFrame>
      <p:pic>
        <p:nvPicPr>
          <p:cNvPr id="7" name="Picture 6"/>
          <p:cNvPicPr>
            <a:picLocks noChangeAspect="1" noChangeArrowheads="1"/>
          </p:cNvPicPr>
          <p:nvPr/>
        </p:nvPicPr>
        <p:blipFill>
          <a:blip r:embed="rId2" cstate="print"/>
          <a:srcRect/>
          <a:stretch>
            <a:fillRect/>
          </a:stretch>
        </p:blipFill>
        <p:spPr bwMode="auto">
          <a:xfrm>
            <a:off x="8001000" y="5791200"/>
            <a:ext cx="813984" cy="838200"/>
          </a:xfrm>
          <a:prstGeom prst="rect">
            <a:avLst/>
          </a:prstGeom>
          <a:ln>
            <a:noFill/>
          </a:ln>
          <a:effectLst>
            <a:outerShdw blurRad="76200" dir="13500000" sy="23000" kx="1200000" algn="br" rotWithShape="0">
              <a:prstClr val="black">
                <a:alpha val="20000"/>
              </a:prstClr>
            </a:outerShdw>
          </a:effectLst>
        </p:spPr>
      </p:pic>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381000" y="360605"/>
            <a:ext cx="8382000" cy="1163395"/>
          </a:xfrm>
        </p:spPr>
        <p:txBody>
          <a:bodyPr/>
          <a:lstStyle/>
          <a:p>
            <a:pPr algn="ctr"/>
            <a:r>
              <a:rPr lang="en-US" sz="3600" b="1" dirty="0" smtClean="0">
                <a:latin typeface="Tahoma" pitchFamily="34" charset="0"/>
                <a:ea typeface="Tahoma" pitchFamily="34" charset="0"/>
                <a:cs typeface="Tahoma" pitchFamily="34" charset="0"/>
              </a:rPr>
              <a:t>SADABAHAR PLAN(TABLE NO, 74)</a:t>
            </a:r>
            <a:br>
              <a:rPr lang="en-US" sz="3600" b="1" dirty="0" smtClean="0">
                <a:latin typeface="Tahoma" pitchFamily="34" charset="0"/>
                <a:ea typeface="Tahoma" pitchFamily="34" charset="0"/>
                <a:cs typeface="Tahoma" pitchFamily="34" charset="0"/>
              </a:rPr>
            </a:br>
            <a:r>
              <a:rPr lang="en-US" sz="2400" b="1" dirty="0" smtClean="0">
                <a:latin typeface="Tahoma" pitchFamily="34" charset="0"/>
                <a:ea typeface="Tahoma" pitchFamily="34" charset="0"/>
                <a:cs typeface="Tahoma" pitchFamily="34" charset="0"/>
              </a:rPr>
              <a:t>PREMIUM RATES PER 1000 SUM ASSURED</a:t>
            </a:r>
            <a:r>
              <a:rPr lang="en-US" sz="2400" b="1" dirty="0" smtClean="0">
                <a:solidFill>
                  <a:schemeClr val="tx1"/>
                </a:solidFill>
                <a:latin typeface="Arial" charset="0"/>
              </a:rPr>
              <a:t/>
            </a:r>
            <a:br>
              <a:rPr lang="en-US" sz="2400" b="1" dirty="0" smtClean="0">
                <a:solidFill>
                  <a:schemeClr val="tx1"/>
                </a:solidFill>
                <a:latin typeface="Arial" charset="0"/>
              </a:rPr>
            </a:br>
            <a:endParaRPr lang="en-US" sz="2400" dirty="0" smtClean="0"/>
          </a:p>
        </p:txBody>
      </p:sp>
      <p:graphicFrame>
        <p:nvGraphicFramePr>
          <p:cNvPr id="5" name="Content Placeholder 4"/>
          <p:cNvGraphicFramePr>
            <a:graphicFrameLocks noGrp="1"/>
          </p:cNvGraphicFramePr>
          <p:nvPr>
            <p:ph idx="1"/>
          </p:nvPr>
        </p:nvGraphicFramePr>
        <p:xfrm>
          <a:off x="609602" y="1524000"/>
          <a:ext cx="7848596" cy="3657600"/>
        </p:xfrm>
        <a:graphic>
          <a:graphicData uri="http://schemas.openxmlformats.org/drawingml/2006/table">
            <a:tbl>
              <a:tblPr>
                <a:tableStyleId>{284E427A-3D55-4303-BF80-6455036E1DE7}</a:tableStyleId>
              </a:tblPr>
              <a:tblGrid>
                <a:gridCol w="1004437"/>
                <a:gridCol w="977737"/>
                <a:gridCol w="977737"/>
                <a:gridCol w="977737"/>
                <a:gridCol w="977737"/>
                <a:gridCol w="977737"/>
                <a:gridCol w="977737"/>
                <a:gridCol w="977737"/>
              </a:tblGrid>
              <a:tr h="279400">
                <a:tc>
                  <a:txBody>
                    <a:bodyPr/>
                    <a:lstStyle/>
                    <a:p>
                      <a:pPr marL="0" marR="0" algn="ctr">
                        <a:spcBef>
                          <a:spcPts val="0"/>
                        </a:spcBef>
                        <a:spcAft>
                          <a:spcPts val="0"/>
                        </a:spcAft>
                      </a:pPr>
                      <a:r>
                        <a:rPr lang="en-US" sz="2000" dirty="0">
                          <a:solidFill>
                            <a:schemeClr val="tx1"/>
                          </a:solidFill>
                        </a:rPr>
                        <a:t>TERM</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12</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15</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18</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21</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24</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27</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30</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79400">
                <a:tc>
                  <a:txBody>
                    <a:bodyPr/>
                    <a:lstStyle/>
                    <a:p>
                      <a:pPr marL="0" marR="0" algn="ctr">
                        <a:spcBef>
                          <a:spcPts val="0"/>
                        </a:spcBef>
                        <a:spcAft>
                          <a:spcPts val="0"/>
                        </a:spcAft>
                      </a:pPr>
                      <a:r>
                        <a:rPr lang="en-US" sz="2000" dirty="0">
                          <a:solidFill>
                            <a:schemeClr val="tx1"/>
                          </a:solidFill>
                        </a:rPr>
                        <a:t>Age</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79400">
                <a:tc>
                  <a:txBody>
                    <a:bodyPr/>
                    <a:lstStyle/>
                    <a:p>
                      <a:pPr marL="0" marR="0" algn="ctr">
                        <a:spcBef>
                          <a:spcPts val="0"/>
                        </a:spcBef>
                        <a:spcAft>
                          <a:spcPts val="0"/>
                        </a:spcAft>
                      </a:pPr>
                      <a:r>
                        <a:rPr lang="en-US" sz="2000" dirty="0">
                          <a:solidFill>
                            <a:schemeClr val="tx1"/>
                          </a:solidFill>
                        </a:rPr>
                        <a:t>41</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94.41</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77.99</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67.68</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60.52</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54.93</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50.89</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47.93</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79400">
                <a:tc>
                  <a:txBody>
                    <a:bodyPr/>
                    <a:lstStyle/>
                    <a:p>
                      <a:pPr marL="0" marR="0" algn="ctr">
                        <a:spcBef>
                          <a:spcPts val="0"/>
                        </a:spcBef>
                        <a:spcAft>
                          <a:spcPts val="0"/>
                        </a:spcAft>
                      </a:pPr>
                      <a:r>
                        <a:rPr lang="en-US" sz="2000" dirty="0">
                          <a:solidFill>
                            <a:schemeClr val="tx1"/>
                          </a:solidFill>
                        </a:rPr>
                        <a:t>42</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94.87</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78.55</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68.34</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61.28</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55.78</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51.82</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48.94</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79400">
                <a:tc>
                  <a:txBody>
                    <a:bodyPr/>
                    <a:lstStyle/>
                    <a:p>
                      <a:pPr marL="0" marR="0" algn="ctr">
                        <a:spcBef>
                          <a:spcPts val="0"/>
                        </a:spcBef>
                        <a:spcAft>
                          <a:spcPts val="0"/>
                        </a:spcAft>
                      </a:pPr>
                      <a:r>
                        <a:rPr lang="en-US" sz="2000" dirty="0">
                          <a:solidFill>
                            <a:schemeClr val="tx1"/>
                          </a:solidFill>
                        </a:rPr>
                        <a:t>43</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95.39</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79.19</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69.08</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62.12</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56.71</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52.83</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50.03</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79400">
                <a:tc>
                  <a:txBody>
                    <a:bodyPr/>
                    <a:lstStyle/>
                    <a:p>
                      <a:pPr marL="0" marR="0" algn="ctr">
                        <a:spcBef>
                          <a:spcPts val="0"/>
                        </a:spcBef>
                        <a:spcAft>
                          <a:spcPts val="0"/>
                        </a:spcAft>
                      </a:pPr>
                      <a:r>
                        <a:rPr lang="en-US" sz="2000" dirty="0">
                          <a:solidFill>
                            <a:schemeClr val="tx1"/>
                          </a:solidFill>
                        </a:rPr>
                        <a:t>44</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95.98</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79.90</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69.90</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63.03</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57.71</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53.92</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51.20</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79400">
                <a:tc>
                  <a:txBody>
                    <a:bodyPr/>
                    <a:lstStyle/>
                    <a:p>
                      <a:pPr marL="0" marR="0" algn="ctr">
                        <a:spcBef>
                          <a:spcPts val="0"/>
                        </a:spcBef>
                        <a:spcAft>
                          <a:spcPts val="0"/>
                        </a:spcAft>
                      </a:pPr>
                      <a:r>
                        <a:rPr lang="en-US" sz="2000" dirty="0">
                          <a:solidFill>
                            <a:schemeClr val="tx1"/>
                          </a:solidFill>
                        </a:rPr>
                        <a:t>45</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96.65</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80.69</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70.80</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64.03</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58.80</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55.10</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52.46</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79400">
                <a:tc>
                  <a:txBody>
                    <a:bodyPr/>
                    <a:lstStyle/>
                    <a:p>
                      <a:pPr marL="0" marR="0" algn="ctr">
                        <a:spcBef>
                          <a:spcPts val="0"/>
                        </a:spcBef>
                        <a:spcAft>
                          <a:spcPts val="0"/>
                        </a:spcAft>
                      </a:pPr>
                      <a:r>
                        <a:rPr lang="en-US" sz="2000" dirty="0">
                          <a:solidFill>
                            <a:schemeClr val="tx1"/>
                          </a:solidFill>
                        </a:rPr>
                        <a:t>46</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97.40</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81.56</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71.78</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65.11</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59.98</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56.37</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79400">
                <a:tc>
                  <a:txBody>
                    <a:bodyPr/>
                    <a:lstStyle/>
                    <a:p>
                      <a:pPr marL="0" marR="0" algn="ctr">
                        <a:spcBef>
                          <a:spcPts val="0"/>
                        </a:spcBef>
                        <a:spcAft>
                          <a:spcPts val="0"/>
                        </a:spcAft>
                      </a:pPr>
                      <a:r>
                        <a:rPr lang="en-US" sz="2000" dirty="0">
                          <a:solidFill>
                            <a:schemeClr val="tx1"/>
                          </a:solidFill>
                        </a:rPr>
                        <a:t>47</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98.24</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82.52</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72.85</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66.28</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61.25</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57.73</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79400">
                <a:tc>
                  <a:txBody>
                    <a:bodyPr/>
                    <a:lstStyle/>
                    <a:p>
                      <a:pPr marL="0" marR="0" algn="ctr">
                        <a:spcBef>
                          <a:spcPts val="0"/>
                        </a:spcBef>
                        <a:spcAft>
                          <a:spcPts val="0"/>
                        </a:spcAft>
                      </a:pPr>
                      <a:r>
                        <a:rPr lang="en-US" sz="2000" dirty="0">
                          <a:solidFill>
                            <a:schemeClr val="tx1"/>
                          </a:solidFill>
                        </a:rPr>
                        <a:t>48</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99.18</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83.58</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74.01</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67.56</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62.63</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59.20</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79400">
                <a:tc>
                  <a:txBody>
                    <a:bodyPr/>
                    <a:lstStyle/>
                    <a:p>
                      <a:pPr marL="0" marR="0" algn="ctr">
                        <a:spcBef>
                          <a:spcPts val="0"/>
                        </a:spcBef>
                        <a:spcAft>
                          <a:spcPts val="0"/>
                        </a:spcAft>
                      </a:pPr>
                      <a:r>
                        <a:rPr lang="en-US" sz="2000" dirty="0">
                          <a:solidFill>
                            <a:schemeClr val="tx1"/>
                          </a:solidFill>
                        </a:rPr>
                        <a:t>49</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100.21</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84.73</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75.27</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68.93</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64.11</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79400">
                <a:tc>
                  <a:txBody>
                    <a:bodyPr/>
                    <a:lstStyle/>
                    <a:p>
                      <a:pPr marL="0" marR="0" algn="ctr">
                        <a:spcBef>
                          <a:spcPts val="0"/>
                        </a:spcBef>
                        <a:spcAft>
                          <a:spcPts val="0"/>
                        </a:spcAft>
                      </a:pPr>
                      <a:r>
                        <a:rPr lang="en-US" sz="2000" dirty="0">
                          <a:solidFill>
                            <a:schemeClr val="tx1"/>
                          </a:solidFill>
                        </a:rPr>
                        <a:t>50</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dirty="0">
                          <a:solidFill>
                            <a:schemeClr val="tx1"/>
                          </a:solidFill>
                        </a:rPr>
                        <a:t>101.33</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dirty="0">
                          <a:solidFill>
                            <a:schemeClr val="tx1"/>
                          </a:solidFill>
                        </a:rPr>
                        <a:t>85.97</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dirty="0">
                          <a:solidFill>
                            <a:schemeClr val="tx1"/>
                          </a:solidFill>
                        </a:rPr>
                        <a:t>76.64</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dirty="0">
                          <a:solidFill>
                            <a:schemeClr val="tx1"/>
                          </a:solidFill>
                        </a:rPr>
                        <a:t>70.42</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dirty="0">
                          <a:solidFill>
                            <a:schemeClr val="tx1"/>
                          </a:solidFill>
                        </a:rPr>
                        <a:t>65.70</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bl>
          </a:graphicData>
        </a:graphic>
      </p:graphicFrame>
      <p:pic>
        <p:nvPicPr>
          <p:cNvPr id="7" name="Picture 6"/>
          <p:cNvPicPr>
            <a:picLocks noChangeAspect="1" noChangeArrowheads="1"/>
          </p:cNvPicPr>
          <p:nvPr/>
        </p:nvPicPr>
        <p:blipFill>
          <a:blip r:embed="rId2" cstate="print"/>
          <a:srcRect/>
          <a:stretch>
            <a:fillRect/>
          </a:stretch>
        </p:blipFill>
        <p:spPr bwMode="auto">
          <a:xfrm>
            <a:off x="8001000" y="5791200"/>
            <a:ext cx="813984" cy="838200"/>
          </a:xfrm>
          <a:prstGeom prst="rect">
            <a:avLst/>
          </a:prstGeom>
          <a:ln>
            <a:noFill/>
          </a:ln>
          <a:effectLst>
            <a:outerShdw blurRad="76200" dir="13500000" sy="23000" kx="1200000" algn="br" rotWithShape="0">
              <a:prstClr val="black">
                <a:alpha val="20000"/>
              </a:prstClr>
            </a:outerShdw>
          </a:effectLst>
        </p:spPr>
      </p:pic>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381000" y="346805"/>
            <a:ext cx="8382000" cy="1329595"/>
          </a:xfrm>
        </p:spPr>
        <p:txBody>
          <a:bodyPr/>
          <a:lstStyle/>
          <a:p>
            <a:pPr algn="ctr"/>
            <a:r>
              <a:rPr lang="en-US" sz="3600" b="1" dirty="0" smtClean="0">
                <a:latin typeface="Tahoma" pitchFamily="34" charset="0"/>
                <a:ea typeface="Tahoma" pitchFamily="34" charset="0"/>
                <a:cs typeface="Tahoma" pitchFamily="34" charset="0"/>
              </a:rPr>
              <a:t>SADABAHAR PLAN (TABLE NO, 74)</a:t>
            </a:r>
            <a:br>
              <a:rPr lang="en-US" sz="3600" b="1" dirty="0" smtClean="0">
                <a:latin typeface="Tahoma" pitchFamily="34" charset="0"/>
                <a:ea typeface="Tahoma" pitchFamily="34" charset="0"/>
                <a:cs typeface="Tahoma" pitchFamily="34" charset="0"/>
              </a:rPr>
            </a:br>
            <a:r>
              <a:rPr lang="en-US" sz="2400" b="1" dirty="0" smtClean="0">
                <a:latin typeface="Tahoma" pitchFamily="34" charset="0"/>
                <a:ea typeface="Tahoma" pitchFamily="34" charset="0"/>
                <a:cs typeface="Tahoma" pitchFamily="34" charset="0"/>
              </a:rPr>
              <a:t>PREMIUM RATES PER 1000 SUM ASSURED</a:t>
            </a:r>
            <a:r>
              <a:rPr lang="en-US" sz="2400" b="1" dirty="0" smtClean="0">
                <a:solidFill>
                  <a:schemeClr val="tx1"/>
                </a:solidFill>
                <a:latin typeface="Tahoma" pitchFamily="34" charset="0"/>
                <a:ea typeface="Tahoma" pitchFamily="34" charset="0"/>
                <a:cs typeface="Tahoma" pitchFamily="34" charset="0"/>
              </a:rPr>
              <a:t/>
            </a:r>
            <a:br>
              <a:rPr lang="en-US" sz="2400" b="1" dirty="0" smtClean="0">
                <a:solidFill>
                  <a:schemeClr val="tx1"/>
                </a:solidFill>
                <a:latin typeface="Tahoma" pitchFamily="34" charset="0"/>
                <a:ea typeface="Tahoma" pitchFamily="34" charset="0"/>
                <a:cs typeface="Tahoma" pitchFamily="34" charset="0"/>
              </a:rPr>
            </a:br>
            <a:endParaRPr lang="en-US" sz="3600" dirty="0" smtClean="0">
              <a:latin typeface="Tahoma" pitchFamily="34" charset="0"/>
              <a:ea typeface="Tahoma" pitchFamily="34" charset="0"/>
              <a:cs typeface="Tahoma" pitchFamily="34" charset="0"/>
            </a:endParaRPr>
          </a:p>
        </p:txBody>
      </p:sp>
      <p:graphicFrame>
        <p:nvGraphicFramePr>
          <p:cNvPr id="5" name="Content Placeholder 4"/>
          <p:cNvGraphicFramePr>
            <a:graphicFrameLocks noGrp="1"/>
          </p:cNvGraphicFramePr>
          <p:nvPr>
            <p:ph idx="1"/>
          </p:nvPr>
        </p:nvGraphicFramePr>
        <p:xfrm>
          <a:off x="685798" y="1524000"/>
          <a:ext cx="7772400" cy="3657600"/>
        </p:xfrm>
        <a:graphic>
          <a:graphicData uri="http://schemas.openxmlformats.org/drawingml/2006/table">
            <a:tbl>
              <a:tblPr>
                <a:effectLst>
                  <a:outerShdw blurRad="63500" sx="102000" sy="102000" algn="ctr" rotWithShape="0">
                    <a:prstClr val="black">
                      <a:alpha val="40000"/>
                    </a:prstClr>
                  </a:outerShdw>
                </a:effectLst>
                <a:tableStyleId>{284E427A-3D55-4303-BF80-6455036E1DE7}</a:tableStyleId>
              </a:tblPr>
              <a:tblGrid>
                <a:gridCol w="994685"/>
                <a:gridCol w="968245"/>
                <a:gridCol w="968245"/>
                <a:gridCol w="968245"/>
                <a:gridCol w="968245"/>
                <a:gridCol w="968245"/>
                <a:gridCol w="968245"/>
                <a:gridCol w="968245"/>
              </a:tblGrid>
              <a:tr h="285750">
                <a:tc>
                  <a:txBody>
                    <a:bodyPr/>
                    <a:lstStyle/>
                    <a:p>
                      <a:pPr marL="0" marR="0" algn="ctr">
                        <a:spcBef>
                          <a:spcPts val="0"/>
                        </a:spcBef>
                        <a:spcAft>
                          <a:spcPts val="0"/>
                        </a:spcAft>
                      </a:pPr>
                      <a:r>
                        <a:rPr lang="en-US" sz="2000" dirty="0">
                          <a:solidFill>
                            <a:schemeClr val="tx1"/>
                          </a:solidFill>
                        </a:rPr>
                        <a:t>TERM</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12</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15</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18</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21</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24</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27</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30</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85750">
                <a:tc>
                  <a:txBody>
                    <a:bodyPr/>
                    <a:lstStyle/>
                    <a:p>
                      <a:pPr marL="0" marR="0" algn="ctr">
                        <a:spcBef>
                          <a:spcPts val="0"/>
                        </a:spcBef>
                        <a:spcAft>
                          <a:spcPts val="0"/>
                        </a:spcAft>
                      </a:pPr>
                      <a:r>
                        <a:rPr lang="en-US" sz="2000" dirty="0">
                          <a:solidFill>
                            <a:schemeClr val="tx1"/>
                          </a:solidFill>
                        </a:rPr>
                        <a:t>Age</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85750">
                <a:tc>
                  <a:txBody>
                    <a:bodyPr/>
                    <a:lstStyle/>
                    <a:p>
                      <a:pPr marL="0" marR="0" algn="ctr">
                        <a:spcBef>
                          <a:spcPts val="0"/>
                        </a:spcBef>
                        <a:spcAft>
                          <a:spcPts val="0"/>
                        </a:spcAft>
                      </a:pPr>
                      <a:r>
                        <a:rPr lang="en-US" sz="2000" dirty="0">
                          <a:solidFill>
                            <a:schemeClr val="tx1"/>
                          </a:solidFill>
                        </a:rPr>
                        <a:t>51</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102.56</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87.32</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78.11</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72.01</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67.40</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85750">
                <a:tc>
                  <a:txBody>
                    <a:bodyPr/>
                    <a:lstStyle/>
                    <a:p>
                      <a:pPr marL="0" marR="0" algn="ctr">
                        <a:spcBef>
                          <a:spcPts val="0"/>
                        </a:spcBef>
                        <a:spcAft>
                          <a:spcPts val="0"/>
                        </a:spcAft>
                      </a:pPr>
                      <a:r>
                        <a:rPr lang="en-US" sz="2000" dirty="0">
                          <a:solidFill>
                            <a:schemeClr val="tx1"/>
                          </a:solidFill>
                        </a:rPr>
                        <a:t>52</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103.88</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88.78</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79.70</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73.72</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85750">
                <a:tc>
                  <a:txBody>
                    <a:bodyPr/>
                    <a:lstStyle/>
                    <a:p>
                      <a:pPr marL="0" marR="0" algn="ctr">
                        <a:spcBef>
                          <a:spcPts val="0"/>
                        </a:spcBef>
                        <a:spcAft>
                          <a:spcPts val="0"/>
                        </a:spcAft>
                      </a:pPr>
                      <a:r>
                        <a:rPr lang="en-US" sz="2000" dirty="0">
                          <a:solidFill>
                            <a:schemeClr val="tx1"/>
                          </a:solidFill>
                        </a:rPr>
                        <a:t>53</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105.31</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90.33</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dirty="0">
                          <a:solidFill>
                            <a:schemeClr val="tx1"/>
                          </a:solidFill>
                        </a:rPr>
                        <a:t>81.39</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75.55</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85750">
                <a:tc>
                  <a:txBody>
                    <a:bodyPr/>
                    <a:lstStyle/>
                    <a:p>
                      <a:pPr marL="0" marR="0" algn="ctr">
                        <a:spcBef>
                          <a:spcPts val="0"/>
                        </a:spcBef>
                        <a:spcAft>
                          <a:spcPts val="0"/>
                        </a:spcAft>
                      </a:pPr>
                      <a:r>
                        <a:rPr lang="en-US" sz="2000" dirty="0">
                          <a:solidFill>
                            <a:schemeClr val="tx1"/>
                          </a:solidFill>
                        </a:rPr>
                        <a:t>54</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106.83</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dirty="0">
                          <a:solidFill>
                            <a:schemeClr val="tx1"/>
                          </a:solidFill>
                        </a:rPr>
                        <a:t>92.00</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83.20</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77.49 </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85750">
                <a:tc>
                  <a:txBody>
                    <a:bodyPr/>
                    <a:lstStyle/>
                    <a:p>
                      <a:pPr marL="0" marR="0" algn="ctr">
                        <a:spcBef>
                          <a:spcPts val="0"/>
                        </a:spcBef>
                        <a:spcAft>
                          <a:spcPts val="0"/>
                        </a:spcAft>
                      </a:pPr>
                      <a:r>
                        <a:rPr lang="en-US" sz="2000" dirty="0">
                          <a:solidFill>
                            <a:schemeClr val="tx1"/>
                          </a:solidFill>
                        </a:rPr>
                        <a:t>55</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108.45</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93.78</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85.13</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85750">
                <a:tc>
                  <a:txBody>
                    <a:bodyPr/>
                    <a:lstStyle/>
                    <a:p>
                      <a:pPr marL="0" marR="0" algn="ctr">
                        <a:spcBef>
                          <a:spcPts val="0"/>
                        </a:spcBef>
                        <a:spcAft>
                          <a:spcPts val="0"/>
                        </a:spcAft>
                      </a:pPr>
                      <a:r>
                        <a:rPr lang="en-US" sz="2000" dirty="0">
                          <a:solidFill>
                            <a:schemeClr val="tx1"/>
                          </a:solidFill>
                        </a:rPr>
                        <a:t>56</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110.18</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95.67</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87.19</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85750">
                <a:tc>
                  <a:txBody>
                    <a:bodyPr/>
                    <a:lstStyle/>
                    <a:p>
                      <a:pPr marL="0" marR="0" algn="ctr">
                        <a:spcBef>
                          <a:spcPts val="0"/>
                        </a:spcBef>
                        <a:spcAft>
                          <a:spcPts val="0"/>
                        </a:spcAft>
                      </a:pPr>
                      <a:r>
                        <a:rPr lang="en-US" sz="2000" dirty="0">
                          <a:solidFill>
                            <a:schemeClr val="tx1"/>
                          </a:solidFill>
                        </a:rPr>
                        <a:t>57</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112.01</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97.68</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89.36</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85750">
                <a:tc>
                  <a:txBody>
                    <a:bodyPr/>
                    <a:lstStyle/>
                    <a:p>
                      <a:pPr marL="0" marR="0" algn="ctr">
                        <a:spcBef>
                          <a:spcPts val="0"/>
                        </a:spcBef>
                        <a:spcAft>
                          <a:spcPts val="0"/>
                        </a:spcAft>
                      </a:pPr>
                      <a:r>
                        <a:rPr lang="en-US" sz="2000" dirty="0">
                          <a:solidFill>
                            <a:schemeClr val="tx1"/>
                          </a:solidFill>
                        </a:rPr>
                        <a:t>58</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113.95</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99.81</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85750">
                <a:tc>
                  <a:txBody>
                    <a:bodyPr/>
                    <a:lstStyle/>
                    <a:p>
                      <a:pPr marL="0" marR="0" algn="ctr">
                        <a:spcBef>
                          <a:spcPts val="0"/>
                        </a:spcBef>
                        <a:spcAft>
                          <a:spcPts val="0"/>
                        </a:spcAft>
                      </a:pPr>
                      <a:r>
                        <a:rPr lang="en-US" sz="2000" dirty="0">
                          <a:solidFill>
                            <a:schemeClr val="tx1"/>
                          </a:solidFill>
                        </a:rPr>
                        <a:t>59</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116.01</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102.08</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85750">
                <a:tc>
                  <a:txBody>
                    <a:bodyPr/>
                    <a:lstStyle/>
                    <a:p>
                      <a:pPr marL="0" marR="0" algn="ctr">
                        <a:spcBef>
                          <a:spcPts val="0"/>
                        </a:spcBef>
                        <a:spcAft>
                          <a:spcPts val="0"/>
                        </a:spcAft>
                      </a:pPr>
                      <a:r>
                        <a:rPr lang="en-US" sz="2000" dirty="0">
                          <a:solidFill>
                            <a:schemeClr val="tx1"/>
                          </a:solidFill>
                        </a:rPr>
                        <a:t>60</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dirty="0">
                          <a:solidFill>
                            <a:schemeClr val="tx1"/>
                          </a:solidFill>
                        </a:rPr>
                        <a:t>118.21</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dirty="0">
                          <a:solidFill>
                            <a:schemeClr val="tx1"/>
                          </a:solidFill>
                        </a:rPr>
                        <a:t>104.49</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bl>
          </a:graphicData>
        </a:graphic>
      </p:graphicFrame>
      <p:pic>
        <p:nvPicPr>
          <p:cNvPr id="7" name="Picture 6"/>
          <p:cNvPicPr>
            <a:picLocks noChangeAspect="1" noChangeArrowheads="1"/>
          </p:cNvPicPr>
          <p:nvPr/>
        </p:nvPicPr>
        <p:blipFill>
          <a:blip r:embed="rId2" cstate="print"/>
          <a:srcRect/>
          <a:stretch>
            <a:fillRect/>
          </a:stretch>
        </p:blipFill>
        <p:spPr bwMode="auto">
          <a:xfrm>
            <a:off x="8001000" y="5791200"/>
            <a:ext cx="813984" cy="838200"/>
          </a:xfrm>
          <a:prstGeom prst="rect">
            <a:avLst/>
          </a:prstGeom>
          <a:ln>
            <a:noFill/>
          </a:ln>
          <a:effectLst>
            <a:outerShdw blurRad="76200" dir="13500000" sy="23000" kx="1200000" algn="br" rotWithShape="0">
              <a:prstClr val="black">
                <a:alpha val="20000"/>
              </a:prstClr>
            </a:outerShdw>
          </a:effectLst>
        </p:spPr>
      </p:pic>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381000" y="230188"/>
            <a:ext cx="8382000" cy="1495794"/>
          </a:xfrm>
        </p:spPr>
        <p:txBody>
          <a:bodyPr/>
          <a:lstStyle/>
          <a:p>
            <a:pPr algn="ctr"/>
            <a:r>
              <a:rPr lang="en-US" sz="3600" b="1" dirty="0" smtClean="0">
                <a:latin typeface="Tahoma" pitchFamily="34" charset="0"/>
                <a:ea typeface="Tahoma" pitchFamily="34" charset="0"/>
                <a:cs typeface="Tahoma" pitchFamily="34" charset="0"/>
              </a:rPr>
              <a:t>SADABAHAR PLAN(TABLE NO, 74)</a:t>
            </a:r>
            <a:br>
              <a:rPr lang="en-US" sz="3600" b="1" dirty="0" smtClean="0">
                <a:latin typeface="Tahoma" pitchFamily="34" charset="0"/>
                <a:ea typeface="Tahoma" pitchFamily="34" charset="0"/>
                <a:cs typeface="Tahoma" pitchFamily="34" charset="0"/>
              </a:rPr>
            </a:br>
            <a:r>
              <a:rPr sz="2400" b="1" smtClean="0">
                <a:latin typeface="Tahoma" pitchFamily="34" charset="0"/>
                <a:ea typeface="Tahoma" pitchFamily="34" charset="0"/>
                <a:cs typeface="Tahoma" pitchFamily="34" charset="0"/>
              </a:rPr>
              <a:t> </a:t>
            </a:r>
            <a:r>
              <a:rPr sz="2400" b="1">
                <a:latin typeface="Tahoma" pitchFamily="34" charset="0"/>
                <a:ea typeface="Tahoma" pitchFamily="34" charset="0"/>
                <a:cs typeface="Tahoma" pitchFamily="34" charset="0"/>
              </a:rPr>
              <a:t>WITH OUT ADB</a:t>
            </a:r>
            <a:br>
              <a:rPr sz="2400" b="1">
                <a:latin typeface="Tahoma" pitchFamily="34" charset="0"/>
                <a:ea typeface="Tahoma" pitchFamily="34" charset="0"/>
                <a:cs typeface="Tahoma" pitchFamily="34" charset="0"/>
              </a:rPr>
            </a:br>
            <a:r>
              <a:rPr sz="2400" b="1">
                <a:latin typeface="Tahoma" pitchFamily="34" charset="0"/>
                <a:ea typeface="Tahoma" pitchFamily="34" charset="0"/>
                <a:cs typeface="Tahoma" pitchFamily="34" charset="0"/>
              </a:rPr>
              <a:t>PREMIUM RATES PER 1000 SUM ASSURED</a:t>
            </a:r>
            <a:br>
              <a:rPr sz="2400" b="1">
                <a:latin typeface="Tahoma" pitchFamily="34" charset="0"/>
                <a:ea typeface="Tahoma" pitchFamily="34" charset="0"/>
                <a:cs typeface="Tahoma" pitchFamily="34" charset="0"/>
              </a:rPr>
            </a:br>
            <a:endParaRPr lang="en-US" sz="2400" b="1" dirty="0">
              <a:latin typeface="Tahoma" pitchFamily="34" charset="0"/>
              <a:ea typeface="Tahoma" pitchFamily="34" charset="0"/>
              <a:cs typeface="Tahoma" pitchFamily="34" charset="0"/>
            </a:endParaRPr>
          </a:p>
        </p:txBody>
      </p:sp>
      <p:graphicFrame>
        <p:nvGraphicFramePr>
          <p:cNvPr id="5" name="Content Placeholder 4"/>
          <p:cNvGraphicFramePr>
            <a:graphicFrameLocks noGrp="1"/>
          </p:cNvGraphicFramePr>
          <p:nvPr>
            <p:ph idx="1"/>
          </p:nvPr>
        </p:nvGraphicFramePr>
        <p:xfrm>
          <a:off x="533400" y="1676400"/>
          <a:ext cx="7848600" cy="3627120"/>
        </p:xfrm>
        <a:graphic>
          <a:graphicData uri="http://schemas.openxmlformats.org/drawingml/2006/table">
            <a:tbl>
              <a:tblPr>
                <a:tableStyleId>{284E427A-3D55-4303-BF80-6455036E1DE7}</a:tableStyleId>
              </a:tblPr>
              <a:tblGrid>
                <a:gridCol w="990627"/>
                <a:gridCol w="994309"/>
                <a:gridCol w="945053"/>
                <a:gridCol w="1022391"/>
                <a:gridCol w="974055"/>
                <a:gridCol w="974055"/>
                <a:gridCol w="974055"/>
                <a:gridCol w="974055"/>
              </a:tblGrid>
              <a:tr h="294672">
                <a:tc>
                  <a:txBody>
                    <a:bodyPr/>
                    <a:lstStyle/>
                    <a:p>
                      <a:pPr marL="0" marR="0" algn="ctr">
                        <a:spcBef>
                          <a:spcPts val="0"/>
                        </a:spcBef>
                        <a:spcAft>
                          <a:spcPts val="0"/>
                        </a:spcAft>
                      </a:pPr>
                      <a:r>
                        <a:rPr lang="en-US" sz="2000" dirty="0">
                          <a:solidFill>
                            <a:schemeClr val="tx1"/>
                          </a:solidFill>
                        </a:rPr>
                        <a:t>TERM</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12</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15</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18</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21</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24</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27</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30</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94672">
                <a:tc>
                  <a:txBody>
                    <a:bodyPr/>
                    <a:lstStyle/>
                    <a:p>
                      <a:pPr marL="0" marR="0" algn="ctr">
                        <a:spcBef>
                          <a:spcPts val="0"/>
                        </a:spcBef>
                        <a:spcAft>
                          <a:spcPts val="0"/>
                        </a:spcAft>
                      </a:pPr>
                      <a:r>
                        <a:rPr lang="en-US" sz="2000" dirty="0">
                          <a:solidFill>
                            <a:schemeClr val="tx1"/>
                          </a:solidFill>
                        </a:rPr>
                        <a:t>Age</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72005">
                <a:tc>
                  <a:txBody>
                    <a:bodyPr/>
                    <a:lstStyle/>
                    <a:p>
                      <a:pPr marL="0" marR="0" algn="ctr">
                        <a:spcBef>
                          <a:spcPts val="0"/>
                        </a:spcBef>
                        <a:spcAft>
                          <a:spcPts val="0"/>
                        </a:spcAft>
                      </a:pPr>
                      <a:r>
                        <a:rPr lang="en-US" sz="1800" dirty="0">
                          <a:solidFill>
                            <a:schemeClr val="tx1"/>
                          </a:solidFill>
                        </a:rPr>
                        <a:t>20</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90.54</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73.35</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62.12</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53.91</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47.20</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41.98</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37.82</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72005">
                <a:tc>
                  <a:txBody>
                    <a:bodyPr/>
                    <a:lstStyle/>
                    <a:p>
                      <a:pPr marL="0" marR="0" algn="ctr">
                        <a:spcBef>
                          <a:spcPts val="0"/>
                        </a:spcBef>
                        <a:spcAft>
                          <a:spcPts val="0"/>
                        </a:spcAft>
                      </a:pPr>
                      <a:r>
                        <a:rPr lang="en-US" sz="1800" dirty="0">
                          <a:solidFill>
                            <a:schemeClr val="tx1"/>
                          </a:solidFill>
                        </a:rPr>
                        <a:t>21</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90.58</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73.40</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62.17</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53.98</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47.28</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42.08</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37.95</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72005">
                <a:tc>
                  <a:txBody>
                    <a:bodyPr/>
                    <a:lstStyle/>
                    <a:p>
                      <a:pPr marL="0" marR="0" algn="ctr">
                        <a:spcBef>
                          <a:spcPts val="0"/>
                        </a:spcBef>
                        <a:spcAft>
                          <a:spcPts val="0"/>
                        </a:spcAft>
                      </a:pPr>
                      <a:r>
                        <a:rPr lang="en-US" sz="1800" dirty="0">
                          <a:solidFill>
                            <a:schemeClr val="tx1"/>
                          </a:solidFill>
                        </a:rPr>
                        <a:t>22</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90.63</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73.46</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dirty="0">
                          <a:solidFill>
                            <a:schemeClr val="tx1"/>
                          </a:solidFill>
                        </a:rPr>
                        <a:t>62.24</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54.06</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47.38</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42.20</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38.10</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72005">
                <a:tc>
                  <a:txBody>
                    <a:bodyPr/>
                    <a:lstStyle/>
                    <a:p>
                      <a:pPr marL="0" marR="0" algn="ctr">
                        <a:spcBef>
                          <a:spcPts val="0"/>
                        </a:spcBef>
                        <a:spcAft>
                          <a:spcPts val="0"/>
                        </a:spcAft>
                      </a:pPr>
                      <a:r>
                        <a:rPr lang="en-US" sz="1800" dirty="0">
                          <a:solidFill>
                            <a:schemeClr val="tx1"/>
                          </a:solidFill>
                        </a:rPr>
                        <a:t>23</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90.68</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73.52</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62.31</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54.14</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47.48</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42.32</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38.26</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72005">
                <a:tc>
                  <a:txBody>
                    <a:bodyPr/>
                    <a:lstStyle/>
                    <a:p>
                      <a:pPr marL="0" marR="0" algn="ctr">
                        <a:spcBef>
                          <a:spcPts val="0"/>
                        </a:spcBef>
                        <a:spcAft>
                          <a:spcPts val="0"/>
                        </a:spcAft>
                      </a:pPr>
                      <a:r>
                        <a:rPr lang="en-US" sz="1800" dirty="0">
                          <a:solidFill>
                            <a:schemeClr val="tx1"/>
                          </a:solidFill>
                        </a:rPr>
                        <a:t>24</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90.73</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73.58</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62.38</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54.24</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47.60</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42.47</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38.44</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72005">
                <a:tc>
                  <a:txBody>
                    <a:bodyPr/>
                    <a:lstStyle/>
                    <a:p>
                      <a:pPr marL="0" marR="0" algn="ctr">
                        <a:spcBef>
                          <a:spcPts val="0"/>
                        </a:spcBef>
                        <a:spcAft>
                          <a:spcPts val="0"/>
                        </a:spcAft>
                      </a:pPr>
                      <a:r>
                        <a:rPr lang="en-US" sz="1800" dirty="0">
                          <a:solidFill>
                            <a:schemeClr val="tx1"/>
                          </a:solidFill>
                        </a:rPr>
                        <a:t>25</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90.79</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73.65</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dirty="0">
                          <a:solidFill>
                            <a:schemeClr val="tx1"/>
                          </a:solidFill>
                        </a:rPr>
                        <a:t>62.47</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54.34</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47.73</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42.63</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38.65</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72005">
                <a:tc>
                  <a:txBody>
                    <a:bodyPr/>
                    <a:lstStyle/>
                    <a:p>
                      <a:pPr marL="0" marR="0" algn="ctr">
                        <a:spcBef>
                          <a:spcPts val="0"/>
                        </a:spcBef>
                        <a:spcAft>
                          <a:spcPts val="0"/>
                        </a:spcAft>
                      </a:pPr>
                      <a:r>
                        <a:rPr lang="en-US" sz="1800" dirty="0">
                          <a:solidFill>
                            <a:schemeClr val="tx1"/>
                          </a:solidFill>
                        </a:rPr>
                        <a:t>26</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90.85</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73.73</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62.56</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54.46</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47.87</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42.82</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38.88</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72005">
                <a:tc>
                  <a:txBody>
                    <a:bodyPr/>
                    <a:lstStyle/>
                    <a:p>
                      <a:pPr marL="0" marR="0" algn="ctr">
                        <a:spcBef>
                          <a:spcPts val="0"/>
                        </a:spcBef>
                        <a:spcAft>
                          <a:spcPts val="0"/>
                        </a:spcAft>
                      </a:pPr>
                      <a:r>
                        <a:rPr lang="en-US" sz="1800" dirty="0">
                          <a:solidFill>
                            <a:schemeClr val="tx1"/>
                          </a:solidFill>
                        </a:rPr>
                        <a:t>27</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90.93</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73.82</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62.67</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54.59</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dirty="0">
                          <a:solidFill>
                            <a:schemeClr val="tx1"/>
                          </a:solidFill>
                        </a:rPr>
                        <a:t>48.04</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43.03</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39.14</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72005">
                <a:tc>
                  <a:txBody>
                    <a:bodyPr/>
                    <a:lstStyle/>
                    <a:p>
                      <a:pPr marL="0" marR="0" algn="ctr">
                        <a:spcBef>
                          <a:spcPts val="0"/>
                        </a:spcBef>
                        <a:spcAft>
                          <a:spcPts val="0"/>
                        </a:spcAft>
                      </a:pPr>
                      <a:r>
                        <a:rPr lang="en-US" sz="1800" dirty="0">
                          <a:solidFill>
                            <a:schemeClr val="tx1"/>
                          </a:solidFill>
                        </a:rPr>
                        <a:t>28</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91.01</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73.91</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62.79</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54.74</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dirty="0">
                          <a:solidFill>
                            <a:schemeClr val="tx1"/>
                          </a:solidFill>
                        </a:rPr>
                        <a:t>48.22</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43.26</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39.43</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72005">
                <a:tc>
                  <a:txBody>
                    <a:bodyPr/>
                    <a:lstStyle/>
                    <a:p>
                      <a:pPr marL="0" marR="0" algn="ctr">
                        <a:spcBef>
                          <a:spcPts val="0"/>
                        </a:spcBef>
                        <a:spcAft>
                          <a:spcPts val="0"/>
                        </a:spcAft>
                      </a:pPr>
                      <a:r>
                        <a:rPr lang="en-US" sz="1800" dirty="0">
                          <a:solidFill>
                            <a:schemeClr val="tx1"/>
                          </a:solidFill>
                        </a:rPr>
                        <a:t>29</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91.09</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74.02</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62.92</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54.91</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48.44</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43.53</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39.76</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72005">
                <a:tc>
                  <a:txBody>
                    <a:bodyPr/>
                    <a:lstStyle/>
                    <a:p>
                      <a:pPr marL="0" marR="0" algn="ctr">
                        <a:spcBef>
                          <a:spcPts val="0"/>
                        </a:spcBef>
                        <a:spcAft>
                          <a:spcPts val="0"/>
                        </a:spcAft>
                      </a:pPr>
                      <a:r>
                        <a:rPr lang="en-US" sz="1800" dirty="0">
                          <a:solidFill>
                            <a:schemeClr val="tx1"/>
                          </a:solidFill>
                        </a:rPr>
                        <a:t>30</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dirty="0">
                          <a:solidFill>
                            <a:schemeClr val="tx1"/>
                          </a:solidFill>
                        </a:rPr>
                        <a:t>91.19</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dirty="0">
                          <a:solidFill>
                            <a:schemeClr val="tx1"/>
                          </a:solidFill>
                        </a:rPr>
                        <a:t>74.14</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dirty="0">
                          <a:solidFill>
                            <a:schemeClr val="tx1"/>
                          </a:solidFill>
                        </a:rPr>
                        <a:t>63.08</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dirty="0">
                          <a:solidFill>
                            <a:schemeClr val="tx1"/>
                          </a:solidFill>
                        </a:rPr>
                        <a:t>55.10</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dirty="0">
                          <a:solidFill>
                            <a:schemeClr val="tx1"/>
                          </a:solidFill>
                        </a:rPr>
                        <a:t>48.68</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dirty="0">
                          <a:solidFill>
                            <a:schemeClr val="tx1"/>
                          </a:solidFill>
                        </a:rPr>
                        <a:t>43.83</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dirty="0">
                          <a:solidFill>
                            <a:schemeClr val="tx1"/>
                          </a:solidFill>
                        </a:rPr>
                        <a:t>40.12</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bl>
          </a:graphicData>
        </a:graphic>
      </p:graphicFrame>
      <p:pic>
        <p:nvPicPr>
          <p:cNvPr id="6" name="Picture 5"/>
          <p:cNvPicPr>
            <a:picLocks noChangeAspect="1" noChangeArrowheads="1"/>
          </p:cNvPicPr>
          <p:nvPr/>
        </p:nvPicPr>
        <p:blipFill>
          <a:blip r:embed="rId2" cstate="print"/>
          <a:srcRect/>
          <a:stretch>
            <a:fillRect/>
          </a:stretch>
        </p:blipFill>
        <p:spPr bwMode="auto">
          <a:xfrm>
            <a:off x="8001000" y="5791200"/>
            <a:ext cx="813984" cy="838200"/>
          </a:xfrm>
          <a:prstGeom prst="rect">
            <a:avLst/>
          </a:prstGeom>
          <a:ln>
            <a:noFill/>
          </a:ln>
          <a:effectLst>
            <a:outerShdw blurRad="76200" dir="13500000" sy="23000" kx="1200000" algn="br" rotWithShape="0">
              <a:prstClr val="black">
                <a:alpha val="20000"/>
              </a:prstClr>
            </a:outerShdw>
          </a:effectLst>
        </p:spPr>
      </p:pic>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0" y="152400"/>
            <a:ext cx="9144000" cy="1329595"/>
          </a:xfrm>
        </p:spPr>
        <p:txBody>
          <a:bodyPr/>
          <a:lstStyle/>
          <a:p>
            <a:pPr algn="ctr"/>
            <a:r>
              <a:rPr lang="en-US" sz="3600" b="1" dirty="0" smtClean="0">
                <a:latin typeface="Tahoma" pitchFamily="34" charset="0"/>
                <a:ea typeface="Tahoma" pitchFamily="34" charset="0"/>
                <a:cs typeface="Tahoma" pitchFamily="34" charset="0"/>
              </a:rPr>
              <a:t>SADABAHAR PLAN(TABLE NO, 74)</a:t>
            </a:r>
            <a:br>
              <a:rPr lang="en-US" sz="3600" b="1" dirty="0" smtClean="0">
                <a:latin typeface="Tahoma" pitchFamily="34" charset="0"/>
                <a:ea typeface="Tahoma" pitchFamily="34" charset="0"/>
                <a:cs typeface="Tahoma" pitchFamily="34" charset="0"/>
              </a:rPr>
            </a:br>
            <a:r>
              <a:rPr lang="en-US" sz="3600" b="1" dirty="0" smtClean="0">
                <a:latin typeface="Tahoma" pitchFamily="34" charset="0"/>
                <a:ea typeface="Tahoma" pitchFamily="34" charset="0"/>
                <a:cs typeface="Tahoma" pitchFamily="34" charset="0"/>
              </a:rPr>
              <a:t> </a:t>
            </a:r>
            <a:r>
              <a:rPr lang="en-US" sz="2400" b="1" dirty="0" smtClean="0">
                <a:latin typeface="Tahoma" pitchFamily="34" charset="0"/>
                <a:ea typeface="Tahoma" pitchFamily="34" charset="0"/>
                <a:cs typeface="Tahoma" pitchFamily="34" charset="0"/>
              </a:rPr>
              <a:t>WITH OUT ADB</a:t>
            </a:r>
            <a:br>
              <a:rPr lang="en-US" sz="2400" b="1" dirty="0" smtClean="0">
                <a:latin typeface="Tahoma" pitchFamily="34" charset="0"/>
                <a:ea typeface="Tahoma" pitchFamily="34" charset="0"/>
                <a:cs typeface="Tahoma" pitchFamily="34" charset="0"/>
              </a:rPr>
            </a:br>
            <a:r>
              <a:rPr lang="en-US" sz="2400" b="1" dirty="0" smtClean="0">
                <a:latin typeface="Tahoma" pitchFamily="34" charset="0"/>
                <a:ea typeface="Tahoma" pitchFamily="34" charset="0"/>
                <a:cs typeface="Tahoma" pitchFamily="34" charset="0"/>
              </a:rPr>
              <a:t>PREMIUM RATES PER 1000 SUM ASSURED</a:t>
            </a:r>
            <a:endParaRPr lang="en-US" sz="2400" b="1" dirty="0">
              <a:latin typeface="Tahoma" pitchFamily="34" charset="0"/>
              <a:ea typeface="Tahoma" pitchFamily="34" charset="0"/>
              <a:cs typeface="Tahoma" pitchFamily="34" charset="0"/>
            </a:endParaRPr>
          </a:p>
        </p:txBody>
      </p:sp>
      <p:graphicFrame>
        <p:nvGraphicFramePr>
          <p:cNvPr id="5" name="Content Placeholder 4"/>
          <p:cNvGraphicFramePr>
            <a:graphicFrameLocks noGrp="1"/>
          </p:cNvGraphicFramePr>
          <p:nvPr>
            <p:ph idx="1"/>
          </p:nvPr>
        </p:nvGraphicFramePr>
        <p:xfrm>
          <a:off x="838200" y="1828800"/>
          <a:ext cx="7391398" cy="3352800"/>
        </p:xfrm>
        <a:graphic>
          <a:graphicData uri="http://schemas.openxmlformats.org/drawingml/2006/table">
            <a:tbl>
              <a:tblPr>
                <a:effectLst>
                  <a:outerShdw blurRad="50800" dist="38100" dir="5400000" algn="t" rotWithShape="0">
                    <a:prstClr val="black">
                      <a:alpha val="40000"/>
                    </a:prstClr>
                  </a:outerShdw>
                </a:effectLst>
                <a:tableStyleId>{284E427A-3D55-4303-BF80-6455036E1DE7}</a:tableStyleId>
              </a:tblPr>
              <a:tblGrid>
                <a:gridCol w="932922"/>
                <a:gridCol w="936389"/>
                <a:gridCol w="935522"/>
                <a:gridCol w="917313"/>
                <a:gridCol w="917313"/>
                <a:gridCol w="917313"/>
                <a:gridCol w="917313"/>
                <a:gridCol w="917313"/>
              </a:tblGrid>
              <a:tr h="266701">
                <a:tc>
                  <a:txBody>
                    <a:bodyPr/>
                    <a:lstStyle/>
                    <a:p>
                      <a:pPr marL="0" marR="0" algn="ctr">
                        <a:spcBef>
                          <a:spcPts val="0"/>
                        </a:spcBef>
                        <a:spcAft>
                          <a:spcPts val="0"/>
                        </a:spcAft>
                      </a:pPr>
                      <a:r>
                        <a:rPr lang="en-US" sz="2000" dirty="0">
                          <a:solidFill>
                            <a:schemeClr val="tx1"/>
                          </a:solidFill>
                        </a:rPr>
                        <a:t>TERM</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12</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15</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18</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21</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24</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27</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30</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66701">
                <a:tc>
                  <a:txBody>
                    <a:bodyPr/>
                    <a:lstStyle/>
                    <a:p>
                      <a:pPr marL="0" marR="0" algn="ctr">
                        <a:spcBef>
                          <a:spcPts val="0"/>
                        </a:spcBef>
                        <a:spcAft>
                          <a:spcPts val="0"/>
                        </a:spcAft>
                      </a:pPr>
                      <a:r>
                        <a:rPr lang="en-US" sz="2000" dirty="0">
                          <a:solidFill>
                            <a:schemeClr val="tx1"/>
                          </a:solidFill>
                        </a:rPr>
                        <a:t>Age</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66701">
                <a:tc>
                  <a:txBody>
                    <a:bodyPr/>
                    <a:lstStyle/>
                    <a:p>
                      <a:pPr marL="0" marR="0" algn="ctr">
                        <a:spcBef>
                          <a:spcPts val="0"/>
                        </a:spcBef>
                        <a:spcAft>
                          <a:spcPts val="0"/>
                        </a:spcAft>
                      </a:pPr>
                      <a:r>
                        <a:rPr lang="en-US" sz="1800" dirty="0">
                          <a:solidFill>
                            <a:schemeClr val="tx1"/>
                          </a:solidFill>
                        </a:rPr>
                        <a:t>31</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91.30</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74.28</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dirty="0">
                          <a:solidFill>
                            <a:schemeClr val="tx1"/>
                          </a:solidFill>
                        </a:rPr>
                        <a:t>63.25</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55.31</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48.95</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44.16</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40.51</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66701">
                <a:tc>
                  <a:txBody>
                    <a:bodyPr/>
                    <a:lstStyle/>
                    <a:p>
                      <a:pPr marL="0" marR="0" algn="ctr">
                        <a:spcBef>
                          <a:spcPts val="0"/>
                        </a:spcBef>
                        <a:spcAft>
                          <a:spcPts val="0"/>
                        </a:spcAft>
                      </a:pPr>
                      <a:r>
                        <a:rPr lang="en-US" sz="1800" dirty="0">
                          <a:solidFill>
                            <a:schemeClr val="tx1"/>
                          </a:solidFill>
                        </a:rPr>
                        <a:t>32</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91.43</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74.43</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63.44</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55.56</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49.26</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44.54</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40.95</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66701">
                <a:tc>
                  <a:txBody>
                    <a:bodyPr/>
                    <a:lstStyle/>
                    <a:p>
                      <a:pPr marL="0" marR="0" algn="ctr">
                        <a:spcBef>
                          <a:spcPts val="0"/>
                        </a:spcBef>
                        <a:spcAft>
                          <a:spcPts val="0"/>
                        </a:spcAft>
                      </a:pPr>
                      <a:r>
                        <a:rPr lang="en-US" sz="1800" dirty="0">
                          <a:solidFill>
                            <a:schemeClr val="tx1"/>
                          </a:solidFill>
                        </a:rPr>
                        <a:t>33</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91.57</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74.61</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63.66</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55.84</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49.60</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44.95</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41.44</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66701">
                <a:tc>
                  <a:txBody>
                    <a:bodyPr/>
                    <a:lstStyle/>
                    <a:p>
                      <a:pPr marL="0" marR="0" algn="ctr">
                        <a:spcBef>
                          <a:spcPts val="0"/>
                        </a:spcBef>
                        <a:spcAft>
                          <a:spcPts val="0"/>
                        </a:spcAft>
                      </a:pPr>
                      <a:r>
                        <a:rPr lang="en-US" sz="1800" dirty="0">
                          <a:solidFill>
                            <a:schemeClr val="tx1"/>
                          </a:solidFill>
                        </a:rPr>
                        <a:t>34</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91.73</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74.81</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63.91</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56.16</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49.99</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45.41</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41.96</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66701">
                <a:tc>
                  <a:txBody>
                    <a:bodyPr/>
                    <a:lstStyle/>
                    <a:p>
                      <a:pPr marL="0" marR="0" algn="ctr">
                        <a:spcBef>
                          <a:spcPts val="0"/>
                        </a:spcBef>
                        <a:spcAft>
                          <a:spcPts val="0"/>
                        </a:spcAft>
                      </a:pPr>
                      <a:r>
                        <a:rPr lang="en-US" sz="1800" dirty="0">
                          <a:solidFill>
                            <a:schemeClr val="tx1"/>
                          </a:solidFill>
                        </a:rPr>
                        <a:t>35</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91.91</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75.03</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64.20</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56.51</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50.43</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45.92</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42.54</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66701">
                <a:tc>
                  <a:txBody>
                    <a:bodyPr/>
                    <a:lstStyle/>
                    <a:p>
                      <a:pPr marL="0" marR="0" algn="ctr">
                        <a:spcBef>
                          <a:spcPts val="0"/>
                        </a:spcBef>
                        <a:spcAft>
                          <a:spcPts val="0"/>
                        </a:spcAft>
                      </a:pPr>
                      <a:r>
                        <a:rPr lang="en-US" sz="1800" dirty="0">
                          <a:solidFill>
                            <a:schemeClr val="tx1"/>
                          </a:solidFill>
                        </a:rPr>
                        <a:t>36</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92.11</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dirty="0">
                          <a:solidFill>
                            <a:schemeClr val="tx1"/>
                          </a:solidFill>
                        </a:rPr>
                        <a:t>75.29</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54.52</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56.92</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50.91</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46.48</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43.16</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66701">
                <a:tc>
                  <a:txBody>
                    <a:bodyPr/>
                    <a:lstStyle/>
                    <a:p>
                      <a:pPr marL="0" marR="0" algn="ctr">
                        <a:spcBef>
                          <a:spcPts val="0"/>
                        </a:spcBef>
                        <a:spcAft>
                          <a:spcPts val="0"/>
                        </a:spcAft>
                      </a:pPr>
                      <a:r>
                        <a:rPr lang="en-US" sz="1800" dirty="0">
                          <a:solidFill>
                            <a:schemeClr val="tx1"/>
                          </a:solidFill>
                        </a:rPr>
                        <a:t>37</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92.34</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75.59</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64.90</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57.37</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dirty="0">
                          <a:solidFill>
                            <a:schemeClr val="tx1"/>
                          </a:solidFill>
                        </a:rPr>
                        <a:t>51.45</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47.09</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43.84</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66701">
                <a:tc>
                  <a:txBody>
                    <a:bodyPr/>
                    <a:lstStyle/>
                    <a:p>
                      <a:pPr marL="0" marR="0" algn="ctr">
                        <a:spcBef>
                          <a:spcPts val="0"/>
                        </a:spcBef>
                        <a:spcAft>
                          <a:spcPts val="0"/>
                        </a:spcAft>
                      </a:pPr>
                      <a:r>
                        <a:rPr lang="en-US" sz="1800" dirty="0">
                          <a:solidFill>
                            <a:schemeClr val="tx1"/>
                          </a:solidFill>
                        </a:rPr>
                        <a:t>38</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92.61</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75.92</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65.35</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57.88</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52.04</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47.76</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44.58</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66701">
                <a:tc>
                  <a:txBody>
                    <a:bodyPr/>
                    <a:lstStyle/>
                    <a:p>
                      <a:pPr marL="0" marR="0" algn="ctr">
                        <a:spcBef>
                          <a:spcPts val="0"/>
                        </a:spcBef>
                        <a:spcAft>
                          <a:spcPts val="0"/>
                        </a:spcAft>
                      </a:pPr>
                      <a:r>
                        <a:rPr lang="en-US" sz="1800" dirty="0">
                          <a:solidFill>
                            <a:schemeClr val="tx1"/>
                          </a:solidFill>
                        </a:rPr>
                        <a:t>39</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92.91</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76.31</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65.79</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58.45</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52.69</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48.48</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45.38</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66701">
                <a:tc>
                  <a:txBody>
                    <a:bodyPr/>
                    <a:lstStyle/>
                    <a:p>
                      <a:pPr marL="0" marR="0" algn="ctr">
                        <a:spcBef>
                          <a:spcPts val="0"/>
                        </a:spcBef>
                        <a:spcAft>
                          <a:spcPts val="0"/>
                        </a:spcAft>
                      </a:pPr>
                      <a:r>
                        <a:rPr lang="en-US" sz="1800" dirty="0">
                          <a:solidFill>
                            <a:schemeClr val="tx1"/>
                          </a:solidFill>
                        </a:rPr>
                        <a:t>40</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dirty="0">
                          <a:solidFill>
                            <a:schemeClr val="tx1"/>
                          </a:solidFill>
                        </a:rPr>
                        <a:t>93.26</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dirty="0">
                          <a:solidFill>
                            <a:schemeClr val="tx1"/>
                          </a:solidFill>
                        </a:rPr>
                        <a:t>76.74</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dirty="0">
                          <a:solidFill>
                            <a:schemeClr val="tx1"/>
                          </a:solidFill>
                        </a:rPr>
                        <a:t>66.33</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dirty="0">
                          <a:solidFill>
                            <a:schemeClr val="tx1"/>
                          </a:solidFill>
                        </a:rPr>
                        <a:t>59.08</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dirty="0">
                          <a:solidFill>
                            <a:schemeClr val="tx1"/>
                          </a:solidFill>
                        </a:rPr>
                        <a:t>53.40</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dirty="0">
                          <a:solidFill>
                            <a:schemeClr val="tx1"/>
                          </a:solidFill>
                        </a:rPr>
                        <a:t>49.28</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dirty="0">
                          <a:solidFill>
                            <a:schemeClr val="tx1"/>
                          </a:solidFill>
                        </a:rPr>
                        <a:t>46.25</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bl>
          </a:graphicData>
        </a:graphic>
      </p:graphicFrame>
      <p:pic>
        <p:nvPicPr>
          <p:cNvPr id="6" name="Picture 5"/>
          <p:cNvPicPr>
            <a:picLocks noChangeAspect="1" noChangeArrowheads="1"/>
          </p:cNvPicPr>
          <p:nvPr/>
        </p:nvPicPr>
        <p:blipFill>
          <a:blip r:embed="rId2" cstate="print"/>
          <a:srcRect/>
          <a:stretch>
            <a:fillRect/>
          </a:stretch>
        </p:blipFill>
        <p:spPr bwMode="auto">
          <a:xfrm>
            <a:off x="8001000" y="5791200"/>
            <a:ext cx="813984" cy="838200"/>
          </a:xfrm>
          <a:prstGeom prst="rect">
            <a:avLst/>
          </a:prstGeom>
          <a:ln>
            <a:noFill/>
          </a:ln>
          <a:effectLst>
            <a:outerShdw blurRad="76200" dir="13500000" sy="23000" kx="1200000" algn="br" rotWithShape="0">
              <a:prstClr val="black">
                <a:alpha val="20000"/>
              </a:prstClr>
            </a:outerShdw>
          </a:effectLst>
        </p:spPr>
      </p:pic>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304800" y="457200"/>
            <a:ext cx="8305800" cy="914400"/>
          </a:xfrm>
        </p:spPr>
        <p:txBody>
          <a:bodyPr/>
          <a:lstStyle/>
          <a:p>
            <a:pPr algn="ctr" eaLnBrk="1" hangingPunct="1"/>
            <a:r>
              <a:rPr lang="en-US" sz="4400" b="1" dirty="0" smtClean="0">
                <a:latin typeface="Tahoma" pitchFamily="34" charset="0"/>
                <a:ea typeface="Tahoma" pitchFamily="34" charset="0"/>
                <a:cs typeface="Tahoma" pitchFamily="34" charset="0"/>
              </a:rPr>
              <a:t>SADABAHAR PLAN </a:t>
            </a:r>
            <a:br>
              <a:rPr lang="en-US" sz="4400" b="1" dirty="0" smtClean="0">
                <a:latin typeface="Tahoma" pitchFamily="34" charset="0"/>
                <a:ea typeface="Tahoma" pitchFamily="34" charset="0"/>
                <a:cs typeface="Tahoma" pitchFamily="34" charset="0"/>
              </a:rPr>
            </a:br>
            <a:r>
              <a:rPr lang="en-US" sz="4400" b="1" dirty="0" smtClean="0">
                <a:latin typeface="Tahoma" pitchFamily="34" charset="0"/>
                <a:ea typeface="Tahoma" pitchFamily="34" charset="0"/>
                <a:cs typeface="Tahoma" pitchFamily="34" charset="0"/>
              </a:rPr>
              <a:t>TABLE 74</a:t>
            </a:r>
          </a:p>
        </p:txBody>
      </p:sp>
      <p:pic>
        <p:nvPicPr>
          <p:cNvPr id="4100" name="Picture 4"/>
          <p:cNvPicPr>
            <a:picLocks noChangeAspect="1" noChangeArrowheads="1"/>
          </p:cNvPicPr>
          <p:nvPr/>
        </p:nvPicPr>
        <p:blipFill>
          <a:blip r:embed="rId2" cstate="print"/>
          <a:srcRect r="1587"/>
          <a:stretch>
            <a:fillRect/>
          </a:stretch>
        </p:blipFill>
        <p:spPr bwMode="auto">
          <a:xfrm>
            <a:off x="2286000" y="1905000"/>
            <a:ext cx="4724400" cy="301576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5" name="Picture 4"/>
          <p:cNvPicPr>
            <a:picLocks noChangeAspect="1" noChangeArrowheads="1"/>
          </p:cNvPicPr>
          <p:nvPr/>
        </p:nvPicPr>
        <p:blipFill>
          <a:blip r:embed="rId3" cstate="print"/>
          <a:srcRect/>
          <a:stretch>
            <a:fillRect/>
          </a:stretch>
        </p:blipFill>
        <p:spPr bwMode="auto">
          <a:xfrm>
            <a:off x="8001000" y="5791200"/>
            <a:ext cx="813984" cy="838200"/>
          </a:xfrm>
          <a:prstGeom prst="rect">
            <a:avLst/>
          </a:prstGeom>
          <a:ln>
            <a:noFill/>
          </a:ln>
          <a:effectLst>
            <a:outerShdw blurRad="76200" dir="13500000" sy="23000" kx="1200000" algn="br" rotWithShape="0">
              <a:prstClr val="black">
                <a:alpha val="20000"/>
              </a:prstClr>
            </a:outerShdw>
          </a:effectLst>
        </p:spPr>
      </p:pic>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381000" y="230188"/>
            <a:ext cx="8382000" cy="1163395"/>
          </a:xfrm>
        </p:spPr>
        <p:txBody>
          <a:bodyPr/>
          <a:lstStyle/>
          <a:p>
            <a:pPr algn="ctr"/>
            <a:r>
              <a:rPr lang="en-US" sz="3600" b="1" dirty="0" smtClean="0">
                <a:latin typeface="Tahoma" pitchFamily="34" charset="0"/>
                <a:ea typeface="Tahoma" pitchFamily="34" charset="0"/>
                <a:cs typeface="Tahoma" pitchFamily="34" charset="0"/>
              </a:rPr>
              <a:t>SADABAHAR PLAN(TABLE NO, 74) </a:t>
            </a:r>
            <a:br>
              <a:rPr lang="en-US" sz="3600" b="1" dirty="0" smtClean="0">
                <a:latin typeface="Tahoma" pitchFamily="34" charset="0"/>
                <a:ea typeface="Tahoma" pitchFamily="34" charset="0"/>
                <a:cs typeface="Tahoma" pitchFamily="34" charset="0"/>
              </a:rPr>
            </a:br>
            <a:r>
              <a:rPr lang="en-US" sz="2400" b="1" dirty="0" smtClean="0">
                <a:latin typeface="Tahoma" pitchFamily="34" charset="0"/>
                <a:ea typeface="Tahoma" pitchFamily="34" charset="0"/>
                <a:cs typeface="Tahoma" pitchFamily="34" charset="0"/>
              </a:rPr>
              <a:t>WITH OUT ADB</a:t>
            </a:r>
            <a:br>
              <a:rPr lang="en-US" sz="2400" b="1" dirty="0" smtClean="0">
                <a:latin typeface="Tahoma" pitchFamily="34" charset="0"/>
                <a:ea typeface="Tahoma" pitchFamily="34" charset="0"/>
                <a:cs typeface="Tahoma" pitchFamily="34" charset="0"/>
              </a:rPr>
            </a:br>
            <a:r>
              <a:rPr lang="en-US" sz="2400" b="1" dirty="0" smtClean="0">
                <a:latin typeface="Tahoma" pitchFamily="34" charset="0"/>
                <a:ea typeface="Tahoma" pitchFamily="34" charset="0"/>
                <a:cs typeface="Tahoma" pitchFamily="34" charset="0"/>
              </a:rPr>
              <a:t>PREMIUM RATES PER 1000 SUM ASSURED</a:t>
            </a:r>
            <a:endParaRPr lang="en-US" sz="2400" b="1" dirty="0">
              <a:latin typeface="Tahoma" pitchFamily="34" charset="0"/>
              <a:ea typeface="Tahoma" pitchFamily="34" charset="0"/>
              <a:cs typeface="Tahoma" pitchFamily="34" charset="0"/>
            </a:endParaRPr>
          </a:p>
        </p:txBody>
      </p:sp>
      <p:graphicFrame>
        <p:nvGraphicFramePr>
          <p:cNvPr id="5" name="Content Placeholder 4"/>
          <p:cNvGraphicFramePr>
            <a:graphicFrameLocks noGrp="1"/>
          </p:cNvGraphicFramePr>
          <p:nvPr>
            <p:ph idx="1"/>
          </p:nvPr>
        </p:nvGraphicFramePr>
        <p:xfrm>
          <a:off x="838200" y="1828800"/>
          <a:ext cx="7467601" cy="3530600"/>
        </p:xfrm>
        <a:graphic>
          <a:graphicData uri="http://schemas.openxmlformats.org/drawingml/2006/table">
            <a:tbl>
              <a:tblPr>
                <a:tableStyleId>{284E427A-3D55-4303-BF80-6455036E1DE7}</a:tableStyleId>
              </a:tblPr>
              <a:tblGrid>
                <a:gridCol w="942538"/>
                <a:gridCol w="946042"/>
                <a:gridCol w="945166"/>
                <a:gridCol w="926771"/>
                <a:gridCol w="926771"/>
                <a:gridCol w="926771"/>
                <a:gridCol w="926771"/>
                <a:gridCol w="926771"/>
              </a:tblGrid>
              <a:tr h="292100">
                <a:tc>
                  <a:txBody>
                    <a:bodyPr/>
                    <a:lstStyle/>
                    <a:p>
                      <a:pPr marL="0" marR="0" algn="ctr">
                        <a:spcBef>
                          <a:spcPts val="0"/>
                        </a:spcBef>
                        <a:spcAft>
                          <a:spcPts val="0"/>
                        </a:spcAft>
                      </a:pPr>
                      <a:r>
                        <a:rPr lang="en-US" sz="2000" dirty="0">
                          <a:solidFill>
                            <a:schemeClr val="tx1"/>
                          </a:solidFill>
                        </a:rPr>
                        <a:t>TERM</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dirty="0">
                          <a:solidFill>
                            <a:schemeClr val="tx1"/>
                          </a:solidFill>
                        </a:rPr>
                        <a:t>12</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15</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18</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21</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24</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27</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30</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92100">
                <a:tc>
                  <a:txBody>
                    <a:bodyPr/>
                    <a:lstStyle/>
                    <a:p>
                      <a:pPr marL="0" marR="0" algn="ctr">
                        <a:spcBef>
                          <a:spcPts val="0"/>
                        </a:spcBef>
                        <a:spcAft>
                          <a:spcPts val="0"/>
                        </a:spcAft>
                      </a:pPr>
                      <a:r>
                        <a:rPr lang="en-US" sz="2000" dirty="0">
                          <a:solidFill>
                            <a:schemeClr val="tx1"/>
                          </a:solidFill>
                        </a:rPr>
                        <a:t>Age</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92100">
                <a:tc>
                  <a:txBody>
                    <a:bodyPr/>
                    <a:lstStyle/>
                    <a:p>
                      <a:pPr marL="0" marR="0" algn="ctr">
                        <a:spcBef>
                          <a:spcPts val="0"/>
                        </a:spcBef>
                        <a:spcAft>
                          <a:spcPts val="0"/>
                        </a:spcAft>
                      </a:pPr>
                      <a:r>
                        <a:rPr lang="en-US" sz="1800" dirty="0">
                          <a:solidFill>
                            <a:schemeClr val="tx1"/>
                          </a:solidFill>
                        </a:rPr>
                        <a:t>41</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93.66</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77.24</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dirty="0">
                          <a:solidFill>
                            <a:schemeClr val="tx1"/>
                          </a:solidFill>
                        </a:rPr>
                        <a:t>66.93</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59.77</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54.18</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50.14</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47.18</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92100">
                <a:tc>
                  <a:txBody>
                    <a:bodyPr/>
                    <a:lstStyle/>
                    <a:p>
                      <a:pPr marL="0" marR="0" algn="ctr">
                        <a:spcBef>
                          <a:spcPts val="0"/>
                        </a:spcBef>
                        <a:spcAft>
                          <a:spcPts val="0"/>
                        </a:spcAft>
                      </a:pPr>
                      <a:r>
                        <a:rPr lang="en-US" sz="1800" dirty="0">
                          <a:solidFill>
                            <a:schemeClr val="tx1"/>
                          </a:solidFill>
                        </a:rPr>
                        <a:t>42</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94.12</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77.80</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67.59</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60.53</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55.03</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51.07</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48.19</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92100">
                <a:tc>
                  <a:txBody>
                    <a:bodyPr/>
                    <a:lstStyle/>
                    <a:p>
                      <a:pPr marL="0" marR="0" algn="ctr">
                        <a:spcBef>
                          <a:spcPts val="0"/>
                        </a:spcBef>
                        <a:spcAft>
                          <a:spcPts val="0"/>
                        </a:spcAft>
                      </a:pPr>
                      <a:r>
                        <a:rPr lang="en-US" sz="1800" dirty="0">
                          <a:solidFill>
                            <a:schemeClr val="tx1"/>
                          </a:solidFill>
                        </a:rPr>
                        <a:t>43</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94.64</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78.44</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68.33</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61.37</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55.96</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52.08</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49.28</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92100">
                <a:tc>
                  <a:txBody>
                    <a:bodyPr/>
                    <a:lstStyle/>
                    <a:p>
                      <a:pPr marL="0" marR="0" algn="ctr">
                        <a:spcBef>
                          <a:spcPts val="0"/>
                        </a:spcBef>
                        <a:spcAft>
                          <a:spcPts val="0"/>
                        </a:spcAft>
                      </a:pPr>
                      <a:r>
                        <a:rPr lang="en-US" sz="1800" dirty="0">
                          <a:solidFill>
                            <a:schemeClr val="tx1"/>
                          </a:solidFill>
                        </a:rPr>
                        <a:t>44</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95.23</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79.15</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69.15</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62.28</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56.96</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53.17</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50.45</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92100">
                <a:tc>
                  <a:txBody>
                    <a:bodyPr/>
                    <a:lstStyle/>
                    <a:p>
                      <a:pPr marL="0" marR="0" algn="ctr">
                        <a:spcBef>
                          <a:spcPts val="0"/>
                        </a:spcBef>
                        <a:spcAft>
                          <a:spcPts val="0"/>
                        </a:spcAft>
                      </a:pPr>
                      <a:r>
                        <a:rPr lang="en-US" sz="1800" dirty="0">
                          <a:solidFill>
                            <a:schemeClr val="tx1"/>
                          </a:solidFill>
                        </a:rPr>
                        <a:t>45</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95.90</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79.94</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dirty="0">
                          <a:solidFill>
                            <a:schemeClr val="tx1"/>
                          </a:solidFill>
                        </a:rPr>
                        <a:t>70.05</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63.28</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58.05</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54.35</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51.71</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92100">
                <a:tc>
                  <a:txBody>
                    <a:bodyPr/>
                    <a:lstStyle/>
                    <a:p>
                      <a:pPr marL="0" marR="0" algn="ctr">
                        <a:spcBef>
                          <a:spcPts val="0"/>
                        </a:spcBef>
                        <a:spcAft>
                          <a:spcPts val="0"/>
                        </a:spcAft>
                      </a:pPr>
                      <a:r>
                        <a:rPr lang="en-US" sz="1800" dirty="0">
                          <a:solidFill>
                            <a:schemeClr val="tx1"/>
                          </a:solidFill>
                        </a:rPr>
                        <a:t>46</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96.65</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80.81</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71.03</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64.36</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59.23</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55.62</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92100">
                <a:tc>
                  <a:txBody>
                    <a:bodyPr/>
                    <a:lstStyle/>
                    <a:p>
                      <a:pPr marL="0" marR="0" algn="ctr">
                        <a:spcBef>
                          <a:spcPts val="0"/>
                        </a:spcBef>
                        <a:spcAft>
                          <a:spcPts val="0"/>
                        </a:spcAft>
                      </a:pPr>
                      <a:r>
                        <a:rPr lang="en-US" sz="1800" dirty="0">
                          <a:solidFill>
                            <a:schemeClr val="tx1"/>
                          </a:solidFill>
                        </a:rPr>
                        <a:t>47</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97.49</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81.77</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dirty="0">
                          <a:solidFill>
                            <a:schemeClr val="tx1"/>
                          </a:solidFill>
                        </a:rPr>
                        <a:t>72.10</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65.53</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60.50</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56.98</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92100">
                <a:tc>
                  <a:txBody>
                    <a:bodyPr/>
                    <a:lstStyle/>
                    <a:p>
                      <a:pPr marL="0" marR="0" algn="ctr">
                        <a:spcBef>
                          <a:spcPts val="0"/>
                        </a:spcBef>
                        <a:spcAft>
                          <a:spcPts val="0"/>
                        </a:spcAft>
                      </a:pPr>
                      <a:r>
                        <a:rPr lang="en-US" sz="1800" dirty="0">
                          <a:solidFill>
                            <a:schemeClr val="tx1"/>
                          </a:solidFill>
                        </a:rPr>
                        <a:t>48</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98.43</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82.83</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73.26</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66.81</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61.88</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58.45</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92100">
                <a:tc>
                  <a:txBody>
                    <a:bodyPr/>
                    <a:lstStyle/>
                    <a:p>
                      <a:pPr marL="0" marR="0" algn="ctr">
                        <a:spcBef>
                          <a:spcPts val="0"/>
                        </a:spcBef>
                        <a:spcAft>
                          <a:spcPts val="0"/>
                        </a:spcAft>
                      </a:pPr>
                      <a:r>
                        <a:rPr lang="en-US" sz="1800" dirty="0">
                          <a:solidFill>
                            <a:schemeClr val="tx1"/>
                          </a:solidFill>
                        </a:rPr>
                        <a:t>49</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99.46</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83.98</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74.52</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68.18</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63.36</a:t>
                      </a: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18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92100">
                <a:tc>
                  <a:txBody>
                    <a:bodyPr/>
                    <a:lstStyle/>
                    <a:p>
                      <a:pPr marL="0" marR="0" algn="ctr">
                        <a:spcBef>
                          <a:spcPts val="0"/>
                        </a:spcBef>
                        <a:spcAft>
                          <a:spcPts val="0"/>
                        </a:spcAft>
                      </a:pPr>
                      <a:r>
                        <a:rPr lang="en-US" sz="1800" dirty="0">
                          <a:solidFill>
                            <a:schemeClr val="tx1"/>
                          </a:solidFill>
                        </a:rPr>
                        <a:t>50</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dirty="0">
                          <a:solidFill>
                            <a:schemeClr val="tx1"/>
                          </a:solidFill>
                        </a:rPr>
                        <a:t>100.58</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dirty="0">
                          <a:solidFill>
                            <a:schemeClr val="tx1"/>
                          </a:solidFill>
                        </a:rPr>
                        <a:t>85.22</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dirty="0">
                          <a:solidFill>
                            <a:schemeClr val="tx1"/>
                          </a:solidFill>
                        </a:rPr>
                        <a:t>75.89</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dirty="0">
                          <a:solidFill>
                            <a:schemeClr val="tx1"/>
                          </a:solidFill>
                        </a:rPr>
                        <a:t>69.67</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dirty="0">
                          <a:solidFill>
                            <a:schemeClr val="tx1"/>
                          </a:solidFill>
                        </a:rPr>
                        <a:t>64.95</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bl>
          </a:graphicData>
        </a:graphic>
      </p:graphicFrame>
      <p:pic>
        <p:nvPicPr>
          <p:cNvPr id="6" name="Picture 5"/>
          <p:cNvPicPr>
            <a:picLocks noChangeAspect="1" noChangeArrowheads="1"/>
          </p:cNvPicPr>
          <p:nvPr/>
        </p:nvPicPr>
        <p:blipFill>
          <a:blip r:embed="rId2" cstate="print"/>
          <a:srcRect/>
          <a:stretch>
            <a:fillRect/>
          </a:stretch>
        </p:blipFill>
        <p:spPr bwMode="auto">
          <a:xfrm>
            <a:off x="8001000" y="5791200"/>
            <a:ext cx="813984" cy="838200"/>
          </a:xfrm>
          <a:prstGeom prst="rect">
            <a:avLst/>
          </a:prstGeom>
          <a:ln>
            <a:noFill/>
          </a:ln>
          <a:effectLst>
            <a:outerShdw blurRad="76200" dir="13500000" sy="23000" kx="1200000" algn="br" rotWithShape="0">
              <a:prstClr val="black">
                <a:alpha val="20000"/>
              </a:prstClr>
            </a:outerShdw>
          </a:effectLst>
        </p:spPr>
      </p:pic>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81000" y="230188"/>
            <a:ext cx="8382000" cy="1163395"/>
          </a:xfrm>
        </p:spPr>
        <p:txBody>
          <a:bodyPr/>
          <a:lstStyle/>
          <a:p>
            <a:pPr algn="ctr"/>
            <a:r>
              <a:rPr lang="en-US" sz="3600" b="1" dirty="0" smtClean="0">
                <a:latin typeface="Tahoma" pitchFamily="34" charset="0"/>
                <a:ea typeface="Tahoma" pitchFamily="34" charset="0"/>
                <a:cs typeface="Tahoma" pitchFamily="34" charset="0"/>
              </a:rPr>
              <a:t>SADABAHAR PLAN (TABLE NO, 74) </a:t>
            </a:r>
            <a:br>
              <a:rPr lang="en-US" sz="3600" b="1" dirty="0" smtClean="0">
                <a:latin typeface="Tahoma" pitchFamily="34" charset="0"/>
                <a:ea typeface="Tahoma" pitchFamily="34" charset="0"/>
                <a:cs typeface="Tahoma" pitchFamily="34" charset="0"/>
              </a:rPr>
            </a:br>
            <a:r>
              <a:rPr lang="en-US" sz="2400" b="1" dirty="0" smtClean="0">
                <a:latin typeface="Tahoma" pitchFamily="34" charset="0"/>
                <a:ea typeface="Tahoma" pitchFamily="34" charset="0"/>
                <a:cs typeface="Tahoma" pitchFamily="34" charset="0"/>
              </a:rPr>
              <a:t>WITH OUT ADB</a:t>
            </a:r>
            <a:br>
              <a:rPr lang="en-US" sz="2400" b="1" dirty="0" smtClean="0">
                <a:latin typeface="Tahoma" pitchFamily="34" charset="0"/>
                <a:ea typeface="Tahoma" pitchFamily="34" charset="0"/>
                <a:cs typeface="Tahoma" pitchFamily="34" charset="0"/>
              </a:rPr>
            </a:br>
            <a:r>
              <a:rPr lang="en-US" sz="2400" b="1" dirty="0" smtClean="0">
                <a:latin typeface="Tahoma" pitchFamily="34" charset="0"/>
                <a:ea typeface="Tahoma" pitchFamily="34" charset="0"/>
                <a:cs typeface="Tahoma" pitchFamily="34" charset="0"/>
              </a:rPr>
              <a:t>PREMIUM RATES PER 1000 SUM ASSURED</a:t>
            </a:r>
            <a:endParaRPr lang="en-US" sz="2400" b="1" dirty="0">
              <a:latin typeface="Tahoma" pitchFamily="34" charset="0"/>
              <a:ea typeface="Tahoma" pitchFamily="34" charset="0"/>
              <a:cs typeface="Tahoma" pitchFamily="34" charset="0"/>
            </a:endParaRPr>
          </a:p>
        </p:txBody>
      </p:sp>
      <p:graphicFrame>
        <p:nvGraphicFramePr>
          <p:cNvPr id="5" name="Content Placeholder 4"/>
          <p:cNvGraphicFramePr>
            <a:graphicFrameLocks noGrp="1"/>
          </p:cNvGraphicFramePr>
          <p:nvPr>
            <p:ph idx="1"/>
          </p:nvPr>
        </p:nvGraphicFramePr>
        <p:xfrm>
          <a:off x="914400" y="1752600"/>
          <a:ext cx="7173584" cy="3657600"/>
        </p:xfrm>
        <a:graphic>
          <a:graphicData uri="http://schemas.openxmlformats.org/drawingml/2006/table">
            <a:tbl>
              <a:tblPr>
                <a:effectLst>
                  <a:outerShdw blurRad="50800" dist="38100" dir="5400000" algn="t" rotWithShape="0">
                    <a:prstClr val="black">
                      <a:alpha val="40000"/>
                    </a:prstClr>
                  </a:outerShdw>
                </a:effectLst>
                <a:tableStyleId>{284E427A-3D55-4303-BF80-6455036E1DE7}</a:tableStyleId>
              </a:tblPr>
              <a:tblGrid>
                <a:gridCol w="913686"/>
                <a:gridCol w="917082"/>
                <a:gridCol w="916232"/>
                <a:gridCol w="845185"/>
                <a:gridCol w="886199"/>
                <a:gridCol w="898400"/>
                <a:gridCol w="898400"/>
                <a:gridCol w="898400"/>
              </a:tblGrid>
              <a:tr h="292100">
                <a:tc>
                  <a:txBody>
                    <a:bodyPr/>
                    <a:lstStyle/>
                    <a:p>
                      <a:pPr marL="0" marR="0" algn="ctr">
                        <a:spcBef>
                          <a:spcPts val="0"/>
                        </a:spcBef>
                        <a:spcAft>
                          <a:spcPts val="0"/>
                        </a:spcAft>
                      </a:pPr>
                      <a:r>
                        <a:rPr lang="en-US" sz="2000" dirty="0">
                          <a:solidFill>
                            <a:schemeClr val="tx1"/>
                          </a:solidFill>
                        </a:rPr>
                        <a:t>TERM</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dirty="0">
                          <a:solidFill>
                            <a:schemeClr val="tx1"/>
                          </a:solidFill>
                        </a:rPr>
                        <a:t>12</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dirty="0">
                          <a:solidFill>
                            <a:schemeClr val="tx1"/>
                          </a:solidFill>
                        </a:rPr>
                        <a:t>15</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dirty="0">
                          <a:solidFill>
                            <a:schemeClr val="tx1"/>
                          </a:solidFill>
                        </a:rPr>
                        <a:t>18</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dirty="0">
                          <a:solidFill>
                            <a:schemeClr val="tx1"/>
                          </a:solidFill>
                        </a:rPr>
                        <a:t>21</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dirty="0">
                          <a:solidFill>
                            <a:schemeClr val="tx1"/>
                          </a:solidFill>
                        </a:rPr>
                        <a:t>24</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dirty="0">
                          <a:solidFill>
                            <a:schemeClr val="tx1"/>
                          </a:solidFill>
                        </a:rPr>
                        <a:t>27</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dirty="0">
                          <a:solidFill>
                            <a:schemeClr val="tx1"/>
                          </a:solidFill>
                        </a:rPr>
                        <a:t>30</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92100">
                <a:tc>
                  <a:txBody>
                    <a:bodyPr/>
                    <a:lstStyle/>
                    <a:p>
                      <a:pPr marL="0" marR="0" algn="ctr">
                        <a:spcBef>
                          <a:spcPts val="0"/>
                        </a:spcBef>
                        <a:spcAft>
                          <a:spcPts val="0"/>
                        </a:spcAft>
                      </a:pPr>
                      <a:r>
                        <a:rPr lang="en-US" sz="2000" dirty="0">
                          <a:solidFill>
                            <a:schemeClr val="tx1"/>
                          </a:solidFill>
                        </a:rPr>
                        <a:t>Age</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92100">
                <a:tc>
                  <a:txBody>
                    <a:bodyPr/>
                    <a:lstStyle/>
                    <a:p>
                      <a:pPr marL="0" marR="0" algn="ctr">
                        <a:spcBef>
                          <a:spcPts val="0"/>
                        </a:spcBef>
                        <a:spcAft>
                          <a:spcPts val="0"/>
                        </a:spcAft>
                      </a:pPr>
                      <a:r>
                        <a:rPr lang="en-US" sz="2000" dirty="0">
                          <a:solidFill>
                            <a:schemeClr val="tx1"/>
                          </a:solidFill>
                        </a:rPr>
                        <a:t>51</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100.81</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86.57</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77.36</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71.26</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66.65</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92100">
                <a:tc>
                  <a:txBody>
                    <a:bodyPr/>
                    <a:lstStyle/>
                    <a:p>
                      <a:pPr marL="0" marR="0" algn="ctr">
                        <a:spcBef>
                          <a:spcPts val="0"/>
                        </a:spcBef>
                        <a:spcAft>
                          <a:spcPts val="0"/>
                        </a:spcAft>
                      </a:pPr>
                      <a:r>
                        <a:rPr lang="en-US" sz="2000" dirty="0">
                          <a:solidFill>
                            <a:schemeClr val="tx1"/>
                          </a:solidFill>
                        </a:rPr>
                        <a:t>52</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103.13</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88.03</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78.95</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72.97</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92100">
                <a:tc>
                  <a:txBody>
                    <a:bodyPr/>
                    <a:lstStyle/>
                    <a:p>
                      <a:pPr marL="0" marR="0" algn="ctr">
                        <a:spcBef>
                          <a:spcPts val="0"/>
                        </a:spcBef>
                        <a:spcAft>
                          <a:spcPts val="0"/>
                        </a:spcAft>
                      </a:pPr>
                      <a:r>
                        <a:rPr lang="en-US" sz="2000" dirty="0">
                          <a:solidFill>
                            <a:schemeClr val="tx1"/>
                          </a:solidFill>
                        </a:rPr>
                        <a:t>53</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104.65</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89.58</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80.64</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74.80</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92100">
                <a:tc>
                  <a:txBody>
                    <a:bodyPr/>
                    <a:lstStyle/>
                    <a:p>
                      <a:pPr marL="0" marR="0" algn="ctr">
                        <a:spcBef>
                          <a:spcPts val="0"/>
                        </a:spcBef>
                        <a:spcAft>
                          <a:spcPts val="0"/>
                        </a:spcAft>
                      </a:pPr>
                      <a:r>
                        <a:rPr lang="en-US" sz="2000" dirty="0">
                          <a:solidFill>
                            <a:schemeClr val="tx1"/>
                          </a:solidFill>
                        </a:rPr>
                        <a:t>54</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106.08</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91.25</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82.45</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76.74</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92100">
                <a:tc>
                  <a:txBody>
                    <a:bodyPr/>
                    <a:lstStyle/>
                    <a:p>
                      <a:pPr marL="0" marR="0" algn="ctr">
                        <a:spcBef>
                          <a:spcPts val="0"/>
                        </a:spcBef>
                        <a:spcAft>
                          <a:spcPts val="0"/>
                        </a:spcAft>
                      </a:pPr>
                      <a:r>
                        <a:rPr lang="en-US" sz="2000" dirty="0">
                          <a:solidFill>
                            <a:schemeClr val="tx1"/>
                          </a:solidFill>
                        </a:rPr>
                        <a:t>55</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107.70</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93.03</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84.38</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92100">
                <a:tc>
                  <a:txBody>
                    <a:bodyPr/>
                    <a:lstStyle/>
                    <a:p>
                      <a:pPr marL="0" marR="0" algn="ctr">
                        <a:spcBef>
                          <a:spcPts val="0"/>
                        </a:spcBef>
                        <a:spcAft>
                          <a:spcPts val="0"/>
                        </a:spcAft>
                      </a:pPr>
                      <a:r>
                        <a:rPr lang="en-US" sz="2000" dirty="0">
                          <a:solidFill>
                            <a:schemeClr val="tx1"/>
                          </a:solidFill>
                        </a:rPr>
                        <a:t>56</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109.43</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94.92</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64.44</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92100">
                <a:tc>
                  <a:txBody>
                    <a:bodyPr/>
                    <a:lstStyle/>
                    <a:p>
                      <a:pPr marL="0" marR="0" algn="ctr">
                        <a:spcBef>
                          <a:spcPts val="0"/>
                        </a:spcBef>
                        <a:spcAft>
                          <a:spcPts val="0"/>
                        </a:spcAft>
                      </a:pPr>
                      <a:r>
                        <a:rPr lang="en-US" sz="2000" dirty="0">
                          <a:solidFill>
                            <a:schemeClr val="tx1"/>
                          </a:solidFill>
                        </a:rPr>
                        <a:t>57</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111.26</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96.93</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88.61</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92100">
                <a:tc>
                  <a:txBody>
                    <a:bodyPr/>
                    <a:lstStyle/>
                    <a:p>
                      <a:pPr marL="0" marR="0" algn="ctr">
                        <a:spcBef>
                          <a:spcPts val="0"/>
                        </a:spcBef>
                        <a:spcAft>
                          <a:spcPts val="0"/>
                        </a:spcAft>
                      </a:pPr>
                      <a:r>
                        <a:rPr lang="en-US" sz="2000" dirty="0">
                          <a:solidFill>
                            <a:schemeClr val="tx1"/>
                          </a:solidFill>
                        </a:rPr>
                        <a:t>58</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113.20</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99.06</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92100">
                <a:tc>
                  <a:txBody>
                    <a:bodyPr/>
                    <a:lstStyle/>
                    <a:p>
                      <a:pPr marL="0" marR="0" algn="ctr">
                        <a:spcBef>
                          <a:spcPts val="0"/>
                        </a:spcBef>
                        <a:spcAft>
                          <a:spcPts val="0"/>
                        </a:spcAft>
                      </a:pPr>
                      <a:r>
                        <a:rPr lang="en-US" sz="2000" dirty="0">
                          <a:solidFill>
                            <a:schemeClr val="tx1"/>
                          </a:solidFill>
                        </a:rPr>
                        <a:t>59</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115.26</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101.33</a:t>
                      </a: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292100">
                <a:tc>
                  <a:txBody>
                    <a:bodyPr/>
                    <a:lstStyle/>
                    <a:p>
                      <a:pPr marL="0" marR="0" algn="ctr">
                        <a:spcBef>
                          <a:spcPts val="0"/>
                        </a:spcBef>
                        <a:spcAft>
                          <a:spcPts val="0"/>
                        </a:spcAft>
                      </a:pPr>
                      <a:r>
                        <a:rPr lang="en-US" sz="2000" dirty="0">
                          <a:solidFill>
                            <a:schemeClr val="tx1"/>
                          </a:solidFill>
                        </a:rPr>
                        <a:t>60</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dirty="0">
                          <a:solidFill>
                            <a:schemeClr val="tx1"/>
                          </a:solidFill>
                        </a:rPr>
                        <a:t>117.46</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dirty="0">
                          <a:solidFill>
                            <a:schemeClr val="tx1"/>
                          </a:solidFill>
                        </a:rPr>
                        <a:t>103.74</a:t>
                      </a: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bl>
          </a:graphicData>
        </a:graphic>
      </p:graphicFrame>
      <p:pic>
        <p:nvPicPr>
          <p:cNvPr id="6" name="Picture 5"/>
          <p:cNvPicPr>
            <a:picLocks noChangeAspect="1" noChangeArrowheads="1"/>
          </p:cNvPicPr>
          <p:nvPr/>
        </p:nvPicPr>
        <p:blipFill>
          <a:blip r:embed="rId2" cstate="print"/>
          <a:srcRect/>
          <a:stretch>
            <a:fillRect/>
          </a:stretch>
        </p:blipFill>
        <p:spPr bwMode="auto">
          <a:xfrm>
            <a:off x="8001000" y="5791200"/>
            <a:ext cx="813984" cy="838200"/>
          </a:xfrm>
          <a:prstGeom prst="rect">
            <a:avLst/>
          </a:prstGeom>
          <a:ln>
            <a:noFill/>
          </a:ln>
          <a:effectLst>
            <a:outerShdw blurRad="76200" dir="13500000" sy="23000" kx="1200000" algn="br" rotWithShape="0">
              <a:prstClr val="black">
                <a:alpha val="20000"/>
              </a:prstClr>
            </a:outerShdw>
          </a:effectLst>
        </p:spPr>
      </p:pic>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381000" y="382589"/>
            <a:ext cx="8382000" cy="3102388"/>
          </a:xfrm>
        </p:spPr>
        <p:txBody>
          <a:bodyPr/>
          <a:lstStyle/>
          <a:p>
            <a:pPr algn="ctr" fontAlgn="ctr"/>
            <a:r>
              <a:rPr lang="en-US" sz="4000" b="1" dirty="0" smtClean="0">
                <a:latin typeface="Tahoma" pitchFamily="34" charset="0"/>
                <a:ea typeface="Tahoma" pitchFamily="34" charset="0"/>
                <a:cs typeface="Tahoma" pitchFamily="34" charset="0"/>
              </a:rPr>
              <a:t>BONUS RATE </a:t>
            </a:r>
            <a:r>
              <a:rPr sz="4000" b="1">
                <a:latin typeface="Tahoma" pitchFamily="34" charset="0"/>
                <a:ea typeface="Tahoma" pitchFamily="34" charset="0"/>
                <a:cs typeface="Tahoma" pitchFamily="34" charset="0"/>
              </a:rPr>
              <a:t>FOR TABLE 05 </a:t>
            </a:r>
            <a:r>
              <a:rPr sz="4000" b="1" smtClean="0">
                <a:latin typeface="Tahoma" pitchFamily="34" charset="0"/>
                <a:ea typeface="Tahoma" pitchFamily="34" charset="0"/>
                <a:cs typeface="Tahoma" pitchFamily="34" charset="0"/>
              </a:rPr>
              <a:t/>
            </a:r>
            <a:br>
              <a:rPr sz="4000" b="1" smtClean="0">
                <a:latin typeface="Tahoma" pitchFamily="34" charset="0"/>
                <a:ea typeface="Tahoma" pitchFamily="34" charset="0"/>
                <a:cs typeface="Tahoma" pitchFamily="34" charset="0"/>
              </a:rPr>
            </a:br>
            <a:r>
              <a:rPr sz="4000" b="1" smtClean="0">
                <a:latin typeface="Tahoma" pitchFamily="34" charset="0"/>
                <a:ea typeface="Tahoma" pitchFamily="34" charset="0"/>
                <a:cs typeface="Tahoma" pitchFamily="34" charset="0"/>
              </a:rPr>
              <a:t>THREE  </a:t>
            </a:r>
            <a:r>
              <a:rPr lang="en-US" sz="4000" b="1" dirty="0" smtClean="0">
                <a:latin typeface="Tahoma" pitchFamily="34" charset="0"/>
                <a:ea typeface="Tahoma" pitchFamily="34" charset="0"/>
                <a:cs typeface="Tahoma" pitchFamily="34" charset="0"/>
              </a:rPr>
              <a:t>PAYMENT POLICY </a:t>
            </a:r>
            <a:br>
              <a:rPr lang="en-US" sz="4000" b="1" dirty="0" smtClean="0">
                <a:latin typeface="Tahoma" pitchFamily="34" charset="0"/>
                <a:ea typeface="Tahoma" pitchFamily="34" charset="0"/>
                <a:cs typeface="Tahoma" pitchFamily="34" charset="0"/>
              </a:rPr>
            </a:br>
            <a:r>
              <a:rPr/>
              <a:t/>
            </a:r>
            <a:br>
              <a:rPr/>
            </a:br>
            <a:r>
              <a:rPr lang="en-US" dirty="0" smtClean="0"/>
              <a:t/>
            </a:r>
            <a:br>
              <a:rPr lang="en-US" dirty="0" smtClean="0"/>
            </a:br>
            <a:endParaRPr lang="en-US" dirty="0" smtClean="0"/>
          </a:p>
        </p:txBody>
      </p:sp>
      <p:graphicFrame>
        <p:nvGraphicFramePr>
          <p:cNvPr id="5" name="Content Placeholder 4"/>
          <p:cNvGraphicFramePr>
            <a:graphicFrameLocks noGrp="1"/>
          </p:cNvGraphicFramePr>
          <p:nvPr>
            <p:ph idx="1"/>
          </p:nvPr>
        </p:nvGraphicFramePr>
        <p:xfrm>
          <a:off x="762000" y="1905000"/>
          <a:ext cx="7772399" cy="3059724"/>
        </p:xfrm>
        <a:graphic>
          <a:graphicData uri="http://schemas.openxmlformats.org/drawingml/2006/table">
            <a:tbl>
              <a:tblPr>
                <a:effectLst>
                  <a:outerShdw blurRad="50800" dist="38100" dir="5400000" algn="t" rotWithShape="0">
                    <a:prstClr val="black">
                      <a:alpha val="40000"/>
                    </a:prstClr>
                  </a:outerShdw>
                </a:effectLst>
                <a:tableStyleId>{284E427A-3D55-4303-BF80-6455036E1DE7}</a:tableStyleId>
              </a:tblPr>
              <a:tblGrid>
                <a:gridCol w="2130686"/>
                <a:gridCol w="1742294"/>
                <a:gridCol w="1941048"/>
                <a:gridCol w="1958371"/>
              </a:tblGrid>
              <a:tr h="902676">
                <a:tc>
                  <a:txBody>
                    <a:bodyPr/>
                    <a:lstStyle/>
                    <a:p>
                      <a:pPr marL="0" marR="0" algn="ctr">
                        <a:spcBef>
                          <a:spcPts val="0"/>
                        </a:spcBef>
                        <a:spcAft>
                          <a:spcPts val="0"/>
                        </a:spcAft>
                      </a:pPr>
                      <a:r>
                        <a:rPr lang="en-US" sz="2000" dirty="0" smtClean="0">
                          <a:solidFill>
                            <a:schemeClr val="tx1"/>
                          </a:solidFill>
                          <a:latin typeface="Tahoma" pitchFamily="34" charset="0"/>
                          <a:ea typeface="Tahoma" pitchFamily="34" charset="0"/>
                          <a:cs typeface="Tahoma" pitchFamily="34" charset="0"/>
                        </a:rPr>
                        <a:t>Term </a:t>
                      </a:r>
                    </a:p>
                    <a:p>
                      <a:pPr marL="0" marR="0" algn="ctr">
                        <a:spcBef>
                          <a:spcPts val="0"/>
                        </a:spcBef>
                        <a:spcAft>
                          <a:spcPts val="0"/>
                        </a:spcAft>
                      </a:pPr>
                      <a:r>
                        <a:rPr lang="en-US" sz="2000" dirty="0" smtClean="0">
                          <a:solidFill>
                            <a:schemeClr val="tx1"/>
                          </a:solidFill>
                          <a:latin typeface="Tahoma" pitchFamily="34" charset="0"/>
                          <a:ea typeface="Tahoma" pitchFamily="34" charset="0"/>
                          <a:cs typeface="Tahoma" pitchFamily="34" charset="0"/>
                        </a:rPr>
                        <a:t>Of</a:t>
                      </a:r>
                    </a:p>
                    <a:p>
                      <a:pPr marL="0" marR="0" algn="ctr">
                        <a:spcBef>
                          <a:spcPts val="0"/>
                        </a:spcBef>
                        <a:spcAft>
                          <a:spcPts val="0"/>
                        </a:spcAft>
                      </a:pPr>
                      <a:r>
                        <a:rPr lang="en-US" sz="2000" dirty="0" smtClean="0">
                          <a:solidFill>
                            <a:schemeClr val="tx1"/>
                          </a:solidFill>
                          <a:latin typeface="Tahoma" pitchFamily="34" charset="0"/>
                          <a:ea typeface="Tahoma" pitchFamily="34" charset="0"/>
                          <a:cs typeface="Tahoma" pitchFamily="34" charset="0"/>
                        </a:rPr>
                        <a:t> Policy</a:t>
                      </a:r>
                      <a:endParaRPr lang="en-US" sz="2000" b="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dirty="0" smtClean="0">
                          <a:solidFill>
                            <a:schemeClr val="tx1"/>
                          </a:solidFill>
                          <a:latin typeface="Tahoma" pitchFamily="34" charset="0"/>
                          <a:ea typeface="Tahoma" pitchFamily="34" charset="0"/>
                          <a:cs typeface="Tahoma" pitchFamily="34" charset="0"/>
                        </a:rPr>
                        <a:t> First</a:t>
                      </a:r>
                    </a:p>
                    <a:p>
                      <a:pPr marL="0" marR="0" algn="ctr">
                        <a:spcBef>
                          <a:spcPts val="0"/>
                        </a:spcBef>
                        <a:spcAft>
                          <a:spcPts val="0"/>
                        </a:spcAft>
                      </a:pPr>
                      <a:r>
                        <a:rPr lang="en-US" sz="2000" dirty="0" smtClean="0">
                          <a:solidFill>
                            <a:schemeClr val="tx1"/>
                          </a:solidFill>
                          <a:latin typeface="Tahoma" pitchFamily="34" charset="0"/>
                          <a:ea typeface="Tahoma" pitchFamily="34" charset="0"/>
                          <a:cs typeface="Tahoma" pitchFamily="34" charset="0"/>
                        </a:rPr>
                        <a:t> Five </a:t>
                      </a:r>
                    </a:p>
                    <a:p>
                      <a:pPr marL="0" marR="0" algn="ctr">
                        <a:spcBef>
                          <a:spcPts val="0"/>
                        </a:spcBef>
                        <a:spcAft>
                          <a:spcPts val="0"/>
                        </a:spcAft>
                      </a:pPr>
                      <a:r>
                        <a:rPr lang="en-US" sz="2000" dirty="0" smtClean="0">
                          <a:solidFill>
                            <a:schemeClr val="tx1"/>
                          </a:solidFill>
                          <a:latin typeface="Tahoma" pitchFamily="34" charset="0"/>
                          <a:ea typeface="Tahoma" pitchFamily="34" charset="0"/>
                          <a:cs typeface="Tahoma" pitchFamily="34" charset="0"/>
                        </a:rPr>
                        <a:t> Years</a:t>
                      </a:r>
                      <a:endParaRPr lang="en-US" sz="2000" b="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dirty="0" smtClean="0">
                          <a:solidFill>
                            <a:schemeClr val="tx1"/>
                          </a:solidFill>
                          <a:latin typeface="Tahoma" pitchFamily="34" charset="0"/>
                          <a:ea typeface="Tahoma" pitchFamily="34" charset="0"/>
                          <a:cs typeface="Tahoma" pitchFamily="34" charset="0"/>
                        </a:rPr>
                        <a:t>From </a:t>
                      </a:r>
                    </a:p>
                    <a:p>
                      <a:pPr marL="0" marR="0" algn="ctr">
                        <a:spcBef>
                          <a:spcPts val="0"/>
                        </a:spcBef>
                        <a:spcAft>
                          <a:spcPts val="0"/>
                        </a:spcAft>
                      </a:pPr>
                      <a:r>
                        <a:rPr lang="en-US" sz="2000" dirty="0" smtClean="0">
                          <a:solidFill>
                            <a:schemeClr val="tx1"/>
                          </a:solidFill>
                          <a:latin typeface="Tahoma" pitchFamily="34" charset="0"/>
                          <a:ea typeface="Tahoma" pitchFamily="34" charset="0"/>
                          <a:cs typeface="Tahoma" pitchFamily="34" charset="0"/>
                        </a:rPr>
                        <a:t>6</a:t>
                      </a:r>
                      <a:r>
                        <a:rPr lang="en-US" sz="2000" baseline="30000" dirty="0" smtClean="0">
                          <a:solidFill>
                            <a:schemeClr val="tx1"/>
                          </a:solidFill>
                          <a:latin typeface="Tahoma" pitchFamily="34" charset="0"/>
                          <a:ea typeface="Tahoma" pitchFamily="34" charset="0"/>
                          <a:cs typeface="Tahoma" pitchFamily="34" charset="0"/>
                        </a:rPr>
                        <a:t>th</a:t>
                      </a:r>
                      <a:r>
                        <a:rPr lang="en-US" sz="2000" dirty="0" smtClean="0">
                          <a:solidFill>
                            <a:schemeClr val="tx1"/>
                          </a:solidFill>
                          <a:latin typeface="Tahoma" pitchFamily="34" charset="0"/>
                          <a:ea typeface="Tahoma" pitchFamily="34" charset="0"/>
                          <a:cs typeface="Tahoma" pitchFamily="34" charset="0"/>
                        </a:rPr>
                        <a:t> To </a:t>
                      </a:r>
                    </a:p>
                    <a:p>
                      <a:pPr marL="0" marR="0" algn="ctr">
                        <a:spcBef>
                          <a:spcPts val="0"/>
                        </a:spcBef>
                        <a:spcAft>
                          <a:spcPts val="0"/>
                        </a:spcAft>
                      </a:pPr>
                      <a:r>
                        <a:rPr lang="en-US" sz="2000" dirty="0" smtClean="0">
                          <a:solidFill>
                            <a:schemeClr val="tx1"/>
                          </a:solidFill>
                          <a:latin typeface="Tahoma" pitchFamily="34" charset="0"/>
                          <a:ea typeface="Tahoma" pitchFamily="34" charset="0"/>
                          <a:cs typeface="Tahoma" pitchFamily="34" charset="0"/>
                        </a:rPr>
                        <a:t>16</a:t>
                      </a:r>
                      <a:r>
                        <a:rPr lang="en-US" sz="2000" baseline="30000" dirty="0" smtClean="0">
                          <a:solidFill>
                            <a:schemeClr val="tx1"/>
                          </a:solidFill>
                          <a:latin typeface="Tahoma" pitchFamily="34" charset="0"/>
                          <a:ea typeface="Tahoma" pitchFamily="34" charset="0"/>
                          <a:cs typeface="Tahoma" pitchFamily="34" charset="0"/>
                        </a:rPr>
                        <a:t>th</a:t>
                      </a:r>
                      <a:r>
                        <a:rPr lang="en-US" sz="2000" dirty="0" smtClean="0">
                          <a:solidFill>
                            <a:schemeClr val="tx1"/>
                          </a:solidFill>
                          <a:latin typeface="Tahoma" pitchFamily="34" charset="0"/>
                          <a:ea typeface="Tahoma" pitchFamily="34" charset="0"/>
                          <a:cs typeface="Tahoma" pitchFamily="34" charset="0"/>
                        </a:rPr>
                        <a:t> Year</a:t>
                      </a:r>
                      <a:endParaRPr lang="en-US" sz="2000" b="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dirty="0" smtClean="0">
                          <a:solidFill>
                            <a:schemeClr val="tx1"/>
                          </a:solidFill>
                          <a:latin typeface="Tahoma" pitchFamily="34" charset="0"/>
                          <a:ea typeface="Tahoma" pitchFamily="34" charset="0"/>
                          <a:cs typeface="Tahoma" pitchFamily="34" charset="0"/>
                        </a:rPr>
                        <a:t>From </a:t>
                      </a:r>
                    </a:p>
                    <a:p>
                      <a:pPr marL="0" marR="0" algn="ctr">
                        <a:spcBef>
                          <a:spcPts val="0"/>
                        </a:spcBef>
                        <a:spcAft>
                          <a:spcPts val="0"/>
                        </a:spcAft>
                      </a:pPr>
                      <a:r>
                        <a:rPr lang="en-US" sz="2000" dirty="0" smtClean="0">
                          <a:solidFill>
                            <a:schemeClr val="tx1"/>
                          </a:solidFill>
                          <a:latin typeface="Tahoma" pitchFamily="34" charset="0"/>
                          <a:ea typeface="Tahoma" pitchFamily="34" charset="0"/>
                          <a:cs typeface="Tahoma" pitchFamily="34" charset="0"/>
                        </a:rPr>
                        <a:t>17</a:t>
                      </a:r>
                      <a:r>
                        <a:rPr lang="en-US" sz="2000" baseline="30000" dirty="0" smtClean="0">
                          <a:solidFill>
                            <a:schemeClr val="tx1"/>
                          </a:solidFill>
                          <a:latin typeface="Tahoma" pitchFamily="34" charset="0"/>
                          <a:ea typeface="Tahoma" pitchFamily="34" charset="0"/>
                          <a:cs typeface="Tahoma" pitchFamily="34" charset="0"/>
                        </a:rPr>
                        <a:t>th</a:t>
                      </a:r>
                      <a:r>
                        <a:rPr lang="en-US" sz="2000" dirty="0" smtClean="0">
                          <a:solidFill>
                            <a:schemeClr val="tx1"/>
                          </a:solidFill>
                          <a:latin typeface="Tahoma" pitchFamily="34" charset="0"/>
                          <a:ea typeface="Tahoma" pitchFamily="34" charset="0"/>
                          <a:cs typeface="Tahoma" pitchFamily="34" charset="0"/>
                        </a:rPr>
                        <a:t> Year Onward</a:t>
                      </a:r>
                      <a:endParaRPr lang="en-US" sz="2000" b="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715108">
                <a:tc>
                  <a:txBody>
                    <a:bodyPr/>
                    <a:lstStyle/>
                    <a:p>
                      <a:pPr marL="0" marR="0" algn="ctr">
                        <a:spcBef>
                          <a:spcPts val="0"/>
                        </a:spcBef>
                        <a:spcAft>
                          <a:spcPts val="0"/>
                        </a:spcAft>
                      </a:pPr>
                      <a:r>
                        <a:rPr lang="en-US" sz="2000" dirty="0">
                          <a:solidFill>
                            <a:schemeClr val="tx1"/>
                          </a:solidFill>
                          <a:latin typeface="Tahoma" pitchFamily="34" charset="0"/>
                          <a:ea typeface="Tahoma" pitchFamily="34" charset="0"/>
                          <a:cs typeface="Tahoma" pitchFamily="34" charset="0"/>
                        </a:rPr>
                        <a:t>20 </a:t>
                      </a:r>
                      <a:r>
                        <a:rPr lang="en-US" sz="2000" dirty="0" smtClean="0">
                          <a:solidFill>
                            <a:schemeClr val="tx1"/>
                          </a:solidFill>
                          <a:latin typeface="Tahoma" pitchFamily="34" charset="0"/>
                          <a:ea typeface="Tahoma" pitchFamily="34" charset="0"/>
                          <a:cs typeface="Tahoma" pitchFamily="34" charset="0"/>
                        </a:rPr>
                        <a:t>Years </a:t>
                      </a:r>
                      <a:r>
                        <a:rPr lang="en-US" sz="2000" dirty="0">
                          <a:solidFill>
                            <a:schemeClr val="tx1"/>
                          </a:solidFill>
                          <a:latin typeface="Tahoma" pitchFamily="34" charset="0"/>
                          <a:ea typeface="Tahoma" pitchFamily="34" charset="0"/>
                          <a:cs typeface="Tahoma" pitchFamily="34" charset="0"/>
                        </a:rPr>
                        <a:t>&amp; Over</a:t>
                      </a:r>
                    </a:p>
                  </a:txBody>
                  <a:tcPr marL="68580" marR="68580" marT="0" marB="0" anchor="ctr">
                    <a:solidFill>
                      <a:srgbClr val="7030A0"/>
                    </a:solidFill>
                  </a:tcPr>
                </a:tc>
                <a:tc>
                  <a:txBody>
                    <a:bodyPr/>
                    <a:lstStyle/>
                    <a:p>
                      <a:pPr marL="0" marR="0" algn="ctr">
                        <a:spcBef>
                          <a:spcPts val="0"/>
                        </a:spcBef>
                        <a:spcAft>
                          <a:spcPts val="0"/>
                        </a:spcAft>
                      </a:pPr>
                      <a:r>
                        <a:rPr lang="en-US" sz="2000" dirty="0">
                          <a:solidFill>
                            <a:schemeClr val="tx1"/>
                          </a:solidFill>
                          <a:latin typeface="Tahoma" pitchFamily="34" charset="0"/>
                          <a:ea typeface="Tahoma" pitchFamily="34" charset="0"/>
                          <a:cs typeface="Tahoma" pitchFamily="34" charset="0"/>
                        </a:rPr>
                        <a:t>Rs.35</a:t>
                      </a: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latin typeface="Tahoma" pitchFamily="34" charset="0"/>
                          <a:ea typeface="Tahoma" pitchFamily="34" charset="0"/>
                          <a:cs typeface="Tahoma" pitchFamily="34" charset="0"/>
                        </a:rPr>
                        <a:t>Rs.69</a:t>
                      </a: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latin typeface="Tahoma" pitchFamily="34" charset="0"/>
                          <a:ea typeface="Tahoma" pitchFamily="34" charset="0"/>
                          <a:cs typeface="Tahoma" pitchFamily="34" charset="0"/>
                        </a:rPr>
                        <a:t>Rs.100</a:t>
                      </a:r>
                    </a:p>
                  </a:txBody>
                  <a:tcPr marL="68580" marR="68580" marT="0" marB="0" anchor="ctr">
                    <a:solidFill>
                      <a:srgbClr val="7030A0"/>
                    </a:solidFill>
                  </a:tcPr>
                </a:tc>
              </a:tr>
              <a:tr h="715108">
                <a:tc>
                  <a:txBody>
                    <a:bodyPr/>
                    <a:lstStyle/>
                    <a:p>
                      <a:pPr marL="0" marR="0" algn="ctr">
                        <a:spcBef>
                          <a:spcPts val="0"/>
                        </a:spcBef>
                        <a:spcAft>
                          <a:spcPts val="0"/>
                        </a:spcAft>
                      </a:pPr>
                      <a:r>
                        <a:rPr lang="en-US" sz="2000" dirty="0">
                          <a:solidFill>
                            <a:schemeClr val="tx1"/>
                          </a:solidFill>
                          <a:latin typeface="Tahoma" pitchFamily="34" charset="0"/>
                          <a:ea typeface="Tahoma" pitchFamily="34" charset="0"/>
                          <a:cs typeface="Tahoma" pitchFamily="34" charset="0"/>
                        </a:rPr>
                        <a:t>15</a:t>
                      </a:r>
                      <a:r>
                        <a:rPr lang="en-US" sz="2000" baseline="30000" dirty="0">
                          <a:solidFill>
                            <a:schemeClr val="tx1"/>
                          </a:solidFill>
                          <a:latin typeface="Tahoma" pitchFamily="34" charset="0"/>
                          <a:ea typeface="Tahoma" pitchFamily="34" charset="0"/>
                          <a:cs typeface="Tahoma" pitchFamily="34" charset="0"/>
                        </a:rPr>
                        <a:t>th</a:t>
                      </a:r>
                      <a:r>
                        <a:rPr lang="en-US" sz="2000" dirty="0">
                          <a:solidFill>
                            <a:schemeClr val="tx1"/>
                          </a:solidFill>
                          <a:latin typeface="Tahoma" pitchFamily="34" charset="0"/>
                          <a:ea typeface="Tahoma" pitchFamily="34" charset="0"/>
                          <a:cs typeface="Tahoma" pitchFamily="34" charset="0"/>
                        </a:rPr>
                        <a:t> to 19</a:t>
                      </a:r>
                      <a:r>
                        <a:rPr lang="en-US" sz="2000" baseline="30000" dirty="0">
                          <a:solidFill>
                            <a:schemeClr val="tx1"/>
                          </a:solidFill>
                          <a:latin typeface="Tahoma" pitchFamily="34" charset="0"/>
                          <a:ea typeface="Tahoma" pitchFamily="34" charset="0"/>
                          <a:cs typeface="Tahoma" pitchFamily="34" charset="0"/>
                        </a:rPr>
                        <a:t>th</a:t>
                      </a:r>
                      <a:r>
                        <a:rPr lang="en-US" sz="2000" dirty="0">
                          <a:solidFill>
                            <a:schemeClr val="tx1"/>
                          </a:solidFill>
                          <a:latin typeface="Tahoma" pitchFamily="34" charset="0"/>
                          <a:ea typeface="Tahoma" pitchFamily="34" charset="0"/>
                          <a:cs typeface="Tahoma" pitchFamily="34" charset="0"/>
                        </a:rPr>
                        <a:t> Year</a:t>
                      </a:r>
                    </a:p>
                  </a:txBody>
                  <a:tcPr marL="68580" marR="68580" marT="0" marB="0" anchor="ctr">
                    <a:solidFill>
                      <a:srgbClr val="7030A0"/>
                    </a:solidFill>
                  </a:tcPr>
                </a:tc>
                <a:tc>
                  <a:txBody>
                    <a:bodyPr/>
                    <a:lstStyle/>
                    <a:p>
                      <a:pPr marL="0" marR="0" algn="ctr">
                        <a:spcBef>
                          <a:spcPts val="0"/>
                        </a:spcBef>
                        <a:spcAft>
                          <a:spcPts val="0"/>
                        </a:spcAft>
                      </a:pPr>
                      <a:r>
                        <a:rPr lang="en-US" sz="2000" dirty="0">
                          <a:solidFill>
                            <a:schemeClr val="tx1"/>
                          </a:solidFill>
                          <a:latin typeface="Tahoma" pitchFamily="34" charset="0"/>
                          <a:ea typeface="Tahoma" pitchFamily="34" charset="0"/>
                          <a:cs typeface="Tahoma" pitchFamily="34" charset="0"/>
                        </a:rPr>
                        <a:t>Rs.25</a:t>
                      </a: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latin typeface="Tahoma" pitchFamily="34" charset="0"/>
                          <a:ea typeface="Tahoma" pitchFamily="34" charset="0"/>
                          <a:cs typeface="Tahoma" pitchFamily="34" charset="0"/>
                        </a:rPr>
                        <a:t>Rs.59</a:t>
                      </a: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latin typeface="Tahoma" pitchFamily="34" charset="0"/>
                          <a:ea typeface="Tahoma" pitchFamily="34" charset="0"/>
                          <a:cs typeface="Tahoma" pitchFamily="34" charset="0"/>
                        </a:rPr>
                        <a:t>Rs.59</a:t>
                      </a:r>
                    </a:p>
                  </a:txBody>
                  <a:tcPr marL="68580" marR="68580" marT="0" marB="0" anchor="ctr">
                    <a:solidFill>
                      <a:srgbClr val="7030A0"/>
                    </a:solidFill>
                  </a:tcPr>
                </a:tc>
              </a:tr>
              <a:tr h="715108">
                <a:tc>
                  <a:txBody>
                    <a:bodyPr/>
                    <a:lstStyle/>
                    <a:p>
                      <a:pPr marL="0" marR="0" algn="ctr">
                        <a:spcBef>
                          <a:spcPts val="0"/>
                        </a:spcBef>
                        <a:spcAft>
                          <a:spcPts val="0"/>
                        </a:spcAft>
                      </a:pPr>
                      <a:r>
                        <a:rPr lang="en-US" sz="2000" dirty="0">
                          <a:solidFill>
                            <a:schemeClr val="tx1"/>
                          </a:solidFill>
                          <a:latin typeface="Tahoma" pitchFamily="34" charset="0"/>
                          <a:ea typeface="Tahoma" pitchFamily="34" charset="0"/>
                          <a:cs typeface="Tahoma" pitchFamily="34" charset="0"/>
                        </a:rPr>
                        <a:t>14</a:t>
                      </a:r>
                      <a:r>
                        <a:rPr lang="en-US" sz="2000" baseline="30000" dirty="0">
                          <a:solidFill>
                            <a:schemeClr val="tx1"/>
                          </a:solidFill>
                          <a:latin typeface="Tahoma" pitchFamily="34" charset="0"/>
                          <a:ea typeface="Tahoma" pitchFamily="34" charset="0"/>
                          <a:cs typeface="Tahoma" pitchFamily="34" charset="0"/>
                        </a:rPr>
                        <a:t>th</a:t>
                      </a:r>
                      <a:r>
                        <a:rPr lang="en-US" sz="2000" dirty="0">
                          <a:solidFill>
                            <a:schemeClr val="tx1"/>
                          </a:solidFill>
                          <a:latin typeface="Tahoma" pitchFamily="34" charset="0"/>
                          <a:ea typeface="Tahoma" pitchFamily="34" charset="0"/>
                          <a:cs typeface="Tahoma" pitchFamily="34" charset="0"/>
                        </a:rPr>
                        <a:t> Year&amp; Less</a:t>
                      </a:r>
                    </a:p>
                  </a:txBody>
                  <a:tcPr marL="68580" marR="68580" marT="0" marB="0" anchor="ctr">
                    <a:solidFill>
                      <a:srgbClr val="7030A0"/>
                    </a:solidFill>
                  </a:tcPr>
                </a:tc>
                <a:tc>
                  <a:txBody>
                    <a:bodyPr/>
                    <a:lstStyle/>
                    <a:p>
                      <a:pPr marL="0" marR="0" algn="ctr">
                        <a:spcBef>
                          <a:spcPts val="0"/>
                        </a:spcBef>
                        <a:spcAft>
                          <a:spcPts val="0"/>
                        </a:spcAft>
                      </a:pPr>
                      <a:r>
                        <a:rPr lang="en-US" sz="2000" dirty="0">
                          <a:solidFill>
                            <a:schemeClr val="tx1"/>
                          </a:solidFill>
                          <a:latin typeface="Tahoma" pitchFamily="34" charset="0"/>
                          <a:ea typeface="Tahoma" pitchFamily="34" charset="0"/>
                          <a:cs typeface="Tahoma" pitchFamily="34" charset="0"/>
                        </a:rPr>
                        <a:t>Rs.19</a:t>
                      </a:r>
                    </a:p>
                  </a:txBody>
                  <a:tcPr marL="68580" marR="68580" marT="0" marB="0" anchor="ctr">
                    <a:solidFill>
                      <a:srgbClr val="7030A0"/>
                    </a:solidFill>
                  </a:tcPr>
                </a:tc>
                <a:tc>
                  <a:txBody>
                    <a:bodyPr/>
                    <a:lstStyle/>
                    <a:p>
                      <a:pPr marL="0" marR="0" algn="ctr">
                        <a:spcBef>
                          <a:spcPts val="0"/>
                        </a:spcBef>
                        <a:spcAft>
                          <a:spcPts val="0"/>
                        </a:spcAft>
                      </a:pPr>
                      <a:r>
                        <a:rPr lang="en-US" sz="2000" dirty="0">
                          <a:solidFill>
                            <a:schemeClr val="tx1"/>
                          </a:solidFill>
                          <a:latin typeface="Tahoma" pitchFamily="34" charset="0"/>
                          <a:ea typeface="Tahoma" pitchFamily="34" charset="0"/>
                          <a:cs typeface="Tahoma" pitchFamily="34" charset="0"/>
                        </a:rPr>
                        <a:t>Rs.53</a:t>
                      </a:r>
                    </a:p>
                  </a:txBody>
                  <a:tcPr marL="68580" marR="68580" marT="0" marB="0" anchor="ctr">
                    <a:solidFill>
                      <a:srgbClr val="7030A0"/>
                    </a:solidFill>
                  </a:tcPr>
                </a:tc>
                <a:tc>
                  <a:txBody>
                    <a:bodyPr/>
                    <a:lstStyle/>
                    <a:p>
                      <a:pPr marL="0" marR="0" algn="ctr">
                        <a:spcBef>
                          <a:spcPts val="0"/>
                        </a:spcBef>
                        <a:spcAft>
                          <a:spcPts val="0"/>
                        </a:spcAft>
                      </a:pPr>
                      <a:r>
                        <a:rPr lang="en-US" sz="2000" dirty="0">
                          <a:solidFill>
                            <a:schemeClr val="tx1"/>
                          </a:solidFill>
                          <a:latin typeface="Tahoma" pitchFamily="34" charset="0"/>
                          <a:ea typeface="Tahoma" pitchFamily="34" charset="0"/>
                          <a:cs typeface="Tahoma" pitchFamily="34" charset="0"/>
                        </a:rPr>
                        <a:t>-----</a:t>
                      </a:r>
                    </a:p>
                  </a:txBody>
                  <a:tcPr marL="68580" marR="68580" marT="0" marB="0" anchor="ctr">
                    <a:solidFill>
                      <a:srgbClr val="7030A0"/>
                    </a:solidFill>
                  </a:tcPr>
                </a:tc>
              </a:tr>
            </a:tbl>
          </a:graphicData>
        </a:graphic>
      </p:graphicFrame>
      <p:pic>
        <p:nvPicPr>
          <p:cNvPr id="6" name="Picture 5"/>
          <p:cNvPicPr>
            <a:picLocks noChangeAspect="1" noChangeArrowheads="1"/>
          </p:cNvPicPr>
          <p:nvPr/>
        </p:nvPicPr>
        <p:blipFill>
          <a:blip r:embed="rId2" cstate="print"/>
          <a:srcRect/>
          <a:stretch>
            <a:fillRect/>
          </a:stretch>
        </p:blipFill>
        <p:spPr bwMode="auto">
          <a:xfrm>
            <a:off x="8001000" y="5791200"/>
            <a:ext cx="813984" cy="838200"/>
          </a:xfrm>
          <a:prstGeom prst="rect">
            <a:avLst/>
          </a:prstGeom>
          <a:ln>
            <a:noFill/>
          </a:ln>
          <a:effectLst>
            <a:outerShdw blurRad="76200" dir="13500000" sy="23000" kx="1200000" algn="br" rotWithShape="0">
              <a:prstClr val="black">
                <a:alpha val="20000"/>
              </a:prstClr>
            </a:outerShdw>
          </a:effectLst>
        </p:spPr>
      </p:pic>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381000" y="304801"/>
            <a:ext cx="8382000" cy="1661993"/>
          </a:xfrm>
        </p:spPr>
        <p:txBody>
          <a:bodyPr/>
          <a:lstStyle/>
          <a:p>
            <a:pPr algn="ctr"/>
            <a:r>
              <a:rPr lang="en-US" sz="4000" b="1" dirty="0" smtClean="0">
                <a:latin typeface="Tahoma" pitchFamily="34" charset="0"/>
                <a:ea typeface="Tahoma" pitchFamily="34" charset="0"/>
                <a:cs typeface="Tahoma" pitchFamily="34" charset="0"/>
              </a:rPr>
              <a:t>BONUS RATE </a:t>
            </a:r>
            <a:r>
              <a:rPr sz="4000" b="1">
                <a:latin typeface="Tahoma" pitchFamily="34" charset="0"/>
                <a:ea typeface="Tahoma" pitchFamily="34" charset="0"/>
                <a:cs typeface="Tahoma" pitchFamily="34" charset="0"/>
              </a:rPr>
              <a:t>FOR TABLE 74 SADABAHAR </a:t>
            </a:r>
            <a:r>
              <a:rPr lang="en-US" sz="4000" b="1" dirty="0" smtClean="0">
                <a:latin typeface="Tahoma" pitchFamily="34" charset="0"/>
                <a:ea typeface="Tahoma" pitchFamily="34" charset="0"/>
                <a:cs typeface="Tahoma" pitchFamily="34" charset="0"/>
              </a:rPr>
              <a:t>POLICY </a:t>
            </a:r>
            <a:br>
              <a:rPr lang="en-US" sz="4000" b="1" dirty="0" smtClean="0">
                <a:latin typeface="Tahoma" pitchFamily="34" charset="0"/>
                <a:ea typeface="Tahoma" pitchFamily="34" charset="0"/>
                <a:cs typeface="Tahoma" pitchFamily="34" charset="0"/>
              </a:rPr>
            </a:br>
            <a:endParaRPr lang="en-US" sz="4000" b="1" dirty="0" smtClean="0">
              <a:latin typeface="Tahoma" pitchFamily="34" charset="0"/>
              <a:ea typeface="Tahoma" pitchFamily="34" charset="0"/>
              <a:cs typeface="Tahoma" pitchFamily="34" charset="0"/>
            </a:endParaRPr>
          </a:p>
        </p:txBody>
      </p:sp>
      <p:graphicFrame>
        <p:nvGraphicFramePr>
          <p:cNvPr id="5" name="Content Placeholder 4"/>
          <p:cNvGraphicFramePr>
            <a:graphicFrameLocks noGrp="1"/>
          </p:cNvGraphicFramePr>
          <p:nvPr>
            <p:ph idx="1"/>
          </p:nvPr>
        </p:nvGraphicFramePr>
        <p:xfrm>
          <a:off x="1066800" y="1905000"/>
          <a:ext cx="7391400" cy="3124200"/>
        </p:xfrm>
        <a:graphic>
          <a:graphicData uri="http://schemas.openxmlformats.org/drawingml/2006/table">
            <a:tbl>
              <a:tblPr>
                <a:effectLst>
                  <a:outerShdw blurRad="50800" dist="38100" dir="5400000" algn="t" rotWithShape="0">
                    <a:prstClr val="black">
                      <a:alpha val="40000"/>
                    </a:prstClr>
                  </a:outerShdw>
                </a:effectLst>
                <a:tableStyleId>{284E427A-3D55-4303-BF80-6455036E1DE7}</a:tableStyleId>
              </a:tblPr>
              <a:tblGrid>
                <a:gridCol w="2026240"/>
                <a:gridCol w="1656888"/>
                <a:gridCol w="1845899"/>
                <a:gridCol w="1862373"/>
              </a:tblGrid>
              <a:tr h="937260">
                <a:tc>
                  <a:txBody>
                    <a:bodyPr/>
                    <a:lstStyle/>
                    <a:p>
                      <a:pPr marL="0" marR="0" algn="ctr">
                        <a:spcBef>
                          <a:spcPts val="0"/>
                        </a:spcBef>
                        <a:spcAft>
                          <a:spcPts val="0"/>
                        </a:spcAft>
                      </a:pPr>
                      <a:r>
                        <a:rPr lang="en-US" sz="2000" dirty="0" smtClean="0">
                          <a:solidFill>
                            <a:schemeClr val="tx1"/>
                          </a:solidFill>
                        </a:rPr>
                        <a:t>TERM</a:t>
                      </a:r>
                    </a:p>
                    <a:p>
                      <a:pPr marL="0" marR="0" algn="ctr">
                        <a:spcBef>
                          <a:spcPts val="0"/>
                        </a:spcBef>
                        <a:spcAft>
                          <a:spcPts val="0"/>
                        </a:spcAft>
                      </a:pPr>
                      <a:r>
                        <a:rPr lang="en-US" sz="2000" dirty="0" smtClean="0">
                          <a:solidFill>
                            <a:schemeClr val="tx1"/>
                          </a:solidFill>
                        </a:rPr>
                        <a:t> OF</a:t>
                      </a:r>
                    </a:p>
                    <a:p>
                      <a:pPr marL="0" marR="0" algn="ctr">
                        <a:spcBef>
                          <a:spcPts val="0"/>
                        </a:spcBef>
                        <a:spcAft>
                          <a:spcPts val="0"/>
                        </a:spcAft>
                      </a:pPr>
                      <a:r>
                        <a:rPr lang="en-US" sz="2000" dirty="0" smtClean="0">
                          <a:solidFill>
                            <a:schemeClr val="tx1"/>
                          </a:solidFill>
                        </a:rPr>
                        <a:t> </a:t>
                      </a:r>
                      <a:r>
                        <a:rPr lang="en-US" sz="2000" dirty="0">
                          <a:solidFill>
                            <a:schemeClr val="tx1"/>
                          </a:solidFill>
                        </a:rPr>
                        <a:t>POLICY</a:t>
                      </a:r>
                      <a:endParaRPr lang="en-US" sz="2000" b="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dirty="0">
                          <a:solidFill>
                            <a:schemeClr val="tx1"/>
                          </a:solidFill>
                        </a:rPr>
                        <a:t> </a:t>
                      </a:r>
                      <a:r>
                        <a:rPr lang="en-US" sz="2000" dirty="0" smtClean="0">
                          <a:solidFill>
                            <a:schemeClr val="tx1"/>
                          </a:solidFill>
                        </a:rPr>
                        <a:t>First</a:t>
                      </a:r>
                    </a:p>
                    <a:p>
                      <a:pPr marL="0" marR="0" algn="ctr">
                        <a:spcBef>
                          <a:spcPts val="0"/>
                        </a:spcBef>
                        <a:spcAft>
                          <a:spcPts val="0"/>
                        </a:spcAft>
                      </a:pPr>
                      <a:r>
                        <a:rPr lang="en-US" sz="2000" dirty="0" smtClean="0">
                          <a:solidFill>
                            <a:schemeClr val="tx1"/>
                          </a:solidFill>
                        </a:rPr>
                        <a:t> Five  </a:t>
                      </a:r>
                      <a:r>
                        <a:rPr lang="en-US" sz="2000" dirty="0">
                          <a:solidFill>
                            <a:schemeClr val="tx1"/>
                          </a:solidFill>
                        </a:rPr>
                        <a:t>years</a:t>
                      </a:r>
                      <a:endParaRPr lang="en-US" sz="2000" b="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dirty="0">
                          <a:solidFill>
                            <a:schemeClr val="tx1"/>
                          </a:solidFill>
                        </a:rPr>
                        <a:t>From 6</a:t>
                      </a:r>
                      <a:r>
                        <a:rPr lang="en-US" sz="2000" baseline="30000" dirty="0">
                          <a:solidFill>
                            <a:schemeClr val="tx1"/>
                          </a:solidFill>
                        </a:rPr>
                        <a:t>th</a:t>
                      </a:r>
                      <a:r>
                        <a:rPr lang="en-US" sz="2000" dirty="0">
                          <a:solidFill>
                            <a:schemeClr val="tx1"/>
                          </a:solidFill>
                        </a:rPr>
                        <a:t> </a:t>
                      </a:r>
                      <a:endParaRPr lang="en-US" sz="2000" dirty="0" smtClean="0">
                        <a:solidFill>
                          <a:schemeClr val="tx1"/>
                        </a:solidFill>
                      </a:endParaRPr>
                    </a:p>
                    <a:p>
                      <a:pPr marL="0" marR="0" algn="ctr">
                        <a:spcBef>
                          <a:spcPts val="0"/>
                        </a:spcBef>
                        <a:spcAft>
                          <a:spcPts val="0"/>
                        </a:spcAft>
                      </a:pPr>
                      <a:r>
                        <a:rPr lang="en-US" sz="2000" dirty="0" smtClean="0">
                          <a:solidFill>
                            <a:schemeClr val="tx1"/>
                          </a:solidFill>
                        </a:rPr>
                        <a:t>to</a:t>
                      </a:r>
                    </a:p>
                    <a:p>
                      <a:pPr marL="0" marR="0" algn="ctr">
                        <a:spcBef>
                          <a:spcPts val="0"/>
                        </a:spcBef>
                        <a:spcAft>
                          <a:spcPts val="0"/>
                        </a:spcAft>
                      </a:pPr>
                      <a:r>
                        <a:rPr lang="en-US" sz="2000" dirty="0" smtClean="0">
                          <a:solidFill>
                            <a:schemeClr val="tx1"/>
                          </a:solidFill>
                        </a:rPr>
                        <a:t> </a:t>
                      </a:r>
                      <a:r>
                        <a:rPr lang="en-US" sz="2000" dirty="0">
                          <a:solidFill>
                            <a:schemeClr val="tx1"/>
                          </a:solidFill>
                        </a:rPr>
                        <a:t>16</a:t>
                      </a:r>
                      <a:r>
                        <a:rPr lang="en-US" sz="2000" baseline="30000" dirty="0">
                          <a:solidFill>
                            <a:schemeClr val="tx1"/>
                          </a:solidFill>
                        </a:rPr>
                        <a:t>th</a:t>
                      </a:r>
                      <a:r>
                        <a:rPr lang="en-US" sz="2000" dirty="0">
                          <a:solidFill>
                            <a:schemeClr val="tx1"/>
                          </a:solidFill>
                        </a:rPr>
                        <a:t> Year</a:t>
                      </a:r>
                      <a:endParaRPr lang="en-US" sz="2000" b="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dirty="0">
                          <a:solidFill>
                            <a:schemeClr val="tx1"/>
                          </a:solidFill>
                        </a:rPr>
                        <a:t>From </a:t>
                      </a:r>
                      <a:endParaRPr lang="en-US" sz="2000" dirty="0" smtClean="0">
                        <a:solidFill>
                          <a:schemeClr val="tx1"/>
                        </a:solidFill>
                      </a:endParaRPr>
                    </a:p>
                    <a:p>
                      <a:pPr marL="0" marR="0" algn="ctr">
                        <a:spcBef>
                          <a:spcPts val="0"/>
                        </a:spcBef>
                        <a:spcAft>
                          <a:spcPts val="0"/>
                        </a:spcAft>
                      </a:pPr>
                      <a:r>
                        <a:rPr lang="en-US" sz="2000" dirty="0" smtClean="0">
                          <a:solidFill>
                            <a:schemeClr val="tx1"/>
                          </a:solidFill>
                        </a:rPr>
                        <a:t>17</a:t>
                      </a:r>
                      <a:r>
                        <a:rPr lang="en-US" sz="2000" baseline="30000" dirty="0" smtClean="0">
                          <a:solidFill>
                            <a:schemeClr val="tx1"/>
                          </a:solidFill>
                        </a:rPr>
                        <a:t>th</a:t>
                      </a:r>
                      <a:r>
                        <a:rPr lang="en-US" sz="2000" dirty="0" smtClean="0">
                          <a:solidFill>
                            <a:schemeClr val="tx1"/>
                          </a:solidFill>
                        </a:rPr>
                        <a:t>  Year</a:t>
                      </a:r>
                    </a:p>
                    <a:p>
                      <a:pPr marL="0" marR="0" algn="ctr">
                        <a:spcBef>
                          <a:spcPts val="0"/>
                        </a:spcBef>
                        <a:spcAft>
                          <a:spcPts val="0"/>
                        </a:spcAft>
                      </a:pPr>
                      <a:r>
                        <a:rPr lang="en-US" sz="2000" dirty="0" smtClean="0">
                          <a:solidFill>
                            <a:schemeClr val="tx1"/>
                          </a:solidFill>
                        </a:rPr>
                        <a:t> </a:t>
                      </a:r>
                      <a:r>
                        <a:rPr lang="en-US" sz="2000" dirty="0">
                          <a:solidFill>
                            <a:schemeClr val="tx1"/>
                          </a:solidFill>
                        </a:rPr>
                        <a:t>onward</a:t>
                      </a:r>
                      <a:endParaRPr lang="en-US" sz="2000" b="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728980">
                <a:tc>
                  <a:txBody>
                    <a:bodyPr/>
                    <a:lstStyle/>
                    <a:p>
                      <a:pPr marL="0" marR="0" algn="ctr">
                        <a:spcBef>
                          <a:spcPts val="0"/>
                        </a:spcBef>
                        <a:spcAft>
                          <a:spcPts val="0"/>
                        </a:spcAft>
                      </a:pPr>
                      <a:r>
                        <a:rPr lang="en-US" sz="2000" dirty="0">
                          <a:solidFill>
                            <a:schemeClr val="tx1"/>
                          </a:solidFill>
                        </a:rPr>
                        <a:t>20 </a:t>
                      </a:r>
                      <a:r>
                        <a:rPr lang="en-US" sz="2000" dirty="0" smtClean="0">
                          <a:solidFill>
                            <a:schemeClr val="tx1"/>
                          </a:solidFill>
                        </a:rPr>
                        <a:t>Years </a:t>
                      </a:r>
                      <a:r>
                        <a:rPr lang="en-US" sz="2000" dirty="0">
                          <a:solidFill>
                            <a:schemeClr val="tx1"/>
                          </a:solidFill>
                        </a:rPr>
                        <a:t>&amp; </a:t>
                      </a:r>
                      <a:r>
                        <a:rPr lang="en-US" sz="2000" dirty="0" smtClean="0">
                          <a:solidFill>
                            <a:schemeClr val="tx1"/>
                          </a:solidFill>
                        </a:rPr>
                        <a:t>above</a:t>
                      </a:r>
                      <a:endParaRPr lang="en-US" sz="2000" b="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Rs.44</a:t>
                      </a:r>
                      <a:endParaRPr lang="en-US" sz="2000" b="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Rs.86</a:t>
                      </a:r>
                      <a:endParaRPr lang="en-US" sz="2000" b="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dirty="0">
                          <a:solidFill>
                            <a:schemeClr val="tx1"/>
                          </a:solidFill>
                        </a:rPr>
                        <a:t>Rs.100</a:t>
                      </a:r>
                      <a:endParaRPr lang="en-US" sz="2000" b="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728980">
                <a:tc>
                  <a:txBody>
                    <a:bodyPr/>
                    <a:lstStyle/>
                    <a:p>
                      <a:pPr marL="0" marR="0" algn="ctr">
                        <a:spcBef>
                          <a:spcPts val="0"/>
                        </a:spcBef>
                        <a:spcAft>
                          <a:spcPts val="0"/>
                        </a:spcAft>
                      </a:pPr>
                      <a:r>
                        <a:rPr lang="en-US" sz="2000" dirty="0">
                          <a:solidFill>
                            <a:schemeClr val="tx1"/>
                          </a:solidFill>
                        </a:rPr>
                        <a:t>15</a:t>
                      </a:r>
                      <a:r>
                        <a:rPr lang="en-US" sz="2000" baseline="30000" dirty="0">
                          <a:solidFill>
                            <a:schemeClr val="tx1"/>
                          </a:solidFill>
                        </a:rPr>
                        <a:t>th</a:t>
                      </a:r>
                      <a:r>
                        <a:rPr lang="en-US" sz="2000" dirty="0">
                          <a:solidFill>
                            <a:schemeClr val="tx1"/>
                          </a:solidFill>
                        </a:rPr>
                        <a:t> to 19</a:t>
                      </a:r>
                      <a:r>
                        <a:rPr lang="en-US" sz="2000" baseline="30000" dirty="0">
                          <a:solidFill>
                            <a:schemeClr val="tx1"/>
                          </a:solidFill>
                        </a:rPr>
                        <a:t>th</a:t>
                      </a:r>
                      <a:r>
                        <a:rPr lang="en-US" sz="2000" dirty="0">
                          <a:solidFill>
                            <a:schemeClr val="tx1"/>
                          </a:solidFill>
                        </a:rPr>
                        <a:t> Year</a:t>
                      </a:r>
                      <a:endParaRPr lang="en-US" sz="2000" b="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dirty="0">
                          <a:solidFill>
                            <a:schemeClr val="tx1"/>
                          </a:solidFill>
                        </a:rPr>
                        <a:t>Rs.31</a:t>
                      </a:r>
                      <a:endParaRPr lang="en-US" sz="2000" b="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dirty="0">
                          <a:solidFill>
                            <a:schemeClr val="tx1"/>
                          </a:solidFill>
                        </a:rPr>
                        <a:t>Rs.74</a:t>
                      </a:r>
                      <a:endParaRPr lang="en-US" sz="2000" b="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a:solidFill>
                            <a:schemeClr val="tx1"/>
                          </a:solidFill>
                        </a:rPr>
                        <a:t>Rs.74</a:t>
                      </a:r>
                      <a:endParaRPr lang="en-US" sz="2000" b="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728980">
                <a:tc>
                  <a:txBody>
                    <a:bodyPr/>
                    <a:lstStyle/>
                    <a:p>
                      <a:pPr marL="0" marR="0" algn="ctr">
                        <a:spcBef>
                          <a:spcPts val="0"/>
                        </a:spcBef>
                        <a:spcAft>
                          <a:spcPts val="0"/>
                        </a:spcAft>
                      </a:pPr>
                      <a:r>
                        <a:rPr lang="en-US" sz="2000" dirty="0">
                          <a:solidFill>
                            <a:schemeClr val="tx1"/>
                          </a:solidFill>
                        </a:rPr>
                        <a:t>14</a:t>
                      </a:r>
                      <a:r>
                        <a:rPr lang="en-US" sz="2000" baseline="30000" dirty="0">
                          <a:solidFill>
                            <a:schemeClr val="tx1"/>
                          </a:solidFill>
                        </a:rPr>
                        <a:t>th</a:t>
                      </a:r>
                      <a:r>
                        <a:rPr lang="en-US" sz="2000" dirty="0">
                          <a:solidFill>
                            <a:schemeClr val="tx1"/>
                          </a:solidFill>
                        </a:rPr>
                        <a:t> </a:t>
                      </a:r>
                      <a:r>
                        <a:rPr lang="en-US" sz="2000" dirty="0" smtClean="0">
                          <a:solidFill>
                            <a:schemeClr val="tx1"/>
                          </a:solidFill>
                        </a:rPr>
                        <a:t>Year &amp; </a:t>
                      </a:r>
                      <a:r>
                        <a:rPr lang="en-US" sz="2000" dirty="0">
                          <a:solidFill>
                            <a:schemeClr val="tx1"/>
                          </a:solidFill>
                        </a:rPr>
                        <a:t>Less</a:t>
                      </a:r>
                      <a:endParaRPr lang="en-US" sz="2000" b="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dirty="0">
                          <a:solidFill>
                            <a:schemeClr val="tx1"/>
                          </a:solidFill>
                        </a:rPr>
                        <a:t>Rs.24</a:t>
                      </a:r>
                      <a:endParaRPr lang="en-US" sz="2000" b="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dirty="0">
                          <a:solidFill>
                            <a:schemeClr val="tx1"/>
                          </a:solidFill>
                        </a:rPr>
                        <a:t>Rs.66</a:t>
                      </a:r>
                      <a:endParaRPr lang="en-US" sz="2000" b="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dirty="0">
                          <a:solidFill>
                            <a:schemeClr val="tx1"/>
                          </a:solidFill>
                        </a:rPr>
                        <a:t>-----</a:t>
                      </a:r>
                      <a:endParaRPr lang="en-US" sz="2000" b="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bl>
          </a:graphicData>
        </a:graphic>
      </p:graphicFrame>
      <p:pic>
        <p:nvPicPr>
          <p:cNvPr id="7" name="Picture 6"/>
          <p:cNvPicPr>
            <a:picLocks noChangeAspect="1" noChangeArrowheads="1"/>
          </p:cNvPicPr>
          <p:nvPr/>
        </p:nvPicPr>
        <p:blipFill>
          <a:blip r:embed="rId2" cstate="print"/>
          <a:srcRect/>
          <a:stretch>
            <a:fillRect/>
          </a:stretch>
        </p:blipFill>
        <p:spPr bwMode="auto">
          <a:xfrm>
            <a:off x="8001000" y="5791200"/>
            <a:ext cx="813984" cy="838200"/>
          </a:xfrm>
          <a:prstGeom prst="rect">
            <a:avLst/>
          </a:prstGeom>
          <a:ln>
            <a:noFill/>
          </a:ln>
          <a:effectLst>
            <a:outerShdw blurRad="76200" dir="13500000" sy="23000" kx="1200000" algn="br" rotWithShape="0">
              <a:prstClr val="black">
                <a:alpha val="20000"/>
              </a:prstClr>
            </a:outerShdw>
          </a:effectLst>
        </p:spPr>
      </p:pic>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0" y="381000"/>
            <a:ext cx="9144000" cy="1107996"/>
          </a:xfrm>
        </p:spPr>
        <p:txBody>
          <a:bodyPr/>
          <a:lstStyle/>
          <a:p>
            <a:pPr algn="ctr" eaLnBrk="1" hangingPunct="1"/>
            <a:r>
              <a:rPr lang="en-US" sz="4000" b="1" dirty="0" smtClean="0">
                <a:latin typeface="Tahoma" pitchFamily="34" charset="0"/>
                <a:ea typeface="Tahoma" pitchFamily="34" charset="0"/>
                <a:cs typeface="Tahoma" pitchFamily="34" charset="0"/>
              </a:rPr>
              <a:t>SPECIAL REVERSIONARY BONUS</a:t>
            </a:r>
            <a:br>
              <a:rPr lang="en-US" sz="4000" b="1" dirty="0" smtClean="0">
                <a:latin typeface="Tahoma" pitchFamily="34" charset="0"/>
                <a:ea typeface="Tahoma" pitchFamily="34" charset="0"/>
                <a:cs typeface="Tahoma" pitchFamily="34" charset="0"/>
              </a:rPr>
            </a:br>
            <a:endParaRPr lang="en-US" sz="4000" b="1" dirty="0" smtClean="0">
              <a:latin typeface="Tahoma" pitchFamily="34" charset="0"/>
              <a:ea typeface="Tahoma" pitchFamily="34" charset="0"/>
              <a:cs typeface="Tahoma" pitchFamily="34" charset="0"/>
            </a:endParaRPr>
          </a:p>
        </p:txBody>
      </p:sp>
      <p:graphicFrame>
        <p:nvGraphicFramePr>
          <p:cNvPr id="5" name="Content Placeholder 4"/>
          <p:cNvGraphicFramePr>
            <a:graphicFrameLocks noGrp="1"/>
          </p:cNvGraphicFramePr>
          <p:nvPr>
            <p:ph idx="1"/>
          </p:nvPr>
        </p:nvGraphicFramePr>
        <p:xfrm>
          <a:off x="609600" y="1447800"/>
          <a:ext cx="7924800" cy="3967116"/>
        </p:xfrm>
        <a:graphic>
          <a:graphicData uri="http://schemas.openxmlformats.org/drawingml/2006/table">
            <a:tbl>
              <a:tblPr>
                <a:effectLst>
                  <a:outerShdw blurRad="50800" dist="38100" dir="5400000" algn="t" rotWithShape="0">
                    <a:prstClr val="black">
                      <a:alpha val="40000"/>
                    </a:prstClr>
                  </a:outerShdw>
                </a:effectLst>
                <a:tableStyleId>{284E427A-3D55-4303-BF80-6455036E1DE7}</a:tableStyleId>
              </a:tblPr>
              <a:tblGrid>
                <a:gridCol w="1981200"/>
                <a:gridCol w="1981200"/>
                <a:gridCol w="1981200"/>
                <a:gridCol w="1981200"/>
              </a:tblGrid>
              <a:tr h="1607598">
                <a:tc>
                  <a:txBody>
                    <a:bodyPr/>
                    <a:lstStyle/>
                    <a:p>
                      <a:pPr marL="0" marR="0" algn="ctr">
                        <a:spcBef>
                          <a:spcPts val="0"/>
                        </a:spcBef>
                        <a:spcAft>
                          <a:spcPts val="0"/>
                        </a:spcAft>
                      </a:pPr>
                      <a:r>
                        <a:rPr lang="en-US" sz="2000" dirty="0" smtClean="0">
                          <a:solidFill>
                            <a:schemeClr val="tx1"/>
                          </a:solidFill>
                        </a:rPr>
                        <a:t>Period</a:t>
                      </a:r>
                    </a:p>
                    <a:p>
                      <a:pPr marL="0" marR="0" algn="ctr">
                        <a:spcBef>
                          <a:spcPts val="0"/>
                        </a:spcBef>
                        <a:spcAft>
                          <a:spcPts val="0"/>
                        </a:spcAft>
                      </a:pPr>
                      <a:r>
                        <a:rPr lang="en-US" sz="2000" dirty="0" smtClean="0">
                          <a:solidFill>
                            <a:schemeClr val="tx1"/>
                          </a:solidFill>
                        </a:rPr>
                        <a:t> </a:t>
                      </a:r>
                      <a:r>
                        <a:rPr lang="en-US" sz="2000" dirty="0">
                          <a:solidFill>
                            <a:schemeClr val="tx1"/>
                          </a:solidFill>
                        </a:rPr>
                        <a:t>between  Survival Benefit due and </a:t>
                      </a:r>
                      <a:endParaRPr lang="en-US" sz="2000" dirty="0" smtClean="0">
                        <a:solidFill>
                          <a:schemeClr val="tx1"/>
                        </a:solidFill>
                      </a:endParaRPr>
                    </a:p>
                    <a:p>
                      <a:pPr marL="0" marR="0" algn="ctr">
                        <a:spcBef>
                          <a:spcPts val="0"/>
                        </a:spcBef>
                        <a:spcAft>
                          <a:spcPts val="0"/>
                        </a:spcAft>
                      </a:pPr>
                      <a:r>
                        <a:rPr lang="en-US" sz="2000" dirty="0" smtClean="0">
                          <a:solidFill>
                            <a:schemeClr val="tx1"/>
                          </a:solidFill>
                        </a:rPr>
                        <a:t>maturity </a:t>
                      </a:r>
                      <a:r>
                        <a:rPr lang="en-US" sz="2000" dirty="0">
                          <a:solidFill>
                            <a:schemeClr val="tx1"/>
                          </a:solidFill>
                        </a:rPr>
                        <a:t>date</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dirty="0">
                          <a:solidFill>
                            <a:schemeClr val="tx1"/>
                          </a:solidFill>
                        </a:rPr>
                        <a:t>Special Reversionary Bonus per Rs.1000 of Survival Benefit</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endParaRPr lang="en-US" sz="2000" dirty="0">
                        <a:solidFill>
                          <a:schemeClr val="tx1"/>
                        </a:solidFill>
                      </a:endParaRPr>
                    </a:p>
                    <a:p>
                      <a:pPr marL="0" marR="0" algn="ctr">
                        <a:spcBef>
                          <a:spcPts val="0"/>
                        </a:spcBef>
                        <a:spcAft>
                          <a:spcPts val="0"/>
                        </a:spcAft>
                      </a:pPr>
                      <a:r>
                        <a:rPr lang="en-US" sz="2000" dirty="0" smtClean="0">
                          <a:solidFill>
                            <a:schemeClr val="tx1"/>
                          </a:solidFill>
                        </a:rPr>
                        <a:t>Period</a:t>
                      </a:r>
                    </a:p>
                    <a:p>
                      <a:pPr marL="0" marR="0" algn="ctr">
                        <a:spcBef>
                          <a:spcPts val="0"/>
                        </a:spcBef>
                        <a:spcAft>
                          <a:spcPts val="0"/>
                        </a:spcAft>
                      </a:pPr>
                      <a:r>
                        <a:rPr lang="en-US" sz="2000" dirty="0" smtClean="0">
                          <a:solidFill>
                            <a:schemeClr val="tx1"/>
                          </a:solidFill>
                        </a:rPr>
                        <a:t> </a:t>
                      </a:r>
                      <a:r>
                        <a:rPr lang="en-US" sz="2000" dirty="0">
                          <a:solidFill>
                            <a:schemeClr val="tx1"/>
                          </a:solidFill>
                        </a:rPr>
                        <a:t>between  Survival Benefit due </a:t>
                      </a:r>
                      <a:r>
                        <a:rPr lang="en-US" sz="2000" dirty="0" smtClean="0">
                          <a:solidFill>
                            <a:schemeClr val="tx1"/>
                          </a:solidFill>
                        </a:rPr>
                        <a:t>and</a:t>
                      </a:r>
                    </a:p>
                    <a:p>
                      <a:pPr marL="0" marR="0" algn="ctr">
                        <a:spcBef>
                          <a:spcPts val="0"/>
                        </a:spcBef>
                        <a:spcAft>
                          <a:spcPts val="0"/>
                        </a:spcAft>
                      </a:pPr>
                      <a:r>
                        <a:rPr lang="en-US" sz="2000" dirty="0" smtClean="0">
                          <a:solidFill>
                            <a:schemeClr val="tx1"/>
                          </a:solidFill>
                        </a:rPr>
                        <a:t> </a:t>
                      </a:r>
                      <a:r>
                        <a:rPr lang="en-US" sz="2000" dirty="0">
                          <a:solidFill>
                            <a:schemeClr val="tx1"/>
                          </a:solidFill>
                        </a:rPr>
                        <a:t>maturity date</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2000" dirty="0">
                          <a:solidFill>
                            <a:schemeClr val="tx1"/>
                          </a:solidFill>
                        </a:rPr>
                        <a:t>Special Reversionary Bonus per Rs.1000 of Survival Benefit</a:t>
                      </a:r>
                      <a:endParaRPr lang="en-US" sz="180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356386">
                <a:tc>
                  <a:txBody>
                    <a:bodyPr/>
                    <a:lstStyle/>
                    <a:p>
                      <a:pPr marL="0" marR="0" algn="ctr">
                        <a:spcBef>
                          <a:spcPts val="0"/>
                        </a:spcBef>
                        <a:spcAft>
                          <a:spcPts val="0"/>
                        </a:spcAft>
                      </a:pPr>
                      <a:r>
                        <a:rPr lang="en-US" sz="1800" dirty="0">
                          <a:solidFill>
                            <a:schemeClr val="tx1"/>
                          </a:solidFill>
                        </a:rPr>
                        <a:t>20 Years</a:t>
                      </a:r>
                      <a:endParaRPr lang="en-US" sz="1600" b="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Rs.3165</a:t>
                      </a:r>
                      <a:endParaRPr lang="en-US" sz="1600" b="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dirty="0">
                          <a:solidFill>
                            <a:schemeClr val="tx1"/>
                          </a:solidFill>
                        </a:rPr>
                        <a:t>09 Year</a:t>
                      </a:r>
                      <a:endParaRPr lang="en-US" sz="1600" b="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Rs.1005</a:t>
                      </a:r>
                      <a:endParaRPr lang="en-US" sz="1600" b="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356386">
                <a:tc>
                  <a:txBody>
                    <a:bodyPr/>
                    <a:lstStyle/>
                    <a:p>
                      <a:pPr marL="0" marR="0" algn="ctr">
                        <a:spcBef>
                          <a:spcPts val="0"/>
                        </a:spcBef>
                        <a:spcAft>
                          <a:spcPts val="0"/>
                        </a:spcAft>
                      </a:pPr>
                      <a:r>
                        <a:rPr lang="en-US" sz="1800" dirty="0">
                          <a:solidFill>
                            <a:schemeClr val="tx1"/>
                          </a:solidFill>
                        </a:rPr>
                        <a:t>18 Years</a:t>
                      </a:r>
                      <a:endParaRPr lang="en-US" sz="1600" b="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Rs.2765</a:t>
                      </a:r>
                      <a:endParaRPr lang="en-US" sz="1600" b="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08 Years</a:t>
                      </a:r>
                      <a:endParaRPr lang="en-US" sz="1600" b="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dirty="0" smtClean="0">
                          <a:solidFill>
                            <a:schemeClr val="tx1"/>
                          </a:solidFill>
                        </a:rPr>
                        <a:t>Rs.845</a:t>
                      </a:r>
                      <a:endParaRPr lang="en-US" sz="1600" b="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356386">
                <a:tc>
                  <a:txBody>
                    <a:bodyPr/>
                    <a:lstStyle/>
                    <a:p>
                      <a:pPr marL="0" marR="0" algn="ctr">
                        <a:spcBef>
                          <a:spcPts val="0"/>
                        </a:spcBef>
                        <a:spcAft>
                          <a:spcPts val="0"/>
                        </a:spcAft>
                      </a:pPr>
                      <a:r>
                        <a:rPr lang="en-US" sz="1800" dirty="0">
                          <a:solidFill>
                            <a:schemeClr val="tx1"/>
                          </a:solidFill>
                        </a:rPr>
                        <a:t>16 Years</a:t>
                      </a:r>
                      <a:endParaRPr lang="en-US" sz="1600" b="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Rs.2350</a:t>
                      </a:r>
                      <a:endParaRPr lang="en-US" sz="1600" b="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dirty="0">
                          <a:solidFill>
                            <a:schemeClr val="tx1"/>
                          </a:solidFill>
                        </a:rPr>
                        <a:t>07 Years</a:t>
                      </a:r>
                      <a:endParaRPr lang="en-US" sz="1600" b="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Rs.695</a:t>
                      </a:r>
                      <a:endParaRPr lang="en-US" sz="1600" b="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356386">
                <a:tc>
                  <a:txBody>
                    <a:bodyPr/>
                    <a:lstStyle/>
                    <a:p>
                      <a:pPr marL="0" marR="0" algn="ctr">
                        <a:spcBef>
                          <a:spcPts val="0"/>
                        </a:spcBef>
                        <a:spcAft>
                          <a:spcPts val="0"/>
                        </a:spcAft>
                      </a:pPr>
                      <a:r>
                        <a:rPr lang="en-US" sz="1800" dirty="0">
                          <a:solidFill>
                            <a:schemeClr val="tx1"/>
                          </a:solidFill>
                        </a:rPr>
                        <a:t>14 Years</a:t>
                      </a:r>
                      <a:endParaRPr lang="en-US" sz="1600" b="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dirty="0">
                          <a:solidFill>
                            <a:schemeClr val="tx1"/>
                          </a:solidFill>
                        </a:rPr>
                        <a:t>Rs.1940</a:t>
                      </a:r>
                      <a:endParaRPr lang="en-US" sz="1600" b="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06 Years</a:t>
                      </a:r>
                      <a:endParaRPr lang="en-US" sz="1600" b="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Rs.555</a:t>
                      </a:r>
                      <a:endParaRPr lang="en-US" sz="1600" b="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356386">
                <a:tc>
                  <a:txBody>
                    <a:bodyPr/>
                    <a:lstStyle/>
                    <a:p>
                      <a:pPr marL="0" marR="0" algn="ctr">
                        <a:spcBef>
                          <a:spcPts val="0"/>
                        </a:spcBef>
                        <a:spcAft>
                          <a:spcPts val="0"/>
                        </a:spcAft>
                      </a:pPr>
                      <a:r>
                        <a:rPr lang="en-US" sz="1800" dirty="0">
                          <a:solidFill>
                            <a:schemeClr val="tx1"/>
                          </a:solidFill>
                        </a:rPr>
                        <a:t>12 Years</a:t>
                      </a:r>
                      <a:endParaRPr lang="en-US" sz="1600" b="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dirty="0">
                          <a:solidFill>
                            <a:schemeClr val="tx1"/>
                          </a:solidFill>
                        </a:rPr>
                        <a:t>Rs.1545</a:t>
                      </a:r>
                      <a:endParaRPr lang="en-US" sz="1600" b="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05 Years</a:t>
                      </a:r>
                      <a:endParaRPr lang="en-US" sz="1600" b="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a:solidFill>
                            <a:schemeClr val="tx1"/>
                          </a:solidFill>
                        </a:rPr>
                        <a:t>Rs.420</a:t>
                      </a:r>
                      <a:endParaRPr lang="en-US" sz="1600" b="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r h="356386">
                <a:tc>
                  <a:txBody>
                    <a:bodyPr/>
                    <a:lstStyle/>
                    <a:p>
                      <a:pPr marL="0" marR="0" algn="ctr">
                        <a:spcBef>
                          <a:spcPts val="0"/>
                        </a:spcBef>
                        <a:spcAft>
                          <a:spcPts val="0"/>
                        </a:spcAft>
                      </a:pPr>
                      <a:r>
                        <a:rPr lang="en-US" sz="1800" dirty="0">
                          <a:solidFill>
                            <a:schemeClr val="tx1"/>
                          </a:solidFill>
                        </a:rPr>
                        <a:t>10 Years</a:t>
                      </a:r>
                      <a:endParaRPr lang="en-US" sz="1600" b="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dirty="0">
                          <a:solidFill>
                            <a:schemeClr val="tx1"/>
                          </a:solidFill>
                        </a:rPr>
                        <a:t>Rs.1175</a:t>
                      </a:r>
                      <a:endParaRPr lang="en-US" sz="1600" b="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dirty="0">
                          <a:solidFill>
                            <a:schemeClr val="tx1"/>
                          </a:solidFill>
                        </a:rPr>
                        <a:t>04 Years</a:t>
                      </a:r>
                      <a:endParaRPr lang="en-US" sz="1600" b="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c>
                  <a:txBody>
                    <a:bodyPr/>
                    <a:lstStyle/>
                    <a:p>
                      <a:pPr marL="0" marR="0" algn="ctr">
                        <a:spcBef>
                          <a:spcPts val="0"/>
                        </a:spcBef>
                        <a:spcAft>
                          <a:spcPts val="0"/>
                        </a:spcAft>
                      </a:pPr>
                      <a:r>
                        <a:rPr lang="en-US" sz="1800" dirty="0">
                          <a:solidFill>
                            <a:schemeClr val="tx1"/>
                          </a:solidFill>
                        </a:rPr>
                        <a:t>Rs.300</a:t>
                      </a:r>
                      <a:endParaRPr lang="en-US" sz="1600" b="0" dirty="0">
                        <a:solidFill>
                          <a:schemeClr val="tx1"/>
                        </a:solidFill>
                        <a:latin typeface="Tahoma" pitchFamily="34" charset="0"/>
                        <a:ea typeface="Tahoma" pitchFamily="34" charset="0"/>
                        <a:cs typeface="Tahoma" pitchFamily="34" charset="0"/>
                      </a:endParaRPr>
                    </a:p>
                  </a:txBody>
                  <a:tcPr marL="68580" marR="68580" marT="0" marB="0" anchor="ctr">
                    <a:solidFill>
                      <a:srgbClr val="7030A0"/>
                    </a:solidFill>
                  </a:tcPr>
                </a:tc>
              </a:tr>
            </a:tbl>
          </a:graphicData>
        </a:graphic>
      </p:graphicFrame>
      <p:pic>
        <p:nvPicPr>
          <p:cNvPr id="6" name="Picture 5"/>
          <p:cNvPicPr>
            <a:picLocks noChangeAspect="1" noChangeArrowheads="1"/>
          </p:cNvPicPr>
          <p:nvPr/>
        </p:nvPicPr>
        <p:blipFill>
          <a:blip r:embed="rId2" cstate="print"/>
          <a:srcRect/>
          <a:stretch>
            <a:fillRect/>
          </a:stretch>
        </p:blipFill>
        <p:spPr bwMode="auto">
          <a:xfrm>
            <a:off x="8001000" y="5791200"/>
            <a:ext cx="813984" cy="838200"/>
          </a:xfrm>
          <a:prstGeom prst="rect">
            <a:avLst/>
          </a:prstGeom>
          <a:ln>
            <a:noFill/>
          </a:ln>
          <a:effectLst>
            <a:outerShdw blurRad="76200" dir="13500000" sy="23000" kx="1200000" algn="br" rotWithShape="0">
              <a:prstClr val="black">
                <a:alpha val="20000"/>
              </a:prstClr>
            </a:outerShdw>
          </a:effectLst>
        </p:spPr>
      </p:pic>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62200" y="1981200"/>
            <a:ext cx="4613764" cy="1200329"/>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72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ahoma" pitchFamily="34" charset="0"/>
                <a:ea typeface="Tahoma" pitchFamily="34" charset="0"/>
                <a:cs typeface="Tahoma" pitchFamily="34" charset="0"/>
              </a:rPr>
              <a:t>thANKS !</a:t>
            </a:r>
            <a:endParaRPr lang="en-US" sz="72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ahoma" pitchFamily="34" charset="0"/>
              <a:ea typeface="Tahoma" pitchFamily="34" charset="0"/>
              <a:cs typeface="Tahoma" pitchFamily="34" charset="0"/>
            </a:endParaRPr>
          </a:p>
        </p:txBody>
      </p:sp>
      <p:sp>
        <p:nvSpPr>
          <p:cNvPr id="3" name="Rectangle 2"/>
          <p:cNvSpPr/>
          <p:nvPr/>
        </p:nvSpPr>
        <p:spPr>
          <a:xfrm>
            <a:off x="2286000" y="3352800"/>
            <a:ext cx="4572000" cy="2308324"/>
          </a:xfrm>
          <a:prstGeom prst="rect">
            <a:avLst/>
          </a:prstGeom>
        </p:spPr>
        <p:txBody>
          <a:bodyPr>
            <a:spAutoFit/>
          </a:bodyPr>
          <a:lstStyle/>
          <a:p>
            <a:pPr algn="ctr"/>
            <a:r>
              <a:rPr lang="en-US" b="1" dirty="0" smtClean="0">
                <a:solidFill>
                  <a:schemeClr val="tx1">
                    <a:lumMod val="85000"/>
                  </a:schemeClr>
                </a:solidFill>
                <a:latin typeface="Tahoma" pitchFamily="34" charset="0"/>
                <a:ea typeface="Tahoma" pitchFamily="34" charset="0"/>
                <a:cs typeface="Tahoma" pitchFamily="34" charset="0"/>
              </a:rPr>
              <a:t>Developed By</a:t>
            </a:r>
          </a:p>
          <a:p>
            <a:pPr algn="ctr"/>
            <a:endParaRPr lang="en-US" b="1" dirty="0" smtClean="0">
              <a:latin typeface="Tahoma" pitchFamily="34" charset="0"/>
              <a:ea typeface="Tahoma" pitchFamily="34" charset="0"/>
              <a:cs typeface="Tahoma" pitchFamily="34" charset="0"/>
            </a:endParaRPr>
          </a:p>
          <a:p>
            <a:pPr algn="ctr"/>
            <a:endParaRPr lang="en-US" b="1" dirty="0" smtClean="0">
              <a:latin typeface="Tahoma" pitchFamily="34" charset="0"/>
              <a:ea typeface="Tahoma" pitchFamily="34" charset="0"/>
              <a:cs typeface="Tahoma" pitchFamily="34" charset="0"/>
            </a:endParaRPr>
          </a:p>
          <a:p>
            <a:pPr algn="ctr"/>
            <a:r>
              <a:rPr lang="en-US" b="1" dirty="0" err="1" smtClean="0">
                <a:latin typeface="Tahoma" pitchFamily="34" charset="0"/>
                <a:ea typeface="Tahoma" pitchFamily="34" charset="0"/>
                <a:cs typeface="Tahoma" pitchFamily="34" charset="0"/>
              </a:rPr>
              <a:t>Moshin</a:t>
            </a:r>
            <a:r>
              <a:rPr lang="en-US" b="1" dirty="0" smtClean="0">
                <a:latin typeface="Tahoma" pitchFamily="34" charset="0"/>
                <a:ea typeface="Tahoma" pitchFamily="34" charset="0"/>
                <a:cs typeface="Tahoma" pitchFamily="34" charset="0"/>
              </a:rPr>
              <a:t> Abbas</a:t>
            </a:r>
          </a:p>
          <a:p>
            <a:pPr algn="ctr"/>
            <a:r>
              <a:rPr lang="en-US" b="1" dirty="0" smtClean="0">
                <a:latin typeface="Tahoma" pitchFamily="34" charset="0"/>
                <a:ea typeface="Tahoma" pitchFamily="34" charset="0"/>
                <a:cs typeface="Tahoma" pitchFamily="34" charset="0"/>
              </a:rPr>
              <a:t/>
            </a:r>
            <a:br>
              <a:rPr lang="en-US" b="1" dirty="0" smtClean="0">
                <a:latin typeface="Tahoma" pitchFamily="34" charset="0"/>
                <a:ea typeface="Tahoma" pitchFamily="34" charset="0"/>
                <a:cs typeface="Tahoma" pitchFamily="34" charset="0"/>
              </a:rPr>
            </a:br>
            <a:r>
              <a:rPr lang="en-US" b="1" dirty="0" smtClean="0">
                <a:latin typeface="Tahoma" pitchFamily="34" charset="0"/>
                <a:ea typeface="Tahoma" pitchFamily="34" charset="0"/>
                <a:cs typeface="Tahoma" pitchFamily="34" charset="0"/>
              </a:rPr>
              <a:t>&amp;</a:t>
            </a:r>
          </a:p>
          <a:p>
            <a:pPr algn="ctr"/>
            <a:r>
              <a:rPr lang="en-US" b="1" dirty="0" smtClean="0">
                <a:latin typeface="Tahoma" pitchFamily="34" charset="0"/>
                <a:ea typeface="Tahoma" pitchFamily="34" charset="0"/>
                <a:cs typeface="Tahoma" pitchFamily="34" charset="0"/>
              </a:rPr>
              <a:t/>
            </a:r>
            <a:br>
              <a:rPr lang="en-US" b="1" dirty="0" smtClean="0">
                <a:latin typeface="Tahoma" pitchFamily="34" charset="0"/>
                <a:ea typeface="Tahoma" pitchFamily="34" charset="0"/>
                <a:cs typeface="Tahoma" pitchFamily="34" charset="0"/>
              </a:rPr>
            </a:br>
            <a:r>
              <a:rPr lang="en-US" b="1" dirty="0" err="1" smtClean="0">
                <a:latin typeface="Tahoma" pitchFamily="34" charset="0"/>
                <a:ea typeface="Tahoma" pitchFamily="34" charset="0"/>
                <a:cs typeface="Tahoma" pitchFamily="34" charset="0"/>
              </a:rPr>
              <a:t>Kashif</a:t>
            </a:r>
            <a:r>
              <a:rPr lang="en-US" b="1" dirty="0" smtClean="0">
                <a:latin typeface="Tahoma" pitchFamily="34" charset="0"/>
                <a:ea typeface="Tahoma" pitchFamily="34" charset="0"/>
                <a:cs typeface="Tahoma" pitchFamily="34" charset="0"/>
              </a:rPr>
              <a:t> </a:t>
            </a:r>
            <a:r>
              <a:rPr lang="en-US" b="1" dirty="0" err="1" smtClean="0">
                <a:latin typeface="Tahoma" pitchFamily="34" charset="0"/>
                <a:ea typeface="Tahoma" pitchFamily="34" charset="0"/>
                <a:cs typeface="Tahoma" pitchFamily="34" charset="0"/>
              </a:rPr>
              <a:t>Hashmi</a:t>
            </a:r>
            <a:endParaRPr lang="en-US" b="1" dirty="0" smtClean="0">
              <a:latin typeface="Tahoma" pitchFamily="34" charset="0"/>
              <a:ea typeface="Tahoma" pitchFamily="34" charset="0"/>
              <a:cs typeface="Tahoma" pitchFamily="34" charset="0"/>
            </a:endParaRPr>
          </a:p>
        </p:txBody>
      </p:sp>
      <p:pic>
        <p:nvPicPr>
          <p:cNvPr id="4" name="Picture 3"/>
          <p:cNvPicPr>
            <a:picLocks noChangeAspect="1" noChangeArrowheads="1"/>
          </p:cNvPicPr>
          <p:nvPr/>
        </p:nvPicPr>
        <p:blipFill>
          <a:blip r:embed="rId2" cstate="print"/>
          <a:srcRect/>
          <a:stretch>
            <a:fillRect/>
          </a:stretch>
        </p:blipFill>
        <p:spPr bwMode="auto">
          <a:xfrm>
            <a:off x="3963620" y="685800"/>
            <a:ext cx="1065580" cy="1219200"/>
          </a:xfrm>
          <a:prstGeom prst="rect">
            <a:avLst/>
          </a:prstGeom>
          <a:ln>
            <a:noFill/>
          </a:ln>
          <a:effectLst>
            <a:outerShdw blurRad="76200" dir="13500000" sy="23000" kx="1200000" algn="br" rotWithShape="0">
              <a:prstClr val="black">
                <a:alpha val="20000"/>
              </a:prstClr>
            </a:outerShdw>
          </a:effectLst>
        </p:spPr>
      </p:pic>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a:xfrm>
            <a:off x="0" y="457402"/>
            <a:ext cx="9144000" cy="609398"/>
          </a:xfrm>
        </p:spPr>
        <p:txBody>
          <a:bodyPr/>
          <a:lstStyle/>
          <a:p>
            <a:pPr algn="ctr"/>
            <a:r>
              <a:rPr sz="4400" b="1">
                <a:latin typeface="Tahoma" pitchFamily="34" charset="0"/>
                <a:ea typeface="Tahoma" pitchFamily="34" charset="0"/>
                <a:cs typeface="Tahoma" pitchFamily="34" charset="0"/>
              </a:rPr>
              <a:t>GENERAL FEATURES</a:t>
            </a:r>
          </a:p>
        </p:txBody>
      </p:sp>
      <p:sp>
        <p:nvSpPr>
          <p:cNvPr id="6148" name="Rectangle 3"/>
          <p:cNvSpPr>
            <a:spLocks noGrp="1" noChangeArrowheads="1"/>
          </p:cNvSpPr>
          <p:nvPr>
            <p:ph type="body" idx="1"/>
          </p:nvPr>
        </p:nvSpPr>
        <p:spPr>
          <a:xfrm>
            <a:off x="762000" y="1828800"/>
            <a:ext cx="7315200" cy="3213187"/>
          </a:xfrm>
        </p:spPr>
        <p:txBody>
          <a:bodyPr/>
          <a:lstStyle/>
          <a:p>
            <a:pPr algn="just" eaLnBrk="1" hangingPunct="1">
              <a:buFont typeface="Wingdings" pitchFamily="2" charset="2"/>
              <a:buChar char="ü"/>
            </a:pPr>
            <a:r>
              <a:rPr lang="en-US" sz="2400" dirty="0" smtClean="0">
                <a:latin typeface="Tahoma" pitchFamily="34" charset="0"/>
                <a:ea typeface="Tahoma" pitchFamily="34" charset="0"/>
                <a:cs typeface="Tahoma" pitchFamily="34" charset="0"/>
              </a:rPr>
              <a:t>This plan is a safe instrument for cash provision at the time of need. With this plan, the policyholder can secure greater protection and continued prosperity for the family at an affordable cost.</a:t>
            </a:r>
            <a:r>
              <a:rPr lang="en-US" sz="2400" b="1" dirty="0" smtClean="0"/>
              <a:t> </a:t>
            </a:r>
          </a:p>
          <a:p>
            <a:pPr algn="just" eaLnBrk="1" hangingPunct="1">
              <a:buNone/>
            </a:pPr>
            <a:endParaRPr lang="en-US" sz="2400" b="1" dirty="0" smtClean="0"/>
          </a:p>
          <a:p>
            <a:pPr algn="just">
              <a:buFont typeface="Wingdings" pitchFamily="2" charset="2"/>
              <a:buChar char="ü"/>
            </a:pPr>
            <a:r>
              <a:rPr lang="en-US" sz="2400" dirty="0" smtClean="0">
                <a:latin typeface="Tahoma" pitchFamily="34" charset="0"/>
                <a:ea typeface="Tahoma" pitchFamily="34" charset="0"/>
                <a:cs typeface="Tahoma" pitchFamily="34" charset="0"/>
              </a:rPr>
              <a:t>This plan is suitable for Businessmen and the Parents whose future financial needs matches with Survival benefits dates.</a:t>
            </a:r>
          </a:p>
          <a:p>
            <a:pPr algn="just">
              <a:buNone/>
            </a:pPr>
            <a:r>
              <a:rPr lang="en-US" sz="2400" dirty="0" smtClean="0">
                <a:latin typeface="Tahoma" pitchFamily="34" charset="0"/>
                <a:ea typeface="Tahoma" pitchFamily="34" charset="0"/>
                <a:cs typeface="Tahoma" pitchFamily="34" charset="0"/>
              </a:rPr>
              <a:t>	</a:t>
            </a:r>
            <a:endParaRPr lang="en-US" sz="3400" dirty="0" smtClean="0">
              <a:latin typeface="Tahoma" pitchFamily="34" charset="0"/>
              <a:ea typeface="Tahoma" pitchFamily="34" charset="0"/>
              <a:cs typeface="Tahoma" pitchFamily="34" charset="0"/>
            </a:endParaRPr>
          </a:p>
        </p:txBody>
      </p:sp>
      <p:pic>
        <p:nvPicPr>
          <p:cNvPr id="6" name="Picture 5"/>
          <p:cNvPicPr>
            <a:picLocks noChangeAspect="1" noChangeArrowheads="1"/>
          </p:cNvPicPr>
          <p:nvPr/>
        </p:nvPicPr>
        <p:blipFill>
          <a:blip r:embed="rId3" cstate="print"/>
          <a:srcRect/>
          <a:stretch>
            <a:fillRect/>
          </a:stretch>
        </p:blipFill>
        <p:spPr bwMode="auto">
          <a:xfrm>
            <a:off x="8001000" y="5791200"/>
            <a:ext cx="813984" cy="838200"/>
          </a:xfrm>
          <a:prstGeom prst="rect">
            <a:avLst/>
          </a:prstGeom>
          <a:ln>
            <a:noFill/>
          </a:ln>
          <a:effectLst>
            <a:outerShdw blurRad="76200" dir="13500000" sy="23000" kx="1200000" algn="br" rotWithShape="0">
              <a:prstClr val="black">
                <a:alpha val="20000"/>
              </a:prstClr>
            </a:outerShdw>
          </a:effectLst>
        </p:spPr>
      </p:pic>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0" y="457200"/>
            <a:ext cx="9144000" cy="914400"/>
          </a:xfrm>
        </p:spPr>
        <p:txBody>
          <a:bodyPr/>
          <a:lstStyle/>
          <a:p>
            <a:pPr algn="ctr" eaLnBrk="1" hangingPunct="1"/>
            <a:r>
              <a:rPr lang="en-US" sz="4400" b="1" dirty="0" smtClean="0">
                <a:latin typeface="Tahoma" pitchFamily="34" charset="0"/>
                <a:ea typeface="Tahoma" pitchFamily="34" charset="0"/>
                <a:cs typeface="Tahoma" pitchFamily="34" charset="0"/>
              </a:rPr>
              <a:t>GENERAL FEATURES</a:t>
            </a:r>
          </a:p>
        </p:txBody>
      </p:sp>
      <p:sp>
        <p:nvSpPr>
          <p:cNvPr id="5124" name="Rectangle 3"/>
          <p:cNvSpPr>
            <a:spLocks noGrp="1" noChangeArrowheads="1"/>
          </p:cNvSpPr>
          <p:nvPr>
            <p:ph type="body" idx="1"/>
          </p:nvPr>
        </p:nvSpPr>
        <p:spPr>
          <a:xfrm>
            <a:off x="838200" y="1691313"/>
            <a:ext cx="7162800" cy="2871555"/>
          </a:xfrm>
        </p:spPr>
        <p:txBody>
          <a:bodyPr/>
          <a:lstStyle/>
          <a:p>
            <a:pPr algn="just" eaLnBrk="1" hangingPunct="1">
              <a:buNone/>
            </a:pPr>
            <a:r>
              <a:rPr lang="en-US" sz="3400" dirty="0" smtClean="0">
                <a:solidFill>
                  <a:srgbClr val="CCECFF"/>
                </a:solidFill>
              </a:rPr>
              <a:t> 	</a:t>
            </a:r>
            <a:r>
              <a:rPr lang="en-US" sz="2400" dirty="0" err="1" smtClean="0">
                <a:latin typeface="Tahoma" pitchFamily="34" charset="0"/>
                <a:ea typeface="Tahoma" pitchFamily="34" charset="0"/>
                <a:cs typeface="Tahoma" pitchFamily="34" charset="0"/>
              </a:rPr>
              <a:t>Sadabahar</a:t>
            </a:r>
            <a:r>
              <a:rPr lang="en-US" sz="2400" dirty="0" smtClean="0">
                <a:latin typeface="Tahoma" pitchFamily="34" charset="0"/>
                <a:ea typeface="Tahoma" pitchFamily="34" charset="0"/>
                <a:cs typeface="Tahoma" pitchFamily="34" charset="0"/>
              </a:rPr>
              <a:t> is an anticipated endowment type with-profit plan that provides lump sum benefit at certain stages during the premium-paying term or on earlier death. </a:t>
            </a:r>
          </a:p>
          <a:p>
            <a:pPr algn="just" eaLnBrk="1" hangingPunct="1">
              <a:buNone/>
            </a:pPr>
            <a:r>
              <a:rPr lang="en-US" sz="2400" dirty="0" smtClean="0">
                <a:latin typeface="Tahoma" pitchFamily="34" charset="0"/>
                <a:ea typeface="Tahoma" pitchFamily="34" charset="0"/>
                <a:cs typeface="Tahoma" pitchFamily="34" charset="0"/>
              </a:rPr>
              <a:t>	In addition, this plan has a built-in Accidental Death Benefit (ADB) rider so that the policyholder gets an additional sum assured in case of death due to an accident.</a:t>
            </a:r>
          </a:p>
        </p:txBody>
      </p:sp>
      <p:pic>
        <p:nvPicPr>
          <p:cNvPr id="5" name="Picture 4"/>
          <p:cNvPicPr>
            <a:picLocks noChangeAspect="1" noChangeArrowheads="1"/>
          </p:cNvPicPr>
          <p:nvPr/>
        </p:nvPicPr>
        <p:blipFill>
          <a:blip r:embed="rId2" cstate="print"/>
          <a:srcRect/>
          <a:stretch>
            <a:fillRect/>
          </a:stretch>
        </p:blipFill>
        <p:spPr bwMode="auto">
          <a:xfrm>
            <a:off x="8001000" y="5791200"/>
            <a:ext cx="813984" cy="838200"/>
          </a:xfrm>
          <a:prstGeom prst="rect">
            <a:avLst/>
          </a:prstGeom>
          <a:ln>
            <a:noFill/>
          </a:ln>
          <a:effectLst>
            <a:outerShdw blurRad="76200" dir="13500000" sy="23000" kx="1200000" algn="br" rotWithShape="0">
              <a:prstClr val="black">
                <a:alpha val="20000"/>
              </a:prstClr>
            </a:outerShdw>
          </a:effectLst>
        </p:spPr>
      </p:pic>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78203"/>
            <a:ext cx="9144000" cy="609398"/>
          </a:xfrm>
        </p:spPr>
        <p:txBody>
          <a:bodyPr/>
          <a:lstStyle/>
          <a:p>
            <a:pPr algn="ctr"/>
            <a:r>
              <a:rPr sz="4400" b="1">
                <a:latin typeface="Tahoma" pitchFamily="34" charset="0"/>
                <a:ea typeface="Tahoma" pitchFamily="34" charset="0"/>
                <a:cs typeface="Tahoma" pitchFamily="34" charset="0"/>
              </a:rPr>
              <a:t>GENERAL </a:t>
            </a:r>
            <a:r>
              <a:rPr sz="4400" b="1" smtClean="0">
                <a:latin typeface="Tahoma" pitchFamily="34" charset="0"/>
                <a:ea typeface="Tahoma" pitchFamily="34" charset="0"/>
                <a:cs typeface="Tahoma" pitchFamily="34" charset="0"/>
              </a:rPr>
              <a:t> CONDITIONS</a:t>
            </a:r>
            <a:endParaRPr lang="en-US" sz="4400" dirty="0"/>
          </a:p>
        </p:txBody>
      </p:sp>
      <p:sp>
        <p:nvSpPr>
          <p:cNvPr id="4" name="Rectangle 3"/>
          <p:cNvSpPr/>
          <p:nvPr/>
        </p:nvSpPr>
        <p:spPr>
          <a:xfrm>
            <a:off x="838200" y="1524000"/>
            <a:ext cx="7620000" cy="3539430"/>
          </a:xfrm>
          <a:prstGeom prst="rect">
            <a:avLst/>
          </a:prstGeom>
          <a:solidFill>
            <a:srgbClr val="7030A0"/>
          </a:solidFill>
          <a:effectLst>
            <a:outerShdw blurRad="50800" dist="38100" dir="5400000" algn="t" rotWithShape="0">
              <a:prstClr val="black">
                <a:alpha val="40000"/>
              </a:prstClr>
            </a:outerShdw>
          </a:effectLst>
        </p:spPr>
        <p:txBody>
          <a:bodyPr wrap="square">
            <a:spAutoFit/>
          </a:bodyPr>
          <a:lstStyle/>
          <a:p>
            <a:pPr>
              <a:buFont typeface="Wingdings" pitchFamily="2" charset="2"/>
              <a:buChar char="ü"/>
            </a:pPr>
            <a:r>
              <a:rPr lang="en-US" sz="2400" dirty="0" smtClean="0">
                <a:latin typeface="Tahoma" pitchFamily="34" charset="0"/>
                <a:ea typeface="Tahoma" pitchFamily="34" charset="0"/>
                <a:cs typeface="Tahoma" pitchFamily="34" charset="0"/>
              </a:rPr>
              <a:t> Minimum age at entry		20 Years</a:t>
            </a:r>
          </a:p>
          <a:p>
            <a:pPr>
              <a:buFont typeface="Wingdings" pitchFamily="2" charset="2"/>
              <a:buChar char="ü"/>
            </a:pPr>
            <a:r>
              <a:rPr lang="en-US" sz="2400" dirty="0" smtClean="0">
                <a:latin typeface="Tahoma" pitchFamily="34" charset="0"/>
                <a:ea typeface="Tahoma" pitchFamily="34" charset="0"/>
                <a:cs typeface="Tahoma" pitchFamily="34" charset="0"/>
              </a:rPr>
              <a:t> Maximum age at entry		60 years</a:t>
            </a:r>
          </a:p>
          <a:p>
            <a:pPr>
              <a:buFont typeface="Wingdings" pitchFamily="2" charset="2"/>
              <a:buChar char="ü"/>
            </a:pPr>
            <a:r>
              <a:rPr lang="en-US" sz="2400" dirty="0" smtClean="0">
                <a:latin typeface="Tahoma" pitchFamily="34" charset="0"/>
                <a:ea typeface="Tahoma" pitchFamily="34" charset="0"/>
                <a:cs typeface="Tahoma" pitchFamily="34" charset="0"/>
              </a:rPr>
              <a:t> Available Terms 			12,15,18,21,</a:t>
            </a:r>
          </a:p>
          <a:p>
            <a:r>
              <a:rPr lang="en-US" sz="2400" dirty="0" smtClean="0">
                <a:latin typeface="Tahoma" pitchFamily="34" charset="0"/>
                <a:ea typeface="Tahoma" pitchFamily="34" charset="0"/>
                <a:cs typeface="Tahoma" pitchFamily="34" charset="0"/>
              </a:rPr>
              <a:t>					24,27&amp;30 Years </a:t>
            </a:r>
          </a:p>
          <a:p>
            <a:pPr>
              <a:buFont typeface="Wingdings" pitchFamily="2" charset="2"/>
              <a:buChar char="ü"/>
            </a:pPr>
            <a:r>
              <a:rPr lang="en-US" sz="2400" dirty="0" smtClean="0">
                <a:latin typeface="Tahoma" pitchFamily="34" charset="0"/>
                <a:ea typeface="Tahoma" pitchFamily="34" charset="0"/>
                <a:cs typeface="Tahoma" pitchFamily="34" charset="0"/>
              </a:rPr>
              <a:t> Minimum age at Maturity  	32 Years</a:t>
            </a:r>
          </a:p>
          <a:p>
            <a:pPr>
              <a:buFont typeface="Wingdings" pitchFamily="2" charset="2"/>
              <a:buChar char="ü"/>
            </a:pPr>
            <a:r>
              <a:rPr lang="en-US" sz="2400" dirty="0" smtClean="0">
                <a:latin typeface="Tahoma" pitchFamily="34" charset="0"/>
                <a:ea typeface="Tahoma" pitchFamily="34" charset="0"/>
                <a:cs typeface="Tahoma" pitchFamily="34" charset="0"/>
              </a:rPr>
              <a:t> Maximum age at Maturity	75 years</a:t>
            </a:r>
          </a:p>
          <a:p>
            <a:endParaRPr lang="en-US" sz="2400" dirty="0" smtClean="0">
              <a:latin typeface="Tahoma" pitchFamily="34" charset="0"/>
              <a:ea typeface="Tahoma" pitchFamily="34" charset="0"/>
              <a:cs typeface="Tahoma" pitchFamily="34" charset="0"/>
            </a:endParaRPr>
          </a:p>
          <a:p>
            <a:pPr algn="ctr"/>
            <a:r>
              <a:rPr lang="en-US" sz="2800" dirty="0" smtClean="0">
                <a:solidFill>
                  <a:srgbClr val="FFFF00"/>
                </a:solidFill>
                <a:effectLst>
                  <a:outerShdw blurRad="38100" dist="38100" dir="2700000" algn="tl">
                    <a:srgbClr val="000000">
                      <a:alpha val="43137"/>
                    </a:srgbClr>
                  </a:outerShdw>
                </a:effectLst>
                <a:latin typeface="Tahoma" pitchFamily="34" charset="0"/>
                <a:ea typeface="Tahoma" pitchFamily="34" charset="0"/>
                <a:cs typeface="Tahoma" pitchFamily="34" charset="0"/>
              </a:rPr>
              <a:t>No Restriction of Supplementary Contracts except A.D.B.</a:t>
            </a:r>
          </a:p>
        </p:txBody>
      </p:sp>
      <p:pic>
        <p:nvPicPr>
          <p:cNvPr id="6" name="Picture 5"/>
          <p:cNvPicPr>
            <a:picLocks noChangeAspect="1" noChangeArrowheads="1"/>
          </p:cNvPicPr>
          <p:nvPr/>
        </p:nvPicPr>
        <p:blipFill>
          <a:blip r:embed="rId2" cstate="print"/>
          <a:srcRect/>
          <a:stretch>
            <a:fillRect/>
          </a:stretch>
        </p:blipFill>
        <p:spPr bwMode="auto">
          <a:xfrm>
            <a:off x="8001000" y="5791200"/>
            <a:ext cx="813984" cy="838200"/>
          </a:xfrm>
          <a:prstGeom prst="rect">
            <a:avLst/>
          </a:prstGeom>
          <a:ln>
            <a:noFill/>
          </a:ln>
          <a:effectLst>
            <a:outerShdw blurRad="76200" dir="13500000" sy="23000" kx="1200000" algn="br" rotWithShape="0">
              <a:prstClr val="black">
                <a:alpha val="20000"/>
              </a:prstClr>
            </a:outerShdw>
          </a:effectLst>
        </p:spPr>
      </p:pic>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xfrm>
            <a:off x="0" y="381000"/>
            <a:ext cx="9144000" cy="1218795"/>
          </a:xfrm>
        </p:spPr>
        <p:txBody>
          <a:bodyPr/>
          <a:lstStyle/>
          <a:p>
            <a:pPr algn="ctr" eaLnBrk="1" hangingPunct="1"/>
            <a:r>
              <a:rPr lang="en-US" sz="4400" b="1" dirty="0" smtClean="0">
                <a:latin typeface="Tahoma" pitchFamily="34" charset="0"/>
                <a:ea typeface="Tahoma" pitchFamily="34" charset="0"/>
                <a:cs typeface="Tahoma" pitchFamily="34" charset="0"/>
              </a:rPr>
              <a:t>SURVIVAL BENEFITS </a:t>
            </a:r>
            <a:br>
              <a:rPr lang="en-US" sz="4400" b="1" dirty="0" smtClean="0">
                <a:latin typeface="Tahoma" pitchFamily="34" charset="0"/>
                <a:ea typeface="Tahoma" pitchFamily="34" charset="0"/>
                <a:cs typeface="Tahoma" pitchFamily="34" charset="0"/>
              </a:rPr>
            </a:br>
            <a:endParaRPr lang="en-US" sz="4400" b="1" dirty="0" smtClean="0">
              <a:latin typeface="Tahoma" pitchFamily="34" charset="0"/>
              <a:ea typeface="Tahoma" pitchFamily="34" charset="0"/>
              <a:cs typeface="Tahoma" pitchFamily="34" charset="0"/>
            </a:endParaRPr>
          </a:p>
        </p:txBody>
      </p:sp>
      <p:sp>
        <p:nvSpPr>
          <p:cNvPr id="8196" name="Rectangle 3"/>
          <p:cNvSpPr>
            <a:spLocks noGrp="1" noChangeArrowheads="1"/>
          </p:cNvSpPr>
          <p:nvPr>
            <p:ph type="body" idx="1"/>
          </p:nvPr>
        </p:nvSpPr>
        <p:spPr>
          <a:xfrm>
            <a:off x="838200" y="1676400"/>
            <a:ext cx="7391400" cy="3139321"/>
          </a:xfrm>
        </p:spPr>
        <p:txBody>
          <a:bodyPr/>
          <a:lstStyle/>
          <a:p>
            <a:pPr algn="just" eaLnBrk="1" hangingPunct="1">
              <a:lnSpc>
                <a:spcPct val="90000"/>
              </a:lnSpc>
              <a:buFont typeface="Wingdings" pitchFamily="2" charset="2"/>
              <a:buChar char="ü"/>
            </a:pPr>
            <a:r>
              <a:rPr lang="en-US" sz="2400" dirty="0" smtClean="0">
                <a:latin typeface="Tahoma" pitchFamily="34" charset="0"/>
                <a:ea typeface="Tahoma" pitchFamily="34" charset="0"/>
                <a:cs typeface="Tahoma" pitchFamily="34" charset="0"/>
              </a:rPr>
              <a:t>On completion of one-third of the policy term, 20% of basic sum assured will be payable to  the policyholder.</a:t>
            </a:r>
          </a:p>
          <a:p>
            <a:pPr algn="just">
              <a:buFont typeface="Wingdings" pitchFamily="2" charset="2"/>
              <a:buChar char="ü"/>
            </a:pPr>
            <a:r>
              <a:rPr lang="en-US" sz="2400" dirty="0" smtClean="0">
                <a:latin typeface="Tahoma" pitchFamily="34" charset="0"/>
                <a:ea typeface="Tahoma" pitchFamily="34" charset="0"/>
                <a:cs typeface="Tahoma" pitchFamily="34" charset="0"/>
              </a:rPr>
              <a:t>On completion of two-third of the policy term, again 20% of basic sum assured will be payable to  the policyholder. </a:t>
            </a:r>
          </a:p>
          <a:p>
            <a:pPr algn="just">
              <a:buFont typeface="Wingdings" pitchFamily="2" charset="2"/>
              <a:buChar char="ü"/>
            </a:pPr>
            <a:r>
              <a:rPr lang="en-US" sz="2400" dirty="0" smtClean="0">
                <a:latin typeface="Tahoma" pitchFamily="34" charset="0"/>
                <a:ea typeface="Tahoma" pitchFamily="34" charset="0"/>
                <a:cs typeface="Tahoma" pitchFamily="34" charset="0"/>
              </a:rPr>
              <a:t>Remaining 60% of the basic sum assured plus accrued bonuses (if any) shall be payable to the policyholder at the end of the policy term. </a:t>
            </a:r>
          </a:p>
        </p:txBody>
      </p:sp>
      <p:pic>
        <p:nvPicPr>
          <p:cNvPr id="6" name="Picture 5"/>
          <p:cNvPicPr>
            <a:picLocks noChangeAspect="1" noChangeArrowheads="1"/>
          </p:cNvPicPr>
          <p:nvPr/>
        </p:nvPicPr>
        <p:blipFill>
          <a:blip r:embed="rId2" cstate="print"/>
          <a:srcRect/>
          <a:stretch>
            <a:fillRect/>
          </a:stretch>
        </p:blipFill>
        <p:spPr bwMode="auto">
          <a:xfrm>
            <a:off x="8001000" y="5791200"/>
            <a:ext cx="813984" cy="838200"/>
          </a:xfrm>
          <a:prstGeom prst="rect">
            <a:avLst/>
          </a:prstGeom>
          <a:ln>
            <a:noFill/>
          </a:ln>
          <a:effectLst>
            <a:outerShdw blurRad="76200" dir="13500000" sy="23000" kx="1200000" algn="br" rotWithShape="0">
              <a:prstClr val="black">
                <a:alpha val="20000"/>
              </a:prstClr>
            </a:outerShdw>
          </a:effectLst>
        </p:spPr>
      </p:pic>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0" y="381000"/>
            <a:ext cx="9144000" cy="609398"/>
          </a:xfrm>
        </p:spPr>
        <p:txBody>
          <a:bodyPr/>
          <a:lstStyle/>
          <a:p>
            <a:pPr algn="ctr" eaLnBrk="1" hangingPunct="1"/>
            <a:r>
              <a:rPr lang="en-US" sz="4400" b="1" dirty="0" smtClean="0">
                <a:latin typeface="Tahoma" pitchFamily="34" charset="0"/>
                <a:ea typeface="Tahoma" pitchFamily="34" charset="0"/>
                <a:cs typeface="Tahoma" pitchFamily="34" charset="0"/>
              </a:rPr>
              <a:t>SURVIVAL BENEFITS</a:t>
            </a:r>
          </a:p>
        </p:txBody>
      </p:sp>
      <p:sp>
        <p:nvSpPr>
          <p:cNvPr id="9220" name="Rectangle 3"/>
          <p:cNvSpPr>
            <a:spLocks noGrp="1" noChangeArrowheads="1"/>
          </p:cNvSpPr>
          <p:nvPr>
            <p:ph type="body" idx="1"/>
          </p:nvPr>
        </p:nvSpPr>
        <p:spPr>
          <a:xfrm>
            <a:off x="914400" y="1515338"/>
            <a:ext cx="7086600" cy="4047262"/>
          </a:xfrm>
        </p:spPr>
        <p:txBody>
          <a:bodyPr/>
          <a:lstStyle/>
          <a:p>
            <a:pPr algn="just">
              <a:buFont typeface="Wingdings" pitchFamily="2" charset="2"/>
              <a:buChar char="ü"/>
            </a:pPr>
            <a:r>
              <a:rPr lang="en-US" sz="2400" dirty="0" smtClean="0">
                <a:latin typeface="Tahoma" pitchFamily="34" charset="0"/>
                <a:ea typeface="Tahoma" pitchFamily="34" charset="0"/>
                <a:cs typeface="Tahoma" pitchFamily="34" charset="0"/>
              </a:rPr>
              <a:t>If the option to withdraw an installment of 20% sum assured at the end of one third or two third of the policy term is not exercised on due date, a special bonus will automatically be added to the policy at the end of six months.</a:t>
            </a:r>
          </a:p>
          <a:p>
            <a:pPr algn="just">
              <a:buFont typeface="Wingdings" pitchFamily="2" charset="2"/>
              <a:buChar char="ü"/>
            </a:pPr>
            <a:r>
              <a:rPr lang="en-US" sz="2400" dirty="0" smtClean="0">
                <a:latin typeface="Tahoma" pitchFamily="34" charset="0"/>
                <a:ea typeface="Tahoma" pitchFamily="34" charset="0"/>
                <a:cs typeface="Tahoma" pitchFamily="34" charset="0"/>
              </a:rPr>
              <a:t>The special bonus together with all unclaimed installments of the sum assured and in addition to regular reversionary bonuses accrued on the policy will be payable at maturity date. </a:t>
            </a:r>
          </a:p>
          <a:p>
            <a:pPr eaLnBrk="1" hangingPunct="1"/>
            <a:endParaRPr lang="en-US" sz="2400" dirty="0" smtClean="0">
              <a:solidFill>
                <a:srgbClr val="CCECFF"/>
              </a:solidFill>
              <a:latin typeface="Tahoma" pitchFamily="34" charset="0"/>
              <a:ea typeface="Tahoma" pitchFamily="34" charset="0"/>
              <a:cs typeface="Tahoma" pitchFamily="34" charset="0"/>
            </a:endParaRPr>
          </a:p>
          <a:p>
            <a:pPr eaLnBrk="1" hangingPunct="1"/>
            <a:endParaRPr lang="en-US" sz="3400" dirty="0" smtClean="0">
              <a:solidFill>
                <a:srgbClr val="CCECFF"/>
              </a:solidFill>
            </a:endParaRPr>
          </a:p>
        </p:txBody>
      </p:sp>
      <p:pic>
        <p:nvPicPr>
          <p:cNvPr id="6" name="Picture 5"/>
          <p:cNvPicPr>
            <a:picLocks noChangeAspect="1" noChangeArrowheads="1"/>
          </p:cNvPicPr>
          <p:nvPr/>
        </p:nvPicPr>
        <p:blipFill>
          <a:blip r:embed="rId3" cstate="print"/>
          <a:srcRect/>
          <a:stretch>
            <a:fillRect/>
          </a:stretch>
        </p:blipFill>
        <p:spPr bwMode="auto">
          <a:xfrm>
            <a:off x="8001000" y="5791200"/>
            <a:ext cx="813984" cy="838200"/>
          </a:xfrm>
          <a:prstGeom prst="rect">
            <a:avLst/>
          </a:prstGeom>
          <a:ln>
            <a:noFill/>
          </a:ln>
          <a:effectLst>
            <a:outerShdw blurRad="76200" dir="13500000" sy="23000" kx="1200000" algn="br" rotWithShape="0">
              <a:prstClr val="black">
                <a:alpha val="20000"/>
              </a:prstClr>
            </a:outerShdw>
          </a:effectLst>
        </p:spPr>
      </p:pic>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0188"/>
            <a:ext cx="9144000" cy="609398"/>
          </a:xfrm>
        </p:spPr>
        <p:txBody>
          <a:bodyPr/>
          <a:lstStyle/>
          <a:p>
            <a:pPr algn="ctr"/>
            <a:r>
              <a:rPr sz="4400" b="1">
                <a:latin typeface="Tahoma" pitchFamily="34" charset="0"/>
                <a:ea typeface="Tahoma" pitchFamily="34" charset="0"/>
                <a:cs typeface="Tahoma" pitchFamily="34" charset="0"/>
              </a:rPr>
              <a:t>SURVIVAL BENEFITS</a:t>
            </a:r>
            <a:endParaRPr lang="en-US" sz="4400" dirty="0"/>
          </a:p>
        </p:txBody>
      </p:sp>
      <p:sp>
        <p:nvSpPr>
          <p:cNvPr id="3" name="Content Placeholder 2"/>
          <p:cNvSpPr>
            <a:spLocks noGrp="1"/>
          </p:cNvSpPr>
          <p:nvPr>
            <p:ph idx="1"/>
          </p:nvPr>
        </p:nvSpPr>
        <p:spPr>
          <a:xfrm>
            <a:off x="609600" y="1219200"/>
            <a:ext cx="7696200" cy="4961358"/>
          </a:xfrm>
        </p:spPr>
        <p:txBody>
          <a:bodyPr/>
          <a:lstStyle/>
          <a:p>
            <a:pPr algn="just">
              <a:buFont typeface="Wingdings" pitchFamily="2" charset="2"/>
              <a:buChar char="ü"/>
            </a:pPr>
            <a:r>
              <a:rPr lang="en-US" sz="2400" dirty="0" smtClean="0">
                <a:latin typeface="Tahoma" pitchFamily="34" charset="0"/>
                <a:ea typeface="Tahoma" pitchFamily="34" charset="0"/>
                <a:cs typeface="Tahoma" pitchFamily="34" charset="0"/>
              </a:rPr>
              <a:t>As long as the policy remains in force, the policyholder may surrender the unclaimed installment of sum assured together with the related special bonus. </a:t>
            </a:r>
          </a:p>
          <a:p>
            <a:pPr algn="just">
              <a:buFont typeface="Wingdings" pitchFamily="2" charset="2"/>
              <a:buChar char="ü"/>
            </a:pPr>
            <a:r>
              <a:rPr lang="en-US" sz="2400" dirty="0" smtClean="0">
                <a:latin typeface="Tahoma" pitchFamily="34" charset="0"/>
                <a:ea typeface="Tahoma" pitchFamily="34" charset="0"/>
                <a:cs typeface="Tahoma" pitchFamily="34" charset="0"/>
              </a:rPr>
              <a:t>The aggregate cash surrender value of the two shall not be less than the amount of the said unclaimed installment.</a:t>
            </a:r>
          </a:p>
          <a:p>
            <a:pPr algn="just">
              <a:buFont typeface="Wingdings" pitchFamily="2" charset="2"/>
              <a:buChar char="ü"/>
            </a:pPr>
            <a:r>
              <a:rPr lang="en-US" sz="2400" dirty="0" smtClean="0">
                <a:latin typeface="Tahoma" pitchFamily="34" charset="0"/>
                <a:ea typeface="Tahoma" pitchFamily="34" charset="0"/>
                <a:cs typeface="Tahoma" pitchFamily="34" charset="0"/>
              </a:rPr>
              <a:t>This policy will participate in State Life’s surplus. Rate of bonuses other than special bonus, will be 25% higher than those applicable on Table 05 Plan.</a:t>
            </a:r>
          </a:p>
          <a:p>
            <a:pPr algn="just">
              <a:buFont typeface="Wingdings" pitchFamily="2" charset="2"/>
              <a:buChar char="ü"/>
            </a:pPr>
            <a:r>
              <a:rPr lang="en-US" sz="2400"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Terminal Bonus will not be paid on these policies.</a:t>
            </a:r>
          </a:p>
          <a:p>
            <a:pPr>
              <a:buFont typeface="Wingdings" pitchFamily="2" charset="2"/>
              <a:buChar char="ü"/>
            </a:pPr>
            <a:endParaRPr lang="en-US" dirty="0" smtClean="0">
              <a:solidFill>
                <a:srgbClr val="CCECFF"/>
              </a:solidFill>
            </a:endParaRPr>
          </a:p>
          <a:p>
            <a:endParaRPr lang="en-US" dirty="0"/>
          </a:p>
        </p:txBody>
      </p:sp>
      <p:pic>
        <p:nvPicPr>
          <p:cNvPr id="5" name="Picture 4"/>
          <p:cNvPicPr>
            <a:picLocks noChangeAspect="1" noChangeArrowheads="1"/>
          </p:cNvPicPr>
          <p:nvPr/>
        </p:nvPicPr>
        <p:blipFill>
          <a:blip r:embed="rId2" cstate="print"/>
          <a:srcRect/>
          <a:stretch>
            <a:fillRect/>
          </a:stretch>
        </p:blipFill>
        <p:spPr bwMode="auto">
          <a:xfrm>
            <a:off x="8001000" y="5791200"/>
            <a:ext cx="813984" cy="838200"/>
          </a:xfrm>
          <a:prstGeom prst="rect">
            <a:avLst/>
          </a:prstGeom>
          <a:ln>
            <a:noFill/>
          </a:ln>
          <a:effectLst>
            <a:outerShdw blurRad="76200" dir="13500000" sy="23000" kx="1200000" algn="br" rotWithShape="0">
              <a:prstClr val="black">
                <a:alpha val="20000"/>
              </a:prstClr>
            </a:outerShdw>
          </a:effectLst>
        </p:spPr>
      </p:pic>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0" y="381000"/>
            <a:ext cx="9144000" cy="609398"/>
          </a:xfrm>
        </p:spPr>
        <p:txBody>
          <a:bodyPr/>
          <a:lstStyle/>
          <a:p>
            <a:pPr algn="ctr"/>
            <a:r>
              <a:rPr lang="en-US" sz="4400" b="1" dirty="0" smtClean="0">
                <a:latin typeface="Tahoma" pitchFamily="34" charset="0"/>
                <a:ea typeface="Tahoma" pitchFamily="34" charset="0"/>
                <a:cs typeface="Tahoma" pitchFamily="34" charset="0"/>
              </a:rPr>
              <a:t>DEATH BENEFITS</a:t>
            </a:r>
            <a:endParaRPr lang="en-US" sz="4400" b="1" dirty="0">
              <a:latin typeface="Tahoma" pitchFamily="34" charset="0"/>
              <a:ea typeface="Tahoma" pitchFamily="34" charset="0"/>
              <a:cs typeface="Tahoma" pitchFamily="34" charset="0"/>
            </a:endParaRPr>
          </a:p>
        </p:txBody>
      </p:sp>
      <p:sp>
        <p:nvSpPr>
          <p:cNvPr id="14340" name="Rectangle 3"/>
          <p:cNvSpPr>
            <a:spLocks noGrp="1" noChangeArrowheads="1"/>
          </p:cNvSpPr>
          <p:nvPr>
            <p:ph type="body" idx="1"/>
          </p:nvPr>
        </p:nvSpPr>
        <p:spPr>
          <a:xfrm>
            <a:off x="990600" y="1600200"/>
            <a:ext cx="6858000" cy="3810274"/>
          </a:xfrm>
        </p:spPr>
        <p:txBody>
          <a:bodyPr/>
          <a:lstStyle/>
          <a:p>
            <a:pPr algn="just" eaLnBrk="1" hangingPunct="1">
              <a:buFont typeface="Wingdings" pitchFamily="2" charset="2"/>
              <a:buChar char="ü"/>
            </a:pPr>
            <a:r>
              <a:rPr lang="en-US" sz="2400" dirty="0" smtClean="0">
                <a:latin typeface="Tahoma" pitchFamily="34" charset="0"/>
                <a:ea typeface="Tahoma" pitchFamily="34" charset="0"/>
                <a:cs typeface="Tahoma" pitchFamily="34" charset="0"/>
              </a:rPr>
              <a:t>Basic sum insured plus bonuses (if any) are payable to the nominee on death of the policy holder any time while the policy is in force. </a:t>
            </a:r>
          </a:p>
          <a:p>
            <a:pPr algn="just">
              <a:buFont typeface="Wingdings" pitchFamily="2" charset="2"/>
              <a:buChar char="ü"/>
            </a:pPr>
            <a:r>
              <a:rPr lang="en-US" sz="2400" dirty="0" smtClean="0">
                <a:latin typeface="Tahoma" pitchFamily="34" charset="0"/>
                <a:ea typeface="Tahoma" pitchFamily="34" charset="0"/>
                <a:cs typeface="Tahoma" pitchFamily="34" charset="0"/>
              </a:rPr>
              <a:t>If death occurs as a result of an accident, additional amount equal to basic sum assured  subject to maximum of Rs. 4 Million will be payable to policy holder. </a:t>
            </a:r>
          </a:p>
          <a:p>
            <a:pPr algn="just">
              <a:buFont typeface="Wingdings" pitchFamily="2" charset="2"/>
              <a:buChar char="ü"/>
            </a:pPr>
            <a:r>
              <a:rPr lang="en-US" sz="2400" dirty="0" smtClean="0">
                <a:latin typeface="Tahoma" pitchFamily="34" charset="0"/>
                <a:ea typeface="Tahoma" pitchFamily="34" charset="0"/>
                <a:cs typeface="Tahoma" pitchFamily="34" charset="0"/>
              </a:rPr>
              <a:t>The usual maximum ADB </a:t>
            </a:r>
            <a:r>
              <a:rPr lang="en-US" sz="2400" dirty="0" err="1" smtClean="0">
                <a:latin typeface="Tahoma" pitchFamily="34" charset="0"/>
                <a:ea typeface="Tahoma" pitchFamily="34" charset="0"/>
                <a:cs typeface="Tahoma" pitchFamily="34" charset="0"/>
              </a:rPr>
              <a:t>Jambo</a:t>
            </a:r>
            <a:r>
              <a:rPr lang="en-US" sz="2400" dirty="0" smtClean="0">
                <a:latin typeface="Tahoma" pitchFamily="34" charset="0"/>
                <a:ea typeface="Tahoma" pitchFamily="34" charset="0"/>
                <a:cs typeface="Tahoma" pitchFamily="34" charset="0"/>
              </a:rPr>
              <a:t> limit of        Rs. 4 Million will be applied and ADB premium will be calculated accordingly</a:t>
            </a:r>
          </a:p>
          <a:p>
            <a:pPr eaLnBrk="1" hangingPunct="1"/>
            <a:endParaRPr lang="en-US" sz="2000" dirty="0" smtClean="0">
              <a:solidFill>
                <a:srgbClr val="CCECFF"/>
              </a:solidFill>
            </a:endParaRPr>
          </a:p>
        </p:txBody>
      </p:sp>
      <p:pic>
        <p:nvPicPr>
          <p:cNvPr id="5" name="Picture 4"/>
          <p:cNvPicPr>
            <a:picLocks noChangeAspect="1" noChangeArrowheads="1"/>
          </p:cNvPicPr>
          <p:nvPr/>
        </p:nvPicPr>
        <p:blipFill>
          <a:blip r:embed="rId2" cstate="print"/>
          <a:srcRect/>
          <a:stretch>
            <a:fillRect/>
          </a:stretch>
        </p:blipFill>
        <p:spPr bwMode="auto">
          <a:xfrm>
            <a:off x="8001000" y="5791200"/>
            <a:ext cx="813984" cy="838200"/>
          </a:xfrm>
          <a:prstGeom prst="rect">
            <a:avLst/>
          </a:prstGeom>
          <a:ln>
            <a:noFill/>
          </a:ln>
          <a:effectLst>
            <a:outerShdw blurRad="76200" dir="13500000" sy="23000" kx="1200000" algn="br" rotWithShape="0">
              <a:prstClr val="black">
                <a:alpha val="20000"/>
              </a:prstClr>
            </a:outerShdw>
          </a:effectLst>
        </p:spPr>
      </p:pic>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9 Part 28 TABLE 74">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30" ma:contentTypeDescription="Create a new document." ma:contentTypeScope="" ma:versionID="b6358c8e9ccf10d22debe3a56dce56ac"/>
</file>

<file path=customXml/item2.xml><?xml version="1.0" encoding="utf-8"?>
<p:properties xmlns:p="http://schemas.microsoft.com/office/2006/metadata/properties" xmlns:xsi="http://www.w3.org/2001/XMLSchema-instance" xmlns:pc="http://schemas.microsoft.com/office/infopath/2007/PartnerControls"/>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88D7E65F-C05C-49E2-B7B0-3C2D5DE59B8B}">
  <ds:schemaRefs>
    <ds:schemaRef ds:uri="http://schemas.microsoft.com/office/2006/metadata/contentType"/>
    <ds:schemaRef ds:uri="http://schemas.microsoft.com/office/2006/metadata/properties/metaAttributes"/>
  </ds:schemaRefs>
</ds:datastoreItem>
</file>

<file path=customXml/itemProps2.xml><?xml version="1.0" encoding="utf-8"?>
<ds:datastoreItem xmlns:ds="http://schemas.openxmlformats.org/officeDocument/2006/customXml" ds:itemID="{3C4CD59D-0512-4614-9A5D-90BA67356765}">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FE8BBDE3-6EF9-46EF-BD8C-5548CCD0692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9 Part 28 TABLE 74</Template>
  <TotalTime>0</TotalTime>
  <Words>1430</Words>
  <Application>Microsoft Office PowerPoint</Application>
  <PresentationFormat>On-screen Show (4:3)</PresentationFormat>
  <Paragraphs>809</Paragraphs>
  <Slides>25</Slides>
  <Notes>2</Notes>
  <HiddenSlides>0</HiddenSlides>
  <MMClips>0</MMClips>
  <ScaleCrop>false</ScaleCrop>
  <HeadingPairs>
    <vt:vector size="4" baseType="variant">
      <vt:variant>
        <vt:lpstr>Theme</vt:lpstr>
      </vt:variant>
      <vt:variant>
        <vt:i4>2</vt:i4>
      </vt:variant>
      <vt:variant>
        <vt:lpstr>Slide Titles</vt:lpstr>
      </vt:variant>
      <vt:variant>
        <vt:i4>25</vt:i4>
      </vt:variant>
    </vt:vector>
  </HeadingPairs>
  <TitlesOfParts>
    <vt:vector size="27" baseType="lpstr">
      <vt:lpstr>9 Part 28 TABLE 74</vt:lpstr>
      <vt:lpstr>White with Courier font for code slides</vt:lpstr>
      <vt:lpstr>Slide 1</vt:lpstr>
      <vt:lpstr>SADABAHAR PLAN  TABLE 74</vt:lpstr>
      <vt:lpstr>GENERAL FEATURES</vt:lpstr>
      <vt:lpstr>GENERAL FEATURES</vt:lpstr>
      <vt:lpstr>GENERAL  CONDITIONS</vt:lpstr>
      <vt:lpstr>SURVIVAL BENEFITS  </vt:lpstr>
      <vt:lpstr>SURVIVAL BENEFITS</vt:lpstr>
      <vt:lpstr>SURVIVAL BENEFITS</vt:lpstr>
      <vt:lpstr>DEATH BENEFITS</vt:lpstr>
      <vt:lpstr>DEATH BENEFITS</vt:lpstr>
      <vt:lpstr>PREMIUM CALCULATION</vt:lpstr>
      <vt:lpstr>PREMIUM CALCULATION A: POLICIES WITH SUM ASSURED LESS THAN OR EQUAL TO  RS. 4 MILLION  </vt:lpstr>
      <vt:lpstr>PREMIUM CALCULATION B: POLICIES WITH SUM ASSURED MORE THAN Rs 4 MILLION.   </vt:lpstr>
      <vt:lpstr>SADABAHAR PLAN (TABLE NO, 74) PREMIUM RATES PER 1000 SUM ASSURED </vt:lpstr>
      <vt:lpstr>SADABAHAR PLAN(TABLE NO, 74) PREMIUM RATES PER 1000 SUM ASSURED </vt:lpstr>
      <vt:lpstr>SADABAHAR PLAN(TABLE NO, 74) PREMIUM RATES PER 1000 SUM ASSURED </vt:lpstr>
      <vt:lpstr>SADABAHAR PLAN (TABLE NO, 74) PREMIUM RATES PER 1000 SUM ASSURED </vt:lpstr>
      <vt:lpstr>SADABAHAR PLAN(TABLE NO, 74)  WITH OUT ADB PREMIUM RATES PER 1000 SUM ASSURED </vt:lpstr>
      <vt:lpstr>SADABAHAR PLAN(TABLE NO, 74)  WITH OUT ADB PREMIUM RATES PER 1000 SUM ASSURED</vt:lpstr>
      <vt:lpstr>SADABAHAR PLAN(TABLE NO, 74)  WITH OUT ADB PREMIUM RATES PER 1000 SUM ASSURED</vt:lpstr>
      <vt:lpstr>SADABAHAR PLAN (TABLE NO, 74)  WITH OUT ADB PREMIUM RATES PER 1000 SUM ASSURED</vt:lpstr>
      <vt:lpstr>BONUS RATE FOR TABLE 05  THREE  PAYMENT POLICY    </vt:lpstr>
      <vt:lpstr>BONUS RATE FOR TABLE 74 SADABAHAR POLICY  </vt:lpstr>
      <vt:lpstr>SPECIAL REVERSIONARY BONUS </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1</cp:revision>
  <dcterms:created xsi:type="dcterms:W3CDTF">2012-01-06T05:40:42Z</dcterms:created>
  <dcterms:modified xsi:type="dcterms:W3CDTF">2012-01-06T05:41:20Z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TC102867499990</vt:lpwstr>
  </property>
</Properties>
</file>