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8" r:id="rId2"/>
    <p:sldId id="259" r:id="rId3"/>
    <p:sldId id="261" r:id="rId4"/>
    <p:sldId id="260" r:id="rId5"/>
    <p:sldId id="257"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3" d="100"/>
          <a:sy n="33" d="100"/>
        </p:scale>
        <p:origin x="-1051" y="-42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FC5B65-A7AD-44ED-A344-B9A680E3750A}" type="datetimeFigureOut">
              <a:rPr lang="en-US" smtClean="0"/>
              <a:t>3/30/2012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603899-1878-4376-B4A5-A45DEB6A22C2}"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3603899-1878-4376-B4A5-A45DEB6A22C2}" type="slidenum">
              <a:rPr lang="en-US" smtClean="0"/>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3200" dirty="0"/>
          </a:p>
        </p:txBody>
      </p:sp>
      <p:sp>
        <p:nvSpPr>
          <p:cNvPr id="4" name="Slide Number Placeholder 3"/>
          <p:cNvSpPr>
            <a:spLocks noGrp="1"/>
          </p:cNvSpPr>
          <p:nvPr>
            <p:ph type="sldNum" sz="quarter" idx="10"/>
          </p:nvPr>
        </p:nvSpPr>
        <p:spPr/>
        <p:txBody>
          <a:bodyPr/>
          <a:lstStyle/>
          <a:p>
            <a:fld id="{83603899-1878-4376-B4A5-A45DEB6A22C2}" type="slidenum">
              <a:rPr lang="en-US" smtClean="0"/>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E76840-55D1-4905-823B-8EF8841868B6}" type="datetimeFigureOut">
              <a:rPr lang="en-US" smtClean="0"/>
              <a:pPr/>
              <a:t>3/30/2012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847B21-F08D-4E47-8E26-1FF5266C7BA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E76840-55D1-4905-823B-8EF8841868B6}" type="datetimeFigureOut">
              <a:rPr lang="en-US" smtClean="0"/>
              <a:pPr/>
              <a:t>3/30/2012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847B21-F08D-4E47-8E26-1FF5266C7BA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E76840-55D1-4905-823B-8EF8841868B6}" type="datetimeFigureOut">
              <a:rPr lang="en-US" smtClean="0"/>
              <a:pPr/>
              <a:t>3/30/2012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847B21-F08D-4E47-8E26-1FF5266C7BA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E76840-55D1-4905-823B-8EF8841868B6}" type="datetimeFigureOut">
              <a:rPr lang="en-US" smtClean="0"/>
              <a:pPr/>
              <a:t>3/30/2012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847B21-F08D-4E47-8E26-1FF5266C7BA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E76840-55D1-4905-823B-8EF8841868B6}" type="datetimeFigureOut">
              <a:rPr lang="en-US" smtClean="0"/>
              <a:pPr/>
              <a:t>3/30/2012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847B21-F08D-4E47-8E26-1FF5266C7BA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E76840-55D1-4905-823B-8EF8841868B6}" type="datetimeFigureOut">
              <a:rPr lang="en-US" smtClean="0"/>
              <a:pPr/>
              <a:t>3/30/2012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847B21-F08D-4E47-8E26-1FF5266C7BA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E76840-55D1-4905-823B-8EF8841868B6}" type="datetimeFigureOut">
              <a:rPr lang="en-US" smtClean="0"/>
              <a:pPr/>
              <a:t>3/30/2012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847B21-F08D-4E47-8E26-1FF5266C7BA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E76840-55D1-4905-823B-8EF8841868B6}" type="datetimeFigureOut">
              <a:rPr lang="en-US" smtClean="0"/>
              <a:pPr/>
              <a:t>3/30/2012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847B21-F08D-4E47-8E26-1FF5266C7BA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E76840-55D1-4905-823B-8EF8841868B6}" type="datetimeFigureOut">
              <a:rPr lang="en-US" smtClean="0"/>
              <a:pPr/>
              <a:t>3/30/2012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847B21-F08D-4E47-8E26-1FF5266C7BA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E76840-55D1-4905-823B-8EF8841868B6}" type="datetimeFigureOut">
              <a:rPr lang="en-US" smtClean="0"/>
              <a:pPr/>
              <a:t>3/30/2012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847B21-F08D-4E47-8E26-1FF5266C7BA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E76840-55D1-4905-823B-8EF8841868B6}" type="datetimeFigureOut">
              <a:rPr lang="en-US" smtClean="0"/>
              <a:pPr/>
              <a:t>3/30/2012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847B21-F08D-4E47-8E26-1FF5266C7BA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E76840-55D1-4905-823B-8EF8841868B6}" type="datetimeFigureOut">
              <a:rPr lang="en-US" smtClean="0"/>
              <a:pPr/>
              <a:t>3/30/2012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847B21-F08D-4E47-8E26-1FF5266C7BA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Non-declinature (ND) Scheme</a:t>
            </a:r>
            <a:endParaRPr lang="en-US" u="sng" dirty="0"/>
          </a:p>
        </p:txBody>
      </p:sp>
      <p:sp>
        <p:nvSpPr>
          <p:cNvPr id="3" name="Content Placeholder 2"/>
          <p:cNvSpPr>
            <a:spLocks noGrp="1"/>
          </p:cNvSpPr>
          <p:nvPr>
            <p:ph idx="1"/>
          </p:nvPr>
        </p:nvSpPr>
        <p:spPr/>
        <p:txBody>
          <a:bodyPr>
            <a:normAutofit fontScale="92500" lnSpcReduction="10000"/>
          </a:bodyPr>
          <a:lstStyle/>
          <a:p>
            <a:r>
              <a:rPr lang="en-US" dirty="0" smtClean="0"/>
              <a:t>This scheme is designed to cater to the financial protection of persons who do not want to fulfill our medical requirements or are unable to fulfill due to their present state of health.</a:t>
            </a:r>
          </a:p>
          <a:p>
            <a:r>
              <a:rPr lang="en-US" dirty="0" smtClean="0"/>
              <a:t>A policy under this scheme will not have to meet any underwriting requirement. Although the proposed will be free to decline any question about his health.</a:t>
            </a:r>
          </a:p>
          <a:p>
            <a:r>
              <a:rPr lang="en-US" dirty="0" smtClean="0"/>
              <a:t>This scheme is available only for 03 &amp; 05 plans and age 20 to 58. No rider can be attached.  </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u="sng" dirty="0" smtClean="0"/>
              <a:t> ND Scheme</a:t>
            </a:r>
            <a:r>
              <a:rPr lang="en-US" dirty="0" smtClean="0"/>
              <a:t> </a:t>
            </a:r>
            <a:r>
              <a:rPr lang="en-US" dirty="0" smtClean="0"/>
              <a:t>                </a:t>
            </a:r>
            <a:r>
              <a:rPr lang="en-US" dirty="0" smtClean="0"/>
              <a:t>2</a:t>
            </a:r>
            <a:endParaRPr lang="en-US" dirty="0"/>
          </a:p>
        </p:txBody>
      </p:sp>
      <p:sp>
        <p:nvSpPr>
          <p:cNvPr id="3" name="Content Placeholder 2"/>
          <p:cNvSpPr>
            <a:spLocks noGrp="1"/>
          </p:cNvSpPr>
          <p:nvPr>
            <p:ph idx="1"/>
          </p:nvPr>
        </p:nvSpPr>
        <p:spPr>
          <a:xfrm>
            <a:off x="457200" y="1495325"/>
            <a:ext cx="8229600" cy="4525963"/>
          </a:xfrm>
        </p:spPr>
        <p:txBody>
          <a:bodyPr>
            <a:noAutofit/>
          </a:bodyPr>
          <a:lstStyle/>
          <a:p>
            <a:endParaRPr lang="en-US" sz="2000" dirty="0" smtClean="0"/>
          </a:p>
          <a:p>
            <a:r>
              <a:rPr lang="en-US" sz="2800" dirty="0" smtClean="0"/>
              <a:t>This scheme is available only for 03 &amp; 05 plans and age 20 to 58. No rider can be attached.  </a:t>
            </a:r>
            <a:endParaRPr lang="en-US" sz="2800" dirty="0" smtClean="0"/>
          </a:p>
          <a:p>
            <a:endParaRPr lang="en-US" sz="2800" dirty="0" smtClean="0"/>
          </a:p>
          <a:p>
            <a:r>
              <a:rPr lang="en-US" sz="2800" dirty="0" smtClean="0"/>
              <a:t>The occupational extra will be charged, if the proposer is involved in hazardous occupation or takes part in hazardous sports.</a:t>
            </a:r>
          </a:p>
          <a:p>
            <a:r>
              <a:rPr lang="en-US" sz="2800" dirty="0" smtClean="0"/>
              <a:t>Maximum Sum Assured limit is 30 </a:t>
            </a:r>
            <a:r>
              <a:rPr lang="en-US" sz="2800" dirty="0" err="1" smtClean="0"/>
              <a:t>Lacs</a:t>
            </a:r>
            <a:r>
              <a:rPr lang="en-US" sz="2800" dirty="0" smtClean="0"/>
              <a:t>. Only yearly mode of premium payment is available.</a:t>
            </a:r>
          </a:p>
          <a:p>
            <a:pPr>
              <a:buNone/>
            </a:pPr>
            <a:r>
              <a:rPr lang="en-US" sz="2800" dirty="0" smtClean="0"/>
              <a:t>   </a:t>
            </a:r>
            <a:r>
              <a:rPr lang="en-US" sz="4000" dirty="0" smtClean="0"/>
              <a:t> </a:t>
            </a:r>
          </a:p>
          <a:p>
            <a:pPr>
              <a:buNone/>
            </a:pPr>
            <a:r>
              <a:rPr lang="en-US" sz="2000" dirty="0" smtClean="0"/>
              <a:t>         </a:t>
            </a:r>
          </a:p>
          <a:p>
            <a:pPr>
              <a:buNone/>
            </a:pPr>
            <a:r>
              <a:rPr lang="en-US" sz="2000" dirty="0" smtClean="0"/>
              <a:t>        </a:t>
            </a:r>
          </a:p>
          <a:p>
            <a:pPr>
              <a:buNone/>
            </a:pPr>
            <a:endParaRPr lang="en-US" sz="2000" dirty="0" smtClean="0"/>
          </a:p>
          <a:p>
            <a:pPr>
              <a:buNone/>
            </a:pPr>
            <a:r>
              <a:rPr lang="en-US" sz="2000" dirty="0" smtClean="0"/>
              <a:t>       </a:t>
            </a:r>
          </a:p>
          <a:p>
            <a:pPr>
              <a:buNone/>
            </a:pPr>
            <a:r>
              <a:rPr lang="en-US" sz="2000" dirty="0" smtClean="0"/>
              <a:t> </a:t>
            </a:r>
            <a:endParaRPr lang="en-U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11531624" cy="1417638"/>
          </a:xfrm>
        </p:spPr>
        <p:txBody>
          <a:bodyPr/>
          <a:lstStyle/>
          <a:p>
            <a:r>
              <a:rPr lang="en-US" u="sng" dirty="0" smtClean="0"/>
              <a:t>ND Scheme</a:t>
            </a:r>
            <a:r>
              <a:rPr lang="en-US" dirty="0" smtClean="0"/>
              <a:t>               3</a:t>
            </a:r>
            <a:endParaRPr lang="en-US" dirty="0"/>
          </a:p>
        </p:txBody>
      </p:sp>
      <p:sp>
        <p:nvSpPr>
          <p:cNvPr id="3" name="Content Placeholder 2"/>
          <p:cNvSpPr>
            <a:spLocks noGrp="1"/>
          </p:cNvSpPr>
          <p:nvPr>
            <p:ph idx="1"/>
          </p:nvPr>
        </p:nvSpPr>
        <p:spPr>
          <a:xfrm>
            <a:off x="179512" y="1484784"/>
            <a:ext cx="8291264" cy="4641379"/>
          </a:xfrm>
        </p:spPr>
        <p:txBody>
          <a:bodyPr>
            <a:normAutofit fontScale="32500" lnSpcReduction="20000"/>
          </a:bodyPr>
          <a:lstStyle/>
          <a:p>
            <a:pPr>
              <a:buNone/>
            </a:pPr>
            <a:r>
              <a:rPr lang="en-US" sz="4000" b="1" u="sng" dirty="0" smtClean="0"/>
              <a:t> </a:t>
            </a:r>
            <a:r>
              <a:rPr lang="en-US" sz="4000" b="1" dirty="0" smtClean="0"/>
              <a:t>         </a:t>
            </a:r>
            <a:r>
              <a:rPr lang="en-US" sz="7600" b="1" dirty="0" smtClean="0"/>
              <a:t> </a:t>
            </a:r>
            <a:r>
              <a:rPr lang="en-US" sz="7600" b="1" u="sng" dirty="0" smtClean="0"/>
              <a:t>Death Benefit</a:t>
            </a:r>
          </a:p>
          <a:p>
            <a:pPr>
              <a:buNone/>
            </a:pPr>
            <a:r>
              <a:rPr lang="en-US" dirty="0" smtClean="0"/>
              <a:t> </a:t>
            </a:r>
            <a:r>
              <a:rPr lang="en-US" dirty="0" smtClean="0"/>
              <a:t>  </a:t>
            </a:r>
            <a:r>
              <a:rPr lang="en-US" sz="4500" dirty="0" smtClean="0"/>
              <a:t> </a:t>
            </a:r>
          </a:p>
          <a:p>
            <a:pPr>
              <a:buNone/>
            </a:pPr>
            <a:r>
              <a:rPr lang="en-US" sz="7000" dirty="0" smtClean="0"/>
              <a:t> </a:t>
            </a:r>
            <a:r>
              <a:rPr lang="en-US" sz="7000" dirty="0" smtClean="0"/>
              <a:t> </a:t>
            </a:r>
            <a:r>
              <a:rPr lang="en-US" sz="8000" dirty="0" smtClean="0"/>
              <a:t>   Payment of Sum Assured only if death occurs by accident in the first or second year of policy.</a:t>
            </a:r>
          </a:p>
          <a:p>
            <a:pPr>
              <a:buNone/>
            </a:pPr>
            <a:r>
              <a:rPr lang="en-US" sz="8000" dirty="0" smtClean="0"/>
              <a:t>     For third &amp; later policy years, payment of sum assured &amp;   bonuses as per policy.</a:t>
            </a:r>
          </a:p>
          <a:p>
            <a:pPr>
              <a:buNone/>
            </a:pPr>
            <a:r>
              <a:rPr lang="en-US" sz="8000" dirty="0" smtClean="0"/>
              <a:t>     In case of natural death in first policy year,  no benefit  &amp;    refund of premium will be paid.    </a:t>
            </a:r>
          </a:p>
          <a:p>
            <a:pPr>
              <a:buNone/>
            </a:pPr>
            <a:r>
              <a:rPr lang="en-US" sz="8000" dirty="0" smtClean="0"/>
              <a:t>       In case of natural death in second  policy  year,  only  second year    premium will be returned.</a:t>
            </a:r>
          </a:p>
          <a:p>
            <a:pPr>
              <a:buNone/>
            </a:pPr>
            <a:r>
              <a:rPr lang="en-US" sz="8000" dirty="0" smtClean="0"/>
              <a:t>       In case of  natural death in third &amp; later  policy years, payment of full sum assured &amp; bonuses  as per policy will be done.</a:t>
            </a:r>
            <a:endParaRPr lang="en-US" sz="8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u="sng" dirty="0" smtClean="0"/>
              <a:t>ND </a:t>
            </a:r>
            <a:r>
              <a:rPr lang="en-US" u="sng" dirty="0" smtClean="0"/>
              <a:t>Scheme</a:t>
            </a:r>
            <a:r>
              <a:rPr lang="en-US" dirty="0" smtClean="0"/>
              <a:t>             </a:t>
            </a:r>
            <a:r>
              <a:rPr lang="en-US" dirty="0" smtClean="0"/>
              <a:t>     4             </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a:t>
            </a:r>
            <a:r>
              <a:rPr lang="en-US" u="sng" dirty="0" smtClean="0"/>
              <a:t>Revival of Policy</a:t>
            </a:r>
          </a:p>
          <a:p>
            <a:endParaRPr lang="en-US" dirty="0" smtClean="0"/>
          </a:p>
          <a:p>
            <a:r>
              <a:rPr lang="en-US" dirty="0" smtClean="0"/>
              <a:t>After 31 days grace period policy will lapse non paying of second year premium.</a:t>
            </a:r>
          </a:p>
          <a:p>
            <a:r>
              <a:rPr lang="en-US" dirty="0" smtClean="0"/>
              <a:t>The policy can be revived by paying outstanding premium with late fees and providing ND Scheme Form. If revived, full cover may be started 2 years from the date of revival.</a:t>
            </a:r>
          </a:p>
          <a:p>
            <a:r>
              <a:rPr lang="en-US" dirty="0" smtClean="0"/>
              <a:t>In case of inforce policy , third &amp; later policy years all facilities as a regular will be available, like paid-up, surrender, loan &amp; auto  premium loan. </a:t>
            </a:r>
          </a:p>
          <a:p>
            <a:endParaRPr lang="en-US" dirty="0" smtClean="0"/>
          </a:p>
          <a:p>
            <a:pPr>
              <a:buNone/>
            </a:pP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pic>
        <p:nvPicPr>
          <p:cNvPr id="6" name="Picture 5" descr="LOGO-1.jpg"/>
          <p:cNvPicPr>
            <a:picLocks noChangeAspect="1"/>
          </p:cNvPicPr>
          <p:nvPr/>
        </p:nvPicPr>
        <p:blipFill>
          <a:blip r:embed="rId2" cstate="print"/>
          <a:stretch>
            <a:fillRect/>
          </a:stretch>
        </p:blipFill>
        <p:spPr>
          <a:xfrm>
            <a:off x="381000" y="5791200"/>
            <a:ext cx="851425" cy="838200"/>
          </a:xfrm>
          <a:prstGeom prst="rect">
            <a:avLst/>
          </a:prstGeom>
        </p:spPr>
      </p:pic>
      <p:sp>
        <p:nvSpPr>
          <p:cNvPr id="3" name="TextBox 2"/>
          <p:cNvSpPr txBox="1"/>
          <p:nvPr/>
        </p:nvSpPr>
        <p:spPr>
          <a:xfrm>
            <a:off x="1905000" y="1554540"/>
            <a:ext cx="5767167" cy="1569660"/>
          </a:xfrm>
          <a:prstGeom prst="rect">
            <a:avLst/>
          </a:prstGeom>
          <a:noFill/>
        </p:spPr>
        <p:txBody>
          <a:bodyPr>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9600" b="1" cap="all" dirty="0" smtClean="0">
                <a:ln w="9000" cmpd="sng">
                  <a:noFill/>
                  <a:prstDash val="solid"/>
                </a:ln>
                <a:solidFill>
                  <a:srgbClr val="0070C0"/>
                </a:solidFill>
                <a:effectLst>
                  <a:reflection blurRad="12700" stA="28000" endPos="45000" dist="1000" dir="5400000" sy="-100000" algn="bl" rotWithShape="0"/>
                </a:effectLst>
                <a:latin typeface="Tahoma" pitchFamily="34" charset="0"/>
                <a:ea typeface="Tahoma" pitchFamily="34" charset="0"/>
                <a:cs typeface="Tahoma" pitchFamily="34" charset="0"/>
              </a:rPr>
              <a:t>THANKS!</a:t>
            </a:r>
            <a:endParaRPr lang="en-US" sz="9600" b="1" cap="all" dirty="0">
              <a:ln w="9000" cmpd="sng">
                <a:noFill/>
                <a:prstDash val="solid"/>
              </a:ln>
              <a:solidFill>
                <a:srgbClr val="0070C0"/>
              </a:solidFill>
              <a:effectLst>
                <a:reflection blurRad="12700" stA="28000" endPos="45000" dist="1000" dir="5400000" sy="-100000" algn="bl" rotWithShape="0"/>
              </a:effectLst>
              <a:latin typeface="Tahoma" pitchFamily="34" charset="0"/>
              <a:ea typeface="Tahoma" pitchFamily="34" charset="0"/>
              <a:cs typeface="Tahoma" pitchFamily="34" charset="0"/>
            </a:endParaRPr>
          </a:p>
        </p:txBody>
      </p:sp>
      <p:sp>
        <p:nvSpPr>
          <p:cNvPr id="4" name="TextBox 4"/>
          <p:cNvSpPr txBox="1">
            <a:spLocks noChangeArrowheads="1"/>
          </p:cNvSpPr>
          <p:nvPr/>
        </p:nvSpPr>
        <p:spPr bwMode="auto">
          <a:xfrm>
            <a:off x="1676400" y="3014662"/>
            <a:ext cx="6400800" cy="338138"/>
          </a:xfrm>
          <a:prstGeom prst="rect">
            <a:avLst/>
          </a:prstGeom>
          <a:noFill/>
          <a:ln w="9525">
            <a:noFill/>
            <a:miter lim="800000"/>
            <a:headEnd/>
            <a:tailEnd/>
          </a:ln>
        </p:spPr>
        <p:txBody>
          <a:bodyPr>
            <a:spAutoFit/>
          </a:bodyPr>
          <a:lstStyle/>
          <a:p>
            <a:pPr algn="ctr" eaLnBrk="1" hangingPunct="1"/>
            <a:r>
              <a:rPr lang="en-US" sz="1600" b="1" dirty="0">
                <a:solidFill>
                  <a:srgbClr val="0070C0"/>
                </a:solidFill>
                <a:latin typeface="Tahoma" pitchFamily="34" charset="0"/>
                <a:cs typeface="Tahoma" pitchFamily="34" charset="0"/>
              </a:rPr>
              <a:t>FIELD MAN POWER DEVELOPMENT DEPARTMENT </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TotalTime>
  <Words>368</Words>
  <Application>Microsoft Office PowerPoint</Application>
  <PresentationFormat>On-screen Show (4:3)</PresentationFormat>
  <Paragraphs>35</Paragraphs>
  <Slides>5</Slides>
  <Notes>2</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Non-declinature (ND) Scheme</vt:lpstr>
      <vt:lpstr>                   ND Scheme                 2</vt:lpstr>
      <vt:lpstr>ND Scheme               3</vt:lpstr>
      <vt:lpstr>                   ND Scheme                  4             </vt:lpstr>
      <vt:lpstr>Slide 5</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Selling Streps  1- Prospecting  2- Pre-approachPreperation   3. Approach  4- Need Assesment / Facts Finding       Interview </dc:title>
  <dc:creator>Hafiz Rasheed Ahmed</dc:creator>
  <cp:lastModifiedBy>Hafiz Rasheed Ahmed</cp:lastModifiedBy>
  <cp:revision>27</cp:revision>
  <dcterms:created xsi:type="dcterms:W3CDTF">2012-03-28T10:02:37Z</dcterms:created>
  <dcterms:modified xsi:type="dcterms:W3CDTF">2012-03-30T12:33:30Z</dcterms:modified>
</cp:coreProperties>
</file>