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9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elife.com.pk/html/bonus_rates.ht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elife.com.pk/html/bonus_rates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049959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00CC"/>
                </a:solidFill>
                <a:latin typeface="Arial Narrow" pitchFamily="34" charset="0"/>
              </a:rPr>
              <a:t>Muhafaz</a:t>
            </a:r>
            <a:r>
              <a:rPr lang="en-US" sz="4400" b="1" dirty="0" smtClean="0">
                <a:solidFill>
                  <a:srgbClr val="0000CC"/>
                </a:solidFill>
                <a:latin typeface="Arial Narrow" pitchFamily="34" charset="0"/>
              </a:rPr>
              <a:t> Plus Plan (78) </a:t>
            </a:r>
            <a:endParaRPr lang="en-US" sz="4400" b="1" dirty="0">
              <a:solidFill>
                <a:srgbClr val="0000CC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2400"/>
            <a:ext cx="84582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0000CC"/>
                </a:solidFill>
              </a:rPr>
              <a:t>Muhafiz</a:t>
            </a:r>
            <a:r>
              <a:rPr lang="en-US" sz="2800" b="1" dirty="0" smtClean="0">
                <a:solidFill>
                  <a:srgbClr val="0000CC"/>
                </a:solidFill>
              </a:rPr>
              <a:t> Plus</a:t>
            </a:r>
            <a:r>
              <a:rPr lang="en-US" sz="2800" dirty="0" smtClean="0">
                <a:solidFill>
                  <a:srgbClr val="0000CC"/>
                </a:solidFill>
              </a:rPr>
              <a:t> provides a substantial sum of money on maturity or earlier death (Allah forbid) of the life insured. </a:t>
            </a:r>
          </a:p>
          <a:p>
            <a:endParaRPr lang="en-US" sz="2800" dirty="0" smtClean="0">
              <a:solidFill>
                <a:srgbClr val="0000CC"/>
              </a:solidFill>
            </a:endParaRPr>
          </a:p>
          <a:p>
            <a:r>
              <a:rPr lang="en-US" sz="2800" dirty="0" smtClean="0">
                <a:solidFill>
                  <a:srgbClr val="0000CC"/>
                </a:solidFill>
              </a:rPr>
              <a:t>On maturity, the policyholder will receive sum insured plus </a:t>
            </a:r>
            <a:r>
              <a:rPr lang="en-US" sz="2800" dirty="0" smtClean="0">
                <a:solidFill>
                  <a:srgbClr val="0000CC"/>
                </a:solidFill>
                <a:hlinkClick r:id="rId2"/>
              </a:rPr>
              <a:t>bonuses .</a:t>
            </a:r>
          </a:p>
          <a:p>
            <a:endParaRPr lang="en-US" sz="2800" dirty="0" smtClean="0">
              <a:solidFill>
                <a:srgbClr val="0000CC"/>
              </a:solidFill>
              <a:hlinkClick r:id="rId2"/>
            </a:endParaRPr>
          </a:p>
          <a:p>
            <a:r>
              <a:rPr lang="en-US" sz="2800" dirty="0" smtClean="0">
                <a:solidFill>
                  <a:srgbClr val="0000CC"/>
                </a:solidFill>
                <a:hlinkClick r:id="rId2"/>
              </a:rPr>
              <a:t>ADB &amp; FIB 24% built-in for 15 years (FIB will run 15 years from the date of death till 15 years</a:t>
            </a:r>
          </a:p>
          <a:p>
            <a:endParaRPr lang="en-US" sz="2800" dirty="0" smtClean="0">
              <a:solidFill>
                <a:srgbClr val="0000CC"/>
              </a:solidFill>
              <a:hlinkClick r:id="rId2"/>
            </a:endParaRPr>
          </a:p>
          <a:p>
            <a:r>
              <a:rPr lang="en-US" sz="2800" dirty="0" smtClean="0">
                <a:solidFill>
                  <a:srgbClr val="0000CC"/>
                </a:solidFill>
                <a:hlinkClick r:id="rId2"/>
              </a:rPr>
              <a:t>Underwriter will consider 1 ½ times in this policy</a:t>
            </a:r>
          </a:p>
          <a:p>
            <a:endParaRPr lang="en-US" sz="2800" dirty="0" smtClean="0">
              <a:solidFill>
                <a:srgbClr val="0000CC"/>
              </a:solidFill>
              <a:hlinkClick r:id="rId2"/>
            </a:endParaRPr>
          </a:p>
          <a:p>
            <a:r>
              <a:rPr lang="en-US" sz="2800" dirty="0" smtClean="0">
                <a:solidFill>
                  <a:srgbClr val="0000CC"/>
                </a:solidFill>
              </a:rPr>
              <a:t>However if the life insured dies before completion of term of the policy, basic  sum insured plus attached </a:t>
            </a:r>
            <a:r>
              <a:rPr lang="en-US" sz="2800" dirty="0" smtClean="0">
                <a:solidFill>
                  <a:srgbClr val="0000CC"/>
                </a:solidFill>
                <a:hlinkClick r:id="rId2"/>
              </a:rPr>
              <a:t>bonuses will be paid to the dependants immediately. </a:t>
            </a:r>
          </a:p>
          <a:p>
            <a:endParaRPr lang="en-US" sz="2800" dirty="0" smtClean="0">
              <a:solidFill>
                <a:srgbClr val="0000CC"/>
              </a:solidFill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38200"/>
            <a:ext cx="8458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 smtClean="0">
              <a:solidFill>
                <a:srgbClr val="0000CC"/>
              </a:solidFill>
              <a:hlinkClick r:id="rId2"/>
            </a:endParaRPr>
          </a:p>
          <a:p>
            <a:r>
              <a:rPr lang="en-US" sz="2800" dirty="0" smtClean="0">
                <a:solidFill>
                  <a:srgbClr val="0000CC"/>
                </a:solidFill>
                <a:hlinkClick r:id="rId2"/>
              </a:rPr>
              <a:t>In case of death due to accident, the double of the sum insured is paid.</a:t>
            </a:r>
          </a:p>
          <a:p>
            <a:endParaRPr lang="en-US" sz="2800" dirty="0" smtClean="0">
              <a:solidFill>
                <a:srgbClr val="0000CC"/>
              </a:solidFill>
              <a:hlinkClick r:id="rId2"/>
            </a:endParaRPr>
          </a:p>
          <a:p>
            <a:r>
              <a:rPr lang="en-US" sz="2800" dirty="0" smtClean="0">
                <a:solidFill>
                  <a:srgbClr val="0000CC"/>
                </a:solidFill>
                <a:hlinkClick r:id="rId2"/>
              </a:rPr>
              <a:t> In addition, the dependents will also be paid an income of Rs 240 per thousand sum insured per annum for a fixed period of 15 years.</a:t>
            </a:r>
          </a:p>
          <a:p>
            <a:endParaRPr lang="en-US" sz="2800" dirty="0" smtClean="0">
              <a:solidFill>
                <a:srgbClr val="0000CC"/>
              </a:solidFill>
              <a:hlinkClick r:id="rId2"/>
            </a:endParaRPr>
          </a:p>
          <a:p>
            <a:r>
              <a:rPr lang="en-US" sz="2800" dirty="0" smtClean="0">
                <a:solidFill>
                  <a:srgbClr val="0000CC"/>
                </a:solidFill>
                <a:hlinkClick r:id="rId2"/>
              </a:rPr>
              <a:t> The first payment will fall due on the policy anniversary immediately after the death of the life insured. </a:t>
            </a:r>
            <a:endParaRPr lang="en-US" sz="2800" b="1" dirty="0">
              <a:solidFill>
                <a:srgbClr val="0000CC"/>
              </a:solidFill>
              <a:latin typeface="Arial Narrow" pitchFamily="34" charset="0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104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Waqas</dc:creator>
  <cp:lastModifiedBy>Hafiz Rasheed Ahmed</cp:lastModifiedBy>
  <cp:revision>15</cp:revision>
  <dcterms:created xsi:type="dcterms:W3CDTF">2012-01-31T23:25:13Z</dcterms:created>
  <dcterms:modified xsi:type="dcterms:W3CDTF">2012-03-02T12:38:08Z</dcterms:modified>
</cp:coreProperties>
</file>