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2"/>
  </p:notesMasterIdLst>
  <p:sldIdLst>
    <p:sldId id="300" r:id="rId2"/>
    <p:sldId id="308" r:id="rId3"/>
    <p:sldId id="301" r:id="rId4"/>
    <p:sldId id="302" r:id="rId5"/>
    <p:sldId id="304" r:id="rId6"/>
    <p:sldId id="305" r:id="rId7"/>
    <p:sldId id="307" r:id="rId8"/>
    <p:sldId id="306" r:id="rId9"/>
    <p:sldId id="299" r:id="rId10"/>
    <p:sldId id="288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CC0000"/>
    <a:srgbClr val="FF66FF"/>
    <a:srgbClr val="00FF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62" y="-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A7D2C94-D19C-4E41-94B1-0D12197F6C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1" name="Rectangle 4"/>
              <p:cNvSpPr>
                <a:spLocks noChangeArrowheads="1"/>
              </p:cNvSpPr>
              <p:nvPr/>
            </p:nvSpPr>
            <p:spPr bwMode="white">
              <a:xfrm>
                <a:off x="0" y="0"/>
                <a:ext cx="5760" cy="1600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Rectangle 5"/>
              <p:cNvSpPr>
                <a:spLocks noChangeArrowheads="1"/>
              </p:cNvSpPr>
              <p:nvPr/>
            </p:nvSpPr>
            <p:spPr bwMode="white">
              <a:xfrm>
                <a:off x="0" y="1600"/>
                <a:ext cx="5760" cy="2720"/>
              </a:xfrm>
              <a:prstGeom prst="rect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pic>
          <p:nvPicPr>
            <p:cNvPr id="6" name="Picture 6" descr="grapes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ltGray">
            <a:xfrm>
              <a:off x="163" y="0"/>
              <a:ext cx="680" cy="3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7" name="Group 7"/>
            <p:cNvGrpSpPr>
              <a:grpSpLocks/>
            </p:cNvGrpSpPr>
            <p:nvPr/>
          </p:nvGrpSpPr>
          <p:grpSpPr bwMode="auto">
            <a:xfrm>
              <a:off x="648" y="0"/>
              <a:ext cx="97" cy="3613"/>
              <a:chOff x="226" y="0"/>
              <a:chExt cx="80" cy="3613"/>
            </a:xfrm>
          </p:grpSpPr>
          <p:sp>
            <p:nvSpPr>
              <p:cNvPr id="9" name="Rectangle 8"/>
              <p:cNvSpPr>
                <a:spLocks noChangeArrowheads="1"/>
              </p:cNvSpPr>
              <p:nvPr/>
            </p:nvSpPr>
            <p:spPr bwMode="ltGray">
              <a:xfrm>
                <a:off x="226" y="0"/>
                <a:ext cx="80" cy="85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Rectangle 9"/>
              <p:cNvSpPr>
                <a:spLocks noChangeArrowheads="1"/>
              </p:cNvSpPr>
              <p:nvPr/>
            </p:nvSpPr>
            <p:spPr bwMode="ltGray">
              <a:xfrm>
                <a:off x="226" y="840"/>
                <a:ext cx="80" cy="2773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8" name="Rectangle 10"/>
            <p:cNvSpPr>
              <a:spLocks noChangeArrowheads="1"/>
            </p:cNvSpPr>
            <p:nvPr/>
          </p:nvSpPr>
          <p:spPr bwMode="ltGray">
            <a:xfrm>
              <a:off x="0" y="1536"/>
              <a:ext cx="4294" cy="160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10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1371600" y="1100138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rgbClr val="660066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rgbClr val="660066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rgbClr val="660066"/>
                </a:solidFill>
              </a:defRPr>
            </a:lvl1pPr>
          </a:lstStyle>
          <a:p>
            <a:pPr>
              <a:defRPr/>
            </a:pPr>
            <a:fld id="{99B109E4-615C-4B78-B1C3-AD13CF8A9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DC3A2-6BEE-4709-8969-83756A06CD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247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6BA8A5-D492-4B87-A3E7-C4B88EAA5F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94270D-0597-4D25-9BE0-7D8C3F2C0E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D35F8E-30BA-430F-8C62-428E8346B6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1A7B34-1AE0-49EB-93C5-897BD205E2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7462D1-36FC-4A35-BE90-A9B62597D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B63653-8BE6-4A41-8476-BC225C42CE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49B9ED-1DAB-45CB-9553-78B0F93E73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65DBE-DA93-43D6-A785-4EAC838FD8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F505E9-C45A-4C31-96E5-8FCA94F5C4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32776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3076" name="Rectangle 4"/>
              <p:cNvSpPr>
                <a:spLocks noChangeArrowheads="1"/>
              </p:cNvSpPr>
              <p:nvPr/>
            </p:nvSpPr>
            <p:spPr bwMode="white">
              <a:xfrm>
                <a:off x="0" y="0"/>
                <a:ext cx="5760" cy="384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77" name="Rectangle 5"/>
              <p:cNvSpPr>
                <a:spLocks noChangeArrowheads="1"/>
              </p:cNvSpPr>
              <p:nvPr/>
            </p:nvSpPr>
            <p:spPr bwMode="white">
              <a:xfrm>
                <a:off x="0" y="384"/>
                <a:ext cx="5760" cy="3936"/>
              </a:xfrm>
              <a:prstGeom prst="rect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32777" name="Group 6"/>
            <p:cNvGrpSpPr>
              <a:grpSpLocks/>
            </p:cNvGrpSpPr>
            <p:nvPr/>
          </p:nvGrpSpPr>
          <p:grpSpPr bwMode="auto">
            <a:xfrm>
              <a:off x="0" y="0"/>
              <a:ext cx="1667" cy="3613"/>
              <a:chOff x="0" y="0"/>
              <a:chExt cx="1667" cy="3613"/>
            </a:xfrm>
          </p:grpSpPr>
          <p:pic>
            <p:nvPicPr>
              <p:cNvPr id="32778" name="Picture 7" descr="grapes"/>
              <p:cNvPicPr>
                <a:picLocks noChangeAspect="1" noChangeArrowheads="1"/>
              </p:cNvPicPr>
              <p:nvPr/>
            </p:nvPicPr>
            <p:blipFill>
              <a:blip r:embed="rId14" cstate="print"/>
              <a:srcRect/>
              <a:stretch>
                <a:fillRect/>
              </a:stretch>
            </p:blipFill>
            <p:spPr bwMode="ltGray">
              <a:xfrm>
                <a:off x="163" y="0"/>
                <a:ext cx="534" cy="31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32779" name="Group 8"/>
              <p:cNvGrpSpPr>
                <a:grpSpLocks/>
              </p:cNvGrpSpPr>
              <p:nvPr/>
            </p:nvGrpSpPr>
            <p:grpSpPr bwMode="auto">
              <a:xfrm>
                <a:off x="226" y="0"/>
                <a:ext cx="80" cy="3613"/>
                <a:chOff x="226" y="0"/>
                <a:chExt cx="80" cy="3613"/>
              </a:xfrm>
            </p:grpSpPr>
            <p:sp>
              <p:nvSpPr>
                <p:cNvPr id="3081" name="Rectangle 9"/>
                <p:cNvSpPr>
                  <a:spLocks noChangeArrowheads="1"/>
                </p:cNvSpPr>
                <p:nvPr/>
              </p:nvSpPr>
              <p:spPr bwMode="ltGray">
                <a:xfrm>
                  <a:off x="226" y="0"/>
                  <a:ext cx="80" cy="853"/>
                </a:xfrm>
                <a:prstGeom prst="rect">
                  <a:avLst/>
                </a:pr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082" name="Rectangle 10"/>
                <p:cNvSpPr>
                  <a:spLocks noChangeArrowheads="1"/>
                </p:cNvSpPr>
                <p:nvPr/>
              </p:nvSpPr>
              <p:spPr bwMode="ltGray">
                <a:xfrm>
                  <a:off x="226" y="840"/>
                  <a:ext cx="80" cy="2773"/>
                </a:xfrm>
                <a:prstGeom prst="rect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3083" name="Rectangle 11"/>
              <p:cNvSpPr>
                <a:spLocks noChangeArrowheads="1"/>
              </p:cNvSpPr>
              <p:nvPr/>
            </p:nvSpPr>
            <p:spPr bwMode="ltGray">
              <a:xfrm>
                <a:off x="0" y="347"/>
                <a:ext cx="1667" cy="80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32771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32772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95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7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33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8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smtClean="0">
                <a:latin typeface="+mn-lt"/>
              </a:defRPr>
            </a:lvl1pPr>
          </a:lstStyle>
          <a:p>
            <a:pPr>
              <a:defRPr/>
            </a:pPr>
            <a:fld id="{AE4FD640-634B-4537-9088-1166708BC3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94270D-0597-4D25-9BE0-7D8C3F2C0E1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7" name="Picture 6" descr="LOGO-1.jpg"/>
          <p:cNvPicPr>
            <a:picLocks noChangeAspect="1"/>
          </p:cNvPicPr>
          <p:nvPr/>
        </p:nvPicPr>
        <p:blipFill>
          <a:blip r:embed="rId2" cstate="print">
            <a:lum contrast="20000"/>
          </a:blip>
          <a:stretch>
            <a:fillRect/>
          </a:stretch>
        </p:blipFill>
        <p:spPr>
          <a:xfrm>
            <a:off x="762000" y="5638800"/>
            <a:ext cx="1143000" cy="11413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0" y="1752600"/>
            <a:ext cx="9067800" cy="4191000"/>
          </a:xfrm>
        </p:spPr>
        <p:txBody>
          <a:bodyPr/>
          <a:lstStyle/>
          <a:p>
            <a:pPr algn="ctr">
              <a:spcBef>
                <a:spcPct val="0"/>
              </a:spcBef>
              <a:buNone/>
            </a:pPr>
            <a:r>
              <a:rPr lang="en-US" sz="6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JEEVAN SATHI POLICY</a:t>
            </a:r>
          </a:p>
          <a:p>
            <a:pPr algn="ctr">
              <a:spcBef>
                <a:spcPct val="0"/>
              </a:spcBef>
              <a:buNone/>
            </a:pPr>
            <a:r>
              <a:rPr lang="en-US" sz="6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TABLE 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LOGO-1.jpg"/>
          <p:cNvPicPr>
            <a:picLocks noChangeAspect="1"/>
          </p:cNvPicPr>
          <p:nvPr/>
        </p:nvPicPr>
        <p:blipFill>
          <a:blip r:embed="rId2" cstate="print">
            <a:lum contrast="20000"/>
          </a:blip>
          <a:stretch>
            <a:fillRect/>
          </a:stretch>
        </p:blipFill>
        <p:spPr>
          <a:xfrm>
            <a:off x="838200" y="2133600"/>
            <a:ext cx="2631082" cy="2971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TextBox 6"/>
          <p:cNvSpPr txBox="1"/>
          <p:nvPr/>
        </p:nvSpPr>
        <p:spPr>
          <a:xfrm>
            <a:off x="3886200" y="3733800"/>
            <a:ext cx="502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DEVELOPED BY:</a:t>
            </a:r>
            <a:b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en-US" sz="2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MOSHIN ABBAS</a:t>
            </a:r>
          </a:p>
          <a:p>
            <a:pPr algn="ctr"/>
            <a:r>
              <a:rPr lang="en-US" sz="2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F.M.D P.O , KARACH</a:t>
            </a:r>
            <a:endParaRPr lang="en-US" sz="20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657600" y="3124200"/>
            <a:ext cx="54864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FIELD MAN POWER DEVELOPMENT DEPARTMENT </a:t>
            </a:r>
            <a:endParaRPr lang="en-US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89734" y="2032337"/>
            <a:ext cx="338746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THANKS</a:t>
            </a:r>
            <a:endParaRPr lang="en-US" sz="6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067800" cy="1066800"/>
          </a:xfrm>
        </p:spPr>
        <p:txBody>
          <a:bodyPr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JEEVAN SATHI POLICY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94270D-0597-4D25-9BE0-7D8C3F2C0E1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5" name="Picture 6" descr="Convention 030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18760" y="1676400"/>
            <a:ext cx="3291840" cy="41148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Picture 5" descr="LOGO-1.jpg"/>
          <p:cNvPicPr>
            <a:picLocks noChangeAspect="1"/>
          </p:cNvPicPr>
          <p:nvPr/>
        </p:nvPicPr>
        <p:blipFill>
          <a:blip r:embed="rId3" cstate="print">
            <a:lum contrast="20000"/>
          </a:blip>
          <a:stretch>
            <a:fillRect/>
          </a:stretch>
        </p:blipFill>
        <p:spPr>
          <a:xfrm>
            <a:off x="762000" y="5638800"/>
            <a:ext cx="1143000" cy="11413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Rectangle 6"/>
          <p:cNvSpPr/>
          <p:nvPr/>
        </p:nvSpPr>
        <p:spPr>
          <a:xfrm>
            <a:off x="457200" y="2697540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buFontTx/>
              <a:buNone/>
            </a:pP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Jeevan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Sathi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plan is a unique Endowment policy which Provides insurance coverage to two lives in one premium.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839200" cy="1143000"/>
          </a:xfrm>
        </p:spPr>
        <p:txBody>
          <a:bodyPr/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SALIENT FEATURES OF THE PLAN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4267200" cy="28194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ü"/>
            </a:pP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This plan is available to husband and wife only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Premiums are payable till the end of the  term or the death of any of the assured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Two separate proposal forms are required from both the husband and wife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94270D-0597-4D25-9BE0-7D8C3F2C0E1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5" name="Picture 6" descr="Convention 03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35880" y="1676400"/>
            <a:ext cx="3398520" cy="4114800"/>
          </a:xfrm>
          <a:prstGeom prst="roundRect">
            <a:avLst>
              <a:gd name="adj" fmla="val 16667"/>
            </a:avLst>
          </a:prstGeom>
          <a:noFill/>
          <a:ln w="9525">
            <a:noFill/>
            <a:miter lim="800000"/>
            <a:headEnd/>
            <a:tailEnd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Picture 5" descr="LOGO-1.jpg"/>
          <p:cNvPicPr>
            <a:picLocks noChangeAspect="1"/>
          </p:cNvPicPr>
          <p:nvPr/>
        </p:nvPicPr>
        <p:blipFill>
          <a:blip r:embed="rId3" cstate="print">
            <a:lum contrast="20000"/>
          </a:blip>
          <a:stretch>
            <a:fillRect/>
          </a:stretch>
        </p:blipFill>
        <p:spPr>
          <a:xfrm>
            <a:off x="762000" y="5638800"/>
            <a:ext cx="1143000" cy="11413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pPr algn="ctr"/>
            <a:r>
              <a:rPr lang="en-US" sz="4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WHO CAN TAKE THIS POLICY?</a:t>
            </a:r>
            <a:endParaRPr lang="en-US" sz="4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5105400" cy="40386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ü"/>
            </a:pP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Minimum entry age is twenty years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Maximum entry age for individual</a:t>
            </a:r>
          </a:p>
          <a:p>
            <a:pPr eaLnBrk="1" hangingPunct="1">
              <a:buNone/>
            </a:pP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is 65 years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Maximum equivalent age at entry</a:t>
            </a:r>
          </a:p>
          <a:p>
            <a:pPr eaLnBrk="1" hangingPunct="1">
              <a:buNone/>
            </a:pP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   50 years</a:t>
            </a:r>
          </a:p>
          <a:p>
            <a:pPr marL="609600" indent="-609600" algn="just" eaLnBrk="1" hangingPunct="1">
              <a:buFont typeface="Wingdings" pitchFamily="2" charset="2"/>
              <a:buChar char="ü"/>
            </a:pP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All riders are allowed to be attached except</a:t>
            </a:r>
          </a:p>
          <a:p>
            <a:pPr marL="609600" indent="-609600" eaLnBrk="1" hangingPunct="1">
              <a:buFont typeface="Arial" pitchFamily="34" charset="0"/>
              <a:buChar char="•"/>
            </a:pPr>
            <a:r>
              <a:rPr lang="en-US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Refund of Premium rider (PRP) </a:t>
            </a:r>
          </a:p>
          <a:p>
            <a:pPr marL="609600" indent="-609600" eaLnBrk="1" hangingPunct="1">
              <a:buFont typeface="Arial" pitchFamily="34" charset="0"/>
              <a:buChar char="•"/>
            </a:pPr>
            <a:r>
              <a:rPr lang="en-US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Guaranteed Insurability (GI) rider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ü"/>
            </a:pPr>
            <a:endParaRPr 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94270D-0597-4D25-9BE0-7D8C3F2C0E1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5" name="Picture 6" descr="Convention 03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35880" y="1676400"/>
            <a:ext cx="3398520" cy="4114800"/>
          </a:xfrm>
          <a:prstGeom prst="roundRect">
            <a:avLst>
              <a:gd name="adj" fmla="val 16667"/>
            </a:avLst>
          </a:prstGeom>
          <a:noFill/>
          <a:ln w="9525">
            <a:noFill/>
            <a:miter lim="800000"/>
            <a:headEnd/>
            <a:tailEnd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Picture 5" descr="LOGO-1.jpg"/>
          <p:cNvPicPr>
            <a:picLocks noChangeAspect="1"/>
          </p:cNvPicPr>
          <p:nvPr/>
        </p:nvPicPr>
        <p:blipFill>
          <a:blip r:embed="rId3" cstate="print">
            <a:lum contrast="20000"/>
          </a:blip>
          <a:stretch>
            <a:fillRect/>
          </a:stretch>
        </p:blipFill>
        <p:spPr>
          <a:xfrm>
            <a:off x="762000" y="5638800"/>
            <a:ext cx="1143000" cy="11413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067800" cy="1066800"/>
          </a:xfrm>
        </p:spPr>
        <p:txBody>
          <a:bodyPr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MATURITY BENEFITS 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4343400" cy="3581400"/>
          </a:xfrm>
        </p:spPr>
        <p:txBody>
          <a:bodyPr/>
          <a:lstStyle/>
          <a:p>
            <a:pPr>
              <a:buNone/>
            </a:pP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If both the lives, survives till the term of the policy, the sum assured together with accrued bonuses will be paid to them jointly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94270D-0597-4D25-9BE0-7D8C3F2C0E1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5" name="Picture 6" descr="Convention 03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35880" y="1676400"/>
            <a:ext cx="3398520" cy="4114800"/>
          </a:xfrm>
          <a:prstGeom prst="roundRect">
            <a:avLst>
              <a:gd name="adj" fmla="val 16667"/>
            </a:avLst>
          </a:prstGeom>
          <a:noFill/>
          <a:ln w="9525">
            <a:noFill/>
            <a:miter lim="800000"/>
            <a:headEnd/>
            <a:tailEnd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Picture 5" descr="LOGO-1.jpg"/>
          <p:cNvPicPr>
            <a:picLocks noChangeAspect="1"/>
          </p:cNvPicPr>
          <p:nvPr/>
        </p:nvPicPr>
        <p:blipFill>
          <a:blip r:embed="rId3" cstate="print">
            <a:lum contrast="20000"/>
          </a:blip>
          <a:stretch>
            <a:fillRect/>
          </a:stretch>
        </p:blipFill>
        <p:spPr>
          <a:xfrm>
            <a:off x="762000" y="5638800"/>
            <a:ext cx="1143000" cy="11413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067800" cy="1143000"/>
          </a:xfrm>
        </p:spPr>
        <p:txBody>
          <a:bodyPr/>
          <a:lstStyle/>
          <a:p>
            <a:pPr algn="ctr"/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DEATH BENEFITS</a:t>
            </a:r>
            <a:b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4114800" cy="2819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On  death of the first life, sum assured will be paid to the survivor. 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Future premiums will be waived and protection to the second life will continue 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policy will participate in the profits of corporation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94270D-0597-4D25-9BE0-7D8C3F2C0E1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5" name="Picture 6" descr="Convention 03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35880" y="1676400"/>
            <a:ext cx="3398520" cy="4114800"/>
          </a:xfrm>
          <a:prstGeom prst="roundRect">
            <a:avLst>
              <a:gd name="adj" fmla="val 16667"/>
            </a:avLst>
          </a:prstGeom>
          <a:noFill/>
          <a:ln w="9525">
            <a:noFill/>
            <a:miter lim="800000"/>
            <a:headEnd/>
            <a:tailEnd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Picture 5" descr="LOGO-1.jpg"/>
          <p:cNvPicPr>
            <a:picLocks noChangeAspect="1"/>
          </p:cNvPicPr>
          <p:nvPr/>
        </p:nvPicPr>
        <p:blipFill>
          <a:blip r:embed="rId3" cstate="print">
            <a:lum contrast="20000"/>
          </a:blip>
          <a:stretch>
            <a:fillRect/>
          </a:stretch>
        </p:blipFill>
        <p:spPr>
          <a:xfrm>
            <a:off x="762000" y="5638800"/>
            <a:ext cx="1143000" cy="11413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9067800" cy="990600"/>
          </a:xfrm>
        </p:spPr>
        <p:txBody>
          <a:bodyPr/>
          <a:lstStyle/>
          <a:p>
            <a:pPr algn="ctr"/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DEATH BENEFITS</a:t>
            </a:r>
            <a:b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4419600" cy="3657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On the death of second life, the sum assured along with accrued bonuses will be payable again and policy will terminate.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If the second life survives till the maturity date then sum assured plus accrued bonuses will be paid again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94270D-0597-4D25-9BE0-7D8C3F2C0E1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5" name="Picture 6" descr="Convention 03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35880" y="1676400"/>
            <a:ext cx="3398520" cy="4114800"/>
          </a:xfrm>
          <a:prstGeom prst="roundRect">
            <a:avLst>
              <a:gd name="adj" fmla="val 16667"/>
            </a:avLst>
          </a:prstGeom>
          <a:noFill/>
          <a:ln w="9525">
            <a:noFill/>
            <a:miter lim="800000"/>
            <a:headEnd/>
            <a:tailEnd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8915400" cy="1066800"/>
          </a:xfrm>
        </p:spPr>
        <p:txBody>
          <a:bodyPr/>
          <a:lstStyle/>
          <a:p>
            <a:pPr algn="ctr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BONUS CALCULATION</a:t>
            </a:r>
            <a:b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(RATES FOR 20 YEAR’S POLICY)</a:t>
            </a:r>
            <a:b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610600" cy="3200400"/>
          </a:xfrm>
          <a:solidFill>
            <a:schemeClr val="accent3">
              <a:lumMod val="7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First Five Policy Years: 		Rs  50/- Per 1000 Of S/A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From 6</a:t>
            </a:r>
            <a:r>
              <a:rPr lang="en-US" sz="2000" baseline="30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To 16</a:t>
            </a:r>
            <a:r>
              <a:rPr lang="en-US" sz="2000" baseline="30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Year : 		Rs  94 /-Per 1000 Of S/A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From 17</a:t>
            </a:r>
            <a:r>
              <a:rPr lang="en-US" sz="2000" baseline="30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To 20</a:t>
            </a:r>
            <a:r>
              <a:rPr lang="en-US" sz="2000" baseline="30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Year : 		Rs 130/- Per 1000 Of S/A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Terminal Bonus: 			Rs  50 /- Per 1000 Of S/A In 						excess  of 10 years premium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					paid maximum of Rs.1000-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94270D-0597-4D25-9BE0-7D8C3F2C0E1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6" name="Picture 5" descr="LOGO-1.jpg"/>
          <p:cNvPicPr>
            <a:picLocks noChangeAspect="1"/>
          </p:cNvPicPr>
          <p:nvPr/>
        </p:nvPicPr>
        <p:blipFill>
          <a:blip r:embed="rId2" cstate="print">
            <a:lum contrast="20000"/>
          </a:blip>
          <a:stretch>
            <a:fillRect/>
          </a:stretch>
        </p:blipFill>
        <p:spPr>
          <a:xfrm>
            <a:off x="762000" y="5638800"/>
            <a:ext cx="1143000" cy="11413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067800" cy="1524000"/>
          </a:xfrm>
        </p:spPr>
        <p:txBody>
          <a:bodyPr/>
          <a:lstStyle/>
          <a:p>
            <a:pPr algn="ctr" eaLnBrk="1" hangingPunct="1"/>
            <a:r>
              <a:rPr lang="en-US" sz="4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ILLUSTRATION</a:t>
            </a:r>
            <a:br>
              <a:rPr lang="en-US" sz="4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4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BONUS CALCULATION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362200"/>
            <a:ext cx="8229600" cy="3048000"/>
          </a:xfrm>
          <a:solidFill>
            <a:schemeClr val="accent3">
              <a:lumMod val="7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Bonus For 1</a:t>
            </a:r>
            <a:r>
              <a:rPr lang="en-US" sz="2000" baseline="30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st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Five Years         =50*05*100        Rs.  25000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Bonus From 6</a:t>
            </a:r>
            <a:r>
              <a:rPr lang="en-US" sz="2000" baseline="30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To 16</a:t>
            </a:r>
            <a:r>
              <a:rPr lang="en-US" sz="2000" baseline="30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 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Year    =94*11*100  	    Rs. 103400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Bonus From 17</a:t>
            </a:r>
            <a:r>
              <a:rPr lang="en-US" sz="2000" baseline="30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To 20</a:t>
            </a:r>
            <a:r>
              <a:rPr lang="en-US" sz="2000" baseline="30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 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Year  =130*4*100	    Rs.   52000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Terminal Bonus		  =50*10*100       Rs.   50000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Total Bonus 		          	           		    Rs.  230400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20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Calculation Of Bonuses Subject To The Condition If The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20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Same Bonus Rates Continues Till Maturity.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	</a:t>
            </a:r>
          </a:p>
        </p:txBody>
      </p:sp>
      <p:pic>
        <p:nvPicPr>
          <p:cNvPr id="4" name="Picture 3" descr="LOGO-1.jpg"/>
          <p:cNvPicPr>
            <a:picLocks noChangeAspect="1"/>
          </p:cNvPicPr>
          <p:nvPr/>
        </p:nvPicPr>
        <p:blipFill>
          <a:blip r:embed="rId2" cstate="print">
            <a:lum contrast="20000"/>
          </a:blip>
          <a:stretch>
            <a:fillRect/>
          </a:stretch>
        </p:blipFill>
        <p:spPr>
          <a:xfrm>
            <a:off x="762000" y="5638800"/>
            <a:ext cx="1143000" cy="11413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Rectangle 4"/>
          <p:cNvSpPr/>
          <p:nvPr/>
        </p:nvSpPr>
        <p:spPr>
          <a:xfrm>
            <a:off x="457200" y="1745159"/>
            <a:ext cx="8458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 PERSON PURCHASES A JEEVAN SATHI POLICY FOR 20 YEARS</a:t>
            </a:r>
            <a:br>
              <a:rPr lang="en-US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 Part 26 TABLE 19">
  <a:themeElements>
    <a:clrScheme name="Blush 2">
      <a:dk1>
        <a:srgbClr val="660066"/>
      </a:dk1>
      <a:lt1>
        <a:srgbClr val="FFFFFF"/>
      </a:lt1>
      <a:dk2>
        <a:srgbClr val="FF00FF"/>
      </a:dk2>
      <a:lt2>
        <a:srgbClr val="FFCC99"/>
      </a:lt2>
      <a:accent1>
        <a:srgbClr val="99FF99"/>
      </a:accent1>
      <a:accent2>
        <a:srgbClr val="CC66FF"/>
      </a:accent2>
      <a:accent3>
        <a:srgbClr val="FFFFFF"/>
      </a:accent3>
      <a:accent4>
        <a:srgbClr val="560056"/>
      </a:accent4>
      <a:accent5>
        <a:srgbClr val="CAFFCA"/>
      </a:accent5>
      <a:accent6>
        <a:srgbClr val="B95CE7"/>
      </a:accent6>
      <a:hlink>
        <a:srgbClr val="FF99CC"/>
      </a:hlink>
      <a:folHlink>
        <a:srgbClr val="006600"/>
      </a:folHlink>
    </a:clrScheme>
    <a:fontScheme name="Blush">
      <a:majorFont>
        <a:latin typeface="Impact"/>
        <a:ea typeface=""/>
        <a:cs typeface=""/>
      </a:majorFont>
      <a:minorFont>
        <a:latin typeface="Impac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ush 1">
        <a:dk1>
          <a:srgbClr val="000000"/>
        </a:dk1>
        <a:lt1>
          <a:srgbClr val="FFFFFF"/>
        </a:lt1>
        <a:dk2>
          <a:srgbClr val="6600CC"/>
        </a:dk2>
        <a:lt2>
          <a:srgbClr val="CCECFF"/>
        </a:lt2>
        <a:accent1>
          <a:srgbClr val="00FFCC"/>
        </a:accent1>
        <a:accent2>
          <a:srgbClr val="9933FF"/>
        </a:accent2>
        <a:accent3>
          <a:srgbClr val="B8AAE2"/>
        </a:accent3>
        <a:accent4>
          <a:srgbClr val="DADADA"/>
        </a:accent4>
        <a:accent5>
          <a:srgbClr val="AAFFE2"/>
        </a:accent5>
        <a:accent6>
          <a:srgbClr val="8A2DE7"/>
        </a:accent6>
        <a:hlink>
          <a:srgbClr val="660066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sh 2">
        <a:dk1>
          <a:srgbClr val="660066"/>
        </a:dk1>
        <a:lt1>
          <a:srgbClr val="FFFFFF"/>
        </a:lt1>
        <a:dk2>
          <a:srgbClr val="FF00FF"/>
        </a:dk2>
        <a:lt2>
          <a:srgbClr val="FFCC99"/>
        </a:lt2>
        <a:accent1>
          <a:srgbClr val="99FF99"/>
        </a:accent1>
        <a:accent2>
          <a:srgbClr val="CC66FF"/>
        </a:accent2>
        <a:accent3>
          <a:srgbClr val="FFFFFF"/>
        </a:accent3>
        <a:accent4>
          <a:srgbClr val="560056"/>
        </a:accent4>
        <a:accent5>
          <a:srgbClr val="CAFFCA"/>
        </a:accent5>
        <a:accent6>
          <a:srgbClr val="B95CE7"/>
        </a:accent6>
        <a:hlink>
          <a:srgbClr val="FF99CC"/>
        </a:hlink>
        <a:folHlink>
          <a:srgbClr val="00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sh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sh 4">
        <a:dk1>
          <a:srgbClr val="000000"/>
        </a:dk1>
        <a:lt1>
          <a:srgbClr val="FFFFFF"/>
        </a:lt1>
        <a:dk2>
          <a:srgbClr val="CC0099"/>
        </a:dk2>
        <a:lt2>
          <a:srgbClr val="FFCCFF"/>
        </a:lt2>
        <a:accent1>
          <a:srgbClr val="00FF00"/>
        </a:accent1>
        <a:accent2>
          <a:srgbClr val="9933FF"/>
        </a:accent2>
        <a:accent3>
          <a:srgbClr val="E2AACA"/>
        </a:accent3>
        <a:accent4>
          <a:srgbClr val="DADADA"/>
        </a:accent4>
        <a:accent5>
          <a:srgbClr val="AAFFAA"/>
        </a:accent5>
        <a:accent6>
          <a:srgbClr val="8A2DE7"/>
        </a:accent6>
        <a:hlink>
          <a:srgbClr val="660066"/>
        </a:hlink>
        <a:folHlink>
          <a:srgbClr val="00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 Part 26 TABLE 19</Template>
  <TotalTime>0</TotalTime>
  <Words>266</Words>
  <Application>Microsoft Office PowerPoint</Application>
  <PresentationFormat>On-screen Show (4:3)</PresentationFormat>
  <Paragraphs>62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8 Part 26 TABLE 19</vt:lpstr>
      <vt:lpstr>Slide 1</vt:lpstr>
      <vt:lpstr>JEEVAN SATHI POLICY</vt:lpstr>
      <vt:lpstr>SALIENT FEATURES OF THE PLAN</vt:lpstr>
      <vt:lpstr>WHO CAN TAKE THIS POLICY?</vt:lpstr>
      <vt:lpstr>MATURITY BENEFITS  </vt:lpstr>
      <vt:lpstr>DEATH BENEFITS </vt:lpstr>
      <vt:lpstr>DEATH BENEFITS </vt:lpstr>
      <vt:lpstr>BONUS CALCULATION (RATES FOR 20 YEAR’S POLICY) </vt:lpstr>
      <vt:lpstr>ILLUSTRATION BONUS CALCULATION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2012-01-06T05:38:13Z</dcterms:created>
  <dcterms:modified xsi:type="dcterms:W3CDTF">2012-01-06T05:38:53Z</dcterms:modified>
</cp:coreProperties>
</file>