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4"/>
  </p:notesMasterIdLst>
  <p:sldIdLst>
    <p:sldId id="256" r:id="rId2"/>
    <p:sldId id="257" r:id="rId3"/>
    <p:sldId id="263" r:id="rId4"/>
    <p:sldId id="258" r:id="rId5"/>
    <p:sldId id="262" r:id="rId6"/>
    <p:sldId id="259" r:id="rId7"/>
    <p:sldId id="261" r:id="rId8"/>
    <p:sldId id="264" r:id="rId9"/>
    <p:sldId id="265" r:id="rId10"/>
    <p:sldId id="266" r:id="rId11"/>
    <p:sldId id="267" r:id="rId12"/>
    <p:sldId id="268"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accent2"/>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44D97232-C662-4AAC-A4F9-96FBAF4F8B9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8674" name="Group 2"/>
          <p:cNvGrpSpPr>
            <a:grpSpLocks/>
          </p:cNvGrpSpPr>
          <p:nvPr/>
        </p:nvGrpSpPr>
        <p:grpSpPr bwMode="auto">
          <a:xfrm>
            <a:off x="3800475" y="1789113"/>
            <a:ext cx="5340350" cy="5056187"/>
            <a:chOff x="2394" y="1127"/>
            <a:chExt cx="3364" cy="3185"/>
          </a:xfrm>
        </p:grpSpPr>
        <p:sp>
          <p:nvSpPr>
            <p:cNvPr id="2867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67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2867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67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7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68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68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68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68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68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8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8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en-US"/>
            </a:p>
          </p:txBody>
        </p:sp>
        <p:sp>
          <p:nvSpPr>
            <p:cNvPr id="2868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2868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8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2869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69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en-US"/>
            </a:p>
          </p:txBody>
        </p:sp>
        <p:sp>
          <p:nvSpPr>
            <p:cNvPr id="2870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2870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en-US"/>
            </a:p>
          </p:txBody>
        </p:sp>
        <p:sp>
          <p:nvSpPr>
            <p:cNvPr id="2870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70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870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en-US"/>
            </a:p>
          </p:txBody>
        </p:sp>
        <p:sp>
          <p:nvSpPr>
            <p:cNvPr id="2870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870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2870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2870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grpSp>
      <p:sp>
        <p:nvSpPr>
          <p:cNvPr id="28709" name="Rectangle 37"/>
          <p:cNvSpPr>
            <a:spLocks noGrp="1" noChangeArrowheads="1"/>
          </p:cNvSpPr>
          <p:nvPr>
            <p:ph type="dt" sz="half" idx="2"/>
          </p:nvPr>
        </p:nvSpPr>
        <p:spPr/>
        <p:txBody>
          <a:bodyPr/>
          <a:lstStyle>
            <a:lvl1pPr>
              <a:defRPr/>
            </a:lvl1pPr>
          </a:lstStyle>
          <a:p>
            <a:endParaRPr lang="en-US"/>
          </a:p>
        </p:txBody>
      </p:sp>
      <p:sp>
        <p:nvSpPr>
          <p:cNvPr id="28710" name="Rectangle 38"/>
          <p:cNvSpPr>
            <a:spLocks noGrp="1" noChangeArrowheads="1"/>
          </p:cNvSpPr>
          <p:nvPr>
            <p:ph type="ftr" sz="quarter" idx="3"/>
          </p:nvPr>
        </p:nvSpPr>
        <p:spPr/>
        <p:txBody>
          <a:bodyPr/>
          <a:lstStyle>
            <a:lvl1pPr>
              <a:defRPr/>
            </a:lvl1pPr>
          </a:lstStyle>
          <a:p>
            <a:endParaRPr lang="en-US"/>
          </a:p>
        </p:txBody>
      </p:sp>
      <p:sp>
        <p:nvSpPr>
          <p:cNvPr id="28711"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28712"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smtClean="0"/>
              <a:t>Click to edit Master title style</a:t>
            </a:r>
            <a:endParaRPr lang="en-US"/>
          </a:p>
        </p:txBody>
      </p:sp>
      <p:sp>
        <p:nvSpPr>
          <p:cNvPr id="28713" name="Rectangle 41"/>
          <p:cNvSpPr>
            <a:spLocks noGrp="1" noChangeArrowheads="1"/>
          </p:cNvSpPr>
          <p:nvPr>
            <p:ph type="sldNum" sz="quarter" idx="4"/>
          </p:nvPr>
        </p:nvSpPr>
        <p:spPr/>
        <p:txBody>
          <a:bodyPr/>
          <a:lstStyle>
            <a:lvl1pPr>
              <a:defRPr/>
            </a:lvl1pPr>
          </a:lstStyle>
          <a:p>
            <a:fld id="{21A4D7DE-709A-4801-AE4D-A3693A333E43}"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712"/>
                                        </p:tgtEl>
                                        <p:attrNameLst>
                                          <p:attrName>style.visibility</p:attrName>
                                        </p:attrNameLst>
                                      </p:cBhvr>
                                      <p:to>
                                        <p:strVal val="visible"/>
                                      </p:to>
                                    </p:set>
                                    <p:animEffect transition="in" filter="fade">
                                      <p:cBhvr>
                                        <p:cTn id="7" dur="2000"/>
                                        <p:tgtEl>
                                          <p:spTgt spid="287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711">
                                            <p:txEl>
                                              <p:pRg st="0" end="0"/>
                                            </p:txEl>
                                          </p:spTgt>
                                        </p:tgtEl>
                                        <p:attrNameLst>
                                          <p:attrName>style.visibility</p:attrName>
                                        </p:attrNameLst>
                                      </p:cBhvr>
                                      <p:to>
                                        <p:strVal val="visible"/>
                                      </p:to>
                                    </p:set>
                                    <p:animEffect transition="in" filter="fade">
                                      <p:cBhvr>
                                        <p:cTn id="12" dur="2000"/>
                                        <p:tgtEl>
                                          <p:spTgt spid="287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11" grpId="0" build="p">
        <p:tmplLst>
          <p:tmpl lvl="1">
            <p:tnLst>
              <p:par>
                <p:cTn presetID="10" presetClass="entr" presetSubtype="0" fill="hold" nodeType="clickEffect">
                  <p:stCondLst>
                    <p:cond delay="0"/>
                  </p:stCondLst>
                  <p:childTnLst>
                    <p:set>
                      <p:cBhvr>
                        <p:cTn dur="1" fill="hold">
                          <p:stCondLst>
                            <p:cond delay="0"/>
                          </p:stCondLst>
                        </p:cTn>
                        <p:tgtEl>
                          <p:spTgt spid="28711"/>
                        </p:tgtEl>
                        <p:attrNameLst>
                          <p:attrName>style.visibility</p:attrName>
                        </p:attrNameLst>
                      </p:cBhvr>
                      <p:to>
                        <p:strVal val="visible"/>
                      </p:to>
                    </p:set>
                    <p:animEffect transition="in" filter="fade">
                      <p:cBhvr>
                        <p:cTn dur="2000"/>
                        <p:tgtEl>
                          <p:spTgt spid="28711"/>
                        </p:tgtEl>
                      </p:cBhvr>
                    </p:animEffect>
                  </p:childTnLst>
                </p:cTn>
              </p:par>
            </p:tnLst>
          </p:tmpl>
        </p:tmplLst>
      </p:bldP>
      <p:bldP spid="28712"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ACE011-0A60-4CA2-9B1B-78399B9B0DD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718D2E-3DA8-4CA4-9E6B-E0985BC8C76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0DA8E7-289D-41DD-9560-397C7ECDC4C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1FF29F-D76B-4E70-AD22-EB7809FCD99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A0C312-91B2-4048-AFCB-D242882C95A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FC75234-CA17-44F8-B023-E6A5A89D6EF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D778171-531F-46DE-B364-140B47A8FA3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4511370-B057-43B5-B989-5B2F4271FC2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2A898CC-FDFA-4B5E-88E1-17199791510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F8EE00-553C-450B-837D-A24D24EE437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27650" name="Group 2"/>
          <p:cNvGrpSpPr>
            <a:grpSpLocks/>
          </p:cNvGrpSpPr>
          <p:nvPr/>
        </p:nvGrpSpPr>
        <p:grpSpPr bwMode="auto">
          <a:xfrm>
            <a:off x="3800475" y="1789113"/>
            <a:ext cx="5340350" cy="5056187"/>
            <a:chOff x="2394" y="1127"/>
            <a:chExt cx="3364" cy="3185"/>
          </a:xfrm>
        </p:grpSpPr>
        <p:sp>
          <p:nvSpPr>
            <p:cNvPr id="27651"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52"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27653"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54"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55"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56"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57"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58"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59"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60"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61"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62"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en-US"/>
            </a:p>
          </p:txBody>
        </p:sp>
        <p:sp>
          <p:nvSpPr>
            <p:cNvPr id="27663"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27664"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65"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66"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67"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68"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69"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70"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71"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27672"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73"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74"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75"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en-US"/>
            </a:p>
          </p:txBody>
        </p:sp>
        <p:sp>
          <p:nvSpPr>
            <p:cNvPr id="27676"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27677"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en-US"/>
            </a:p>
          </p:txBody>
        </p:sp>
        <p:sp>
          <p:nvSpPr>
            <p:cNvPr id="27678"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79"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27680"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en-US"/>
            </a:p>
          </p:txBody>
        </p:sp>
        <p:sp>
          <p:nvSpPr>
            <p:cNvPr id="27681"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27682"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27683"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27684"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grpSp>
      <p:sp>
        <p:nvSpPr>
          <p:cNvPr id="27685"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27686"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27687"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7688"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27689"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5715533-61A4-46C7-AE89-3B19C2E30CD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685"/>
                                        </p:tgtEl>
                                        <p:attrNameLst>
                                          <p:attrName>style.visibility</p:attrName>
                                        </p:attrNameLst>
                                      </p:cBhvr>
                                      <p:to>
                                        <p:strVal val="visible"/>
                                      </p:to>
                                    </p:set>
                                    <p:animEffect transition="in" filter="fade">
                                      <p:cBhvr>
                                        <p:cTn id="7" dur="2000"/>
                                        <p:tgtEl>
                                          <p:spTgt spid="2768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86">
                                            <p:txEl>
                                              <p:pRg st="0" end="0"/>
                                            </p:txEl>
                                          </p:spTgt>
                                        </p:tgtEl>
                                        <p:attrNameLst>
                                          <p:attrName>style.visibility</p:attrName>
                                        </p:attrNameLst>
                                      </p:cBhvr>
                                      <p:to>
                                        <p:strVal val="visible"/>
                                      </p:to>
                                    </p:set>
                                    <p:animEffect transition="in" filter="fade">
                                      <p:cBhvr>
                                        <p:cTn id="12" dur="2000"/>
                                        <p:tgtEl>
                                          <p:spTgt spid="27686">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7686">
                                            <p:txEl>
                                              <p:pRg st="1" end="1"/>
                                            </p:txEl>
                                          </p:spTgt>
                                        </p:tgtEl>
                                        <p:attrNameLst>
                                          <p:attrName>style.visibility</p:attrName>
                                        </p:attrNameLst>
                                      </p:cBhvr>
                                      <p:to>
                                        <p:strVal val="visible"/>
                                      </p:to>
                                    </p:set>
                                    <p:animEffect transition="in" filter="fade">
                                      <p:cBhvr>
                                        <p:cTn id="15" dur="2000"/>
                                        <p:tgtEl>
                                          <p:spTgt spid="27686">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7686">
                                            <p:txEl>
                                              <p:pRg st="2" end="2"/>
                                            </p:txEl>
                                          </p:spTgt>
                                        </p:tgtEl>
                                        <p:attrNameLst>
                                          <p:attrName>style.visibility</p:attrName>
                                        </p:attrNameLst>
                                      </p:cBhvr>
                                      <p:to>
                                        <p:strVal val="visible"/>
                                      </p:to>
                                    </p:set>
                                    <p:animEffect transition="in" filter="fade">
                                      <p:cBhvr>
                                        <p:cTn id="18" dur="2000"/>
                                        <p:tgtEl>
                                          <p:spTgt spid="27686">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7686">
                                            <p:txEl>
                                              <p:pRg st="3" end="3"/>
                                            </p:txEl>
                                          </p:spTgt>
                                        </p:tgtEl>
                                        <p:attrNameLst>
                                          <p:attrName>style.visibility</p:attrName>
                                        </p:attrNameLst>
                                      </p:cBhvr>
                                      <p:to>
                                        <p:strVal val="visible"/>
                                      </p:to>
                                    </p:set>
                                    <p:animEffect transition="in" filter="fade">
                                      <p:cBhvr>
                                        <p:cTn id="21" dur="2000"/>
                                        <p:tgtEl>
                                          <p:spTgt spid="27686">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7686">
                                            <p:txEl>
                                              <p:pRg st="4" end="4"/>
                                            </p:txEl>
                                          </p:spTgt>
                                        </p:tgtEl>
                                        <p:attrNameLst>
                                          <p:attrName>style.visibility</p:attrName>
                                        </p:attrNameLst>
                                      </p:cBhvr>
                                      <p:to>
                                        <p:strVal val="visible"/>
                                      </p:to>
                                    </p:set>
                                    <p:animEffect transition="in" filter="fade">
                                      <p:cBhvr>
                                        <p:cTn id="24" dur="2000"/>
                                        <p:tgtEl>
                                          <p:spTgt spid="276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85" grpId="0"/>
      <p:bldP spid="27686" grpId="0" build="p">
        <p:tmplLst>
          <p:tmpl lvl="1">
            <p:tnLst>
              <p:par>
                <p:cTn presetID="10" presetClass="entr" presetSubtype="0" fill="hold" nodeType="clickEffect">
                  <p:stCondLst>
                    <p:cond delay="0"/>
                  </p:stCondLst>
                  <p:childTnLst>
                    <p:set>
                      <p:cBhvr>
                        <p:cTn dur="1" fill="hold">
                          <p:stCondLst>
                            <p:cond delay="0"/>
                          </p:stCondLst>
                        </p:cTn>
                        <p:tgtEl>
                          <p:spTgt spid="27686"/>
                        </p:tgtEl>
                        <p:attrNameLst>
                          <p:attrName>style.visibility</p:attrName>
                        </p:attrNameLst>
                      </p:cBhvr>
                      <p:to>
                        <p:strVal val="visible"/>
                      </p:to>
                    </p:set>
                    <p:animEffect transition="in" filter="fade">
                      <p:cBhvr>
                        <p:cTn dur="2000"/>
                        <p:tgtEl>
                          <p:spTgt spid="27686"/>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7686"/>
                        </p:tgtEl>
                        <p:attrNameLst>
                          <p:attrName>style.visibility</p:attrName>
                        </p:attrNameLst>
                      </p:cBhvr>
                      <p:to>
                        <p:strVal val="visible"/>
                      </p:to>
                    </p:set>
                    <p:animEffect transition="in" filter="fade">
                      <p:cBhvr>
                        <p:cTn dur="2000"/>
                        <p:tgtEl>
                          <p:spTgt spid="27686"/>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7686"/>
                        </p:tgtEl>
                        <p:attrNameLst>
                          <p:attrName>style.visibility</p:attrName>
                        </p:attrNameLst>
                      </p:cBhvr>
                      <p:to>
                        <p:strVal val="visible"/>
                      </p:to>
                    </p:set>
                    <p:animEffect transition="in" filter="fade">
                      <p:cBhvr>
                        <p:cTn dur="2000"/>
                        <p:tgtEl>
                          <p:spTgt spid="27686"/>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7686"/>
                        </p:tgtEl>
                        <p:attrNameLst>
                          <p:attrName>style.visibility</p:attrName>
                        </p:attrNameLst>
                      </p:cBhvr>
                      <p:to>
                        <p:strVal val="visible"/>
                      </p:to>
                    </p:set>
                    <p:animEffect transition="in" filter="fade">
                      <p:cBhvr>
                        <p:cTn dur="2000"/>
                        <p:tgtEl>
                          <p:spTgt spid="27686"/>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7686"/>
                        </p:tgtEl>
                        <p:attrNameLst>
                          <p:attrName>style.visibility</p:attrName>
                        </p:attrNameLst>
                      </p:cBhvr>
                      <p:to>
                        <p:strVal val="visible"/>
                      </p:to>
                    </p:set>
                    <p:animEffect transition="in" filter="fade">
                      <p:cBhvr>
                        <p:cTn dur="2000"/>
                        <p:tgtEl>
                          <p:spTgt spid="27686"/>
                        </p:tgtEl>
                      </p:cBhvr>
                    </p:animEffect>
                  </p:childTnLst>
                </p:cTn>
              </p:par>
            </p:tnLst>
          </p:tmpl>
        </p:tmplLst>
      </p:bldP>
    </p:bldLst>
  </p:timing>
  <p:hf hdr="0" ftr="0" dt="0"/>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1"/>
          <p:cNvSpPr>
            <a:spLocks noGrp="1" noChangeArrowheads="1"/>
          </p:cNvSpPr>
          <p:nvPr>
            <p:ph type="sldNum" sz="quarter" idx="4"/>
          </p:nvPr>
        </p:nvSpPr>
        <p:spPr/>
        <p:txBody>
          <a:bodyPr/>
          <a:lstStyle/>
          <a:p>
            <a:fld id="{A3672D32-DF41-44CA-B09E-8779F08510B2}" type="slidenum">
              <a:rPr lang="en-US"/>
              <a:pPr/>
              <a:t>1</a:t>
            </a:fld>
            <a:endParaRPr lang="en-US"/>
          </a:p>
        </p:txBody>
      </p:sp>
      <p:sp>
        <p:nvSpPr>
          <p:cNvPr id="2050" name="Rectangle 2"/>
          <p:cNvSpPr>
            <a:spLocks noGrp="1" noChangeArrowheads="1"/>
          </p:cNvSpPr>
          <p:nvPr>
            <p:ph type="ctrTitle"/>
          </p:nvPr>
        </p:nvSpPr>
        <p:spPr/>
        <p:txBody>
          <a:bodyPr/>
          <a:lstStyle/>
          <a:p>
            <a:r>
              <a:rPr lang="en-US" sz="4800" b="1" i="1"/>
              <a:t>Field UNDERWRITNG </a:t>
            </a:r>
            <a:br>
              <a:rPr lang="en-US" sz="4800" b="1" i="1"/>
            </a:br>
            <a:r>
              <a:rPr lang="en-US" sz="4800" b="1" i="1"/>
              <a:t>&amp;</a:t>
            </a:r>
            <a:br>
              <a:rPr lang="en-US" sz="4800" b="1" i="1"/>
            </a:br>
            <a:r>
              <a:rPr lang="en-US" sz="4800" b="1" i="1"/>
              <a:t>Insurance of Female lives</a:t>
            </a:r>
          </a:p>
        </p:txBody>
      </p:sp>
      <p:sp>
        <p:nvSpPr>
          <p:cNvPr id="2051" name="Rectangle 3"/>
          <p:cNvSpPr>
            <a:spLocks noGrp="1" noChangeArrowheads="1"/>
          </p:cNvSpPr>
          <p:nvPr>
            <p:ph type="subTitle" idx="1"/>
          </p:nvPr>
        </p:nvSpPr>
        <p:spPr/>
        <p:txBody>
          <a:bodyPr/>
          <a:lstStyle/>
          <a:p>
            <a:r>
              <a:rPr lang="en-US"/>
              <a:t>AFTAB AHMAD</a:t>
            </a:r>
          </a:p>
          <a:p>
            <a:r>
              <a:rPr lang="en-US"/>
              <a:t>MANAGER FMD-ABBOTTABAD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p:cTn id="13"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5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 calcmode="lin" valueType="num">
                                      <p:cBhvr>
                                        <p:cTn id="19" dur="500" fill="hold"/>
                                        <p:tgtEl>
                                          <p:spTgt spid="205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05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9FFB03-D95D-4401-B127-8C68070ED3B1}" type="slidenum">
              <a:rPr lang="en-US"/>
              <a:pPr/>
              <a:t>10</a:t>
            </a:fld>
            <a:endParaRPr lang="en-US"/>
          </a:p>
        </p:txBody>
      </p:sp>
      <p:sp>
        <p:nvSpPr>
          <p:cNvPr id="14338" name="Rectangle 2"/>
          <p:cNvSpPr>
            <a:spLocks noGrp="1" noChangeArrowheads="1"/>
          </p:cNvSpPr>
          <p:nvPr>
            <p:ph type="title"/>
          </p:nvPr>
        </p:nvSpPr>
        <p:spPr/>
        <p:txBody>
          <a:bodyPr/>
          <a:lstStyle/>
          <a:p>
            <a:r>
              <a:rPr lang="en-US" b="1" i="1" u="sng"/>
              <a:t>CATEGORY A</a:t>
            </a:r>
          </a:p>
        </p:txBody>
      </p:sp>
      <p:sp>
        <p:nvSpPr>
          <p:cNvPr id="14339" name="Rectangle 3"/>
          <p:cNvSpPr>
            <a:spLocks noGrp="1" noChangeArrowheads="1"/>
          </p:cNvSpPr>
          <p:nvPr>
            <p:ph type="body" idx="1"/>
          </p:nvPr>
        </p:nvSpPr>
        <p:spPr/>
        <p:txBody>
          <a:bodyPr/>
          <a:lstStyle/>
          <a:p>
            <a:pPr algn="just">
              <a:buFont typeface="Wingdings" pitchFamily="2" charset="2"/>
              <a:buNone/>
            </a:pPr>
            <a:r>
              <a:rPr lang="en-US"/>
              <a:t>	Those females who have independent and self earned income from employment in government departments, school, college, universities, multi-national companies, banks, well established private firms or by practicing as a qualified lawyer, medical practitioner, accountant or owner of business (if actively managed) will be treated at par with males.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95531F1-1BC2-42C5-95E0-D38CAEA2C8A0}" type="slidenum">
              <a:rPr lang="en-US"/>
              <a:pPr/>
              <a:t>11</a:t>
            </a:fld>
            <a:endParaRPr lang="en-US"/>
          </a:p>
        </p:txBody>
      </p:sp>
      <p:sp>
        <p:nvSpPr>
          <p:cNvPr id="16386" name="Rectangle 2"/>
          <p:cNvSpPr>
            <a:spLocks noGrp="1" noChangeArrowheads="1"/>
          </p:cNvSpPr>
          <p:nvPr>
            <p:ph type="title"/>
          </p:nvPr>
        </p:nvSpPr>
        <p:spPr/>
        <p:txBody>
          <a:bodyPr/>
          <a:lstStyle/>
          <a:p>
            <a:r>
              <a:rPr lang="en-US" b="1" i="1" u="sng"/>
              <a:t>CATEGORY B</a:t>
            </a:r>
          </a:p>
        </p:txBody>
      </p:sp>
      <p:sp>
        <p:nvSpPr>
          <p:cNvPr id="16387" name="Rectangle 3"/>
          <p:cNvSpPr>
            <a:spLocks noGrp="1" noChangeArrowheads="1"/>
          </p:cNvSpPr>
          <p:nvPr>
            <p:ph type="body" idx="1"/>
          </p:nvPr>
        </p:nvSpPr>
        <p:spPr/>
        <p:txBody>
          <a:bodyPr/>
          <a:lstStyle/>
          <a:p>
            <a:pPr algn="just">
              <a:lnSpc>
                <a:spcPct val="80000"/>
              </a:lnSpc>
            </a:pPr>
            <a:r>
              <a:rPr lang="en-US" sz="2800"/>
              <a:t>Those females who are with independent earned income from business as sleeping business partners, from land, investments, shares, or service in private un-regulated, non-recognized small organizations.</a:t>
            </a:r>
          </a:p>
          <a:p>
            <a:pPr algn="just">
              <a:lnSpc>
                <a:spcPct val="80000"/>
              </a:lnSpc>
            </a:pPr>
            <a:r>
              <a:rPr lang="en-US" sz="2800"/>
              <a:t> No restrictions on plan of insurance, supplementary contracts and sum assured will apply. However, qualifications must be substantiated with proof of source of income.</a:t>
            </a:r>
          </a:p>
          <a:p>
            <a:pPr algn="just">
              <a:lnSpc>
                <a:spcPct val="80000"/>
              </a:lnSpc>
            </a:pPr>
            <a:endParaRPr lang="en-US" sz="2800"/>
          </a:p>
          <a:p>
            <a:pPr algn="just">
              <a:lnSpc>
                <a:spcPct val="80000"/>
              </a:lnSpc>
            </a:pPr>
            <a:r>
              <a:rPr lang="en-US" sz="2800"/>
              <a:t>Full medical and other tests shall apply beyond two lacs sum at risk.</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CEE86C0-4750-46F0-9BED-DFBFF4ED7AEB}" type="slidenum">
              <a:rPr lang="en-US"/>
              <a:pPr/>
              <a:t>12</a:t>
            </a:fld>
            <a:endParaRPr lang="en-US"/>
          </a:p>
        </p:txBody>
      </p:sp>
      <p:sp>
        <p:nvSpPr>
          <p:cNvPr id="17410" name="Rectangle 2"/>
          <p:cNvSpPr>
            <a:spLocks noGrp="1" noChangeArrowheads="1"/>
          </p:cNvSpPr>
          <p:nvPr>
            <p:ph type="title"/>
          </p:nvPr>
        </p:nvSpPr>
        <p:spPr/>
        <p:txBody>
          <a:bodyPr/>
          <a:lstStyle/>
          <a:p>
            <a:r>
              <a:rPr lang="en-US" b="1" i="1" u="sng"/>
              <a:t>CATEGORY C</a:t>
            </a:r>
          </a:p>
        </p:txBody>
      </p:sp>
      <p:sp>
        <p:nvSpPr>
          <p:cNvPr id="17411" name="Rectangle 3"/>
          <p:cNvSpPr>
            <a:spLocks noGrp="1" noChangeArrowheads="1"/>
          </p:cNvSpPr>
          <p:nvPr>
            <p:ph type="body" idx="1"/>
          </p:nvPr>
        </p:nvSpPr>
        <p:spPr/>
        <p:txBody>
          <a:bodyPr/>
          <a:lstStyle/>
          <a:p>
            <a:pPr algn="just">
              <a:lnSpc>
                <a:spcPct val="80000"/>
              </a:lnSpc>
            </a:pPr>
            <a:r>
              <a:rPr lang="en-US" sz="2800"/>
              <a:t>House wives with no independent earned income, ladies having unsteady income from vocations like tailoring ,milk selling, handicrafts, animals and birds breeding, tutoring, etc, fall under this category.</a:t>
            </a:r>
          </a:p>
          <a:p>
            <a:pPr algn="just">
              <a:lnSpc>
                <a:spcPct val="80000"/>
              </a:lnSpc>
            </a:pPr>
            <a:endParaRPr lang="en-US" sz="2800"/>
          </a:p>
          <a:p>
            <a:pPr algn="just">
              <a:lnSpc>
                <a:spcPct val="80000"/>
              </a:lnSpc>
            </a:pPr>
            <a:r>
              <a:rPr lang="en-US" sz="2800"/>
              <a:t>The sum at risk will be restricted to Rs. 500,000- without any rider.</a:t>
            </a:r>
          </a:p>
          <a:p>
            <a:pPr algn="just">
              <a:lnSpc>
                <a:spcPct val="80000"/>
              </a:lnSpc>
            </a:pPr>
            <a:r>
              <a:rPr lang="en-US" sz="2800"/>
              <a:t>Full medical report and other tests, Sales Manager, Area Manager’s report shall be required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7852DA-8DE3-4EAE-9FC1-0CDC7F33676C}" type="slidenum">
              <a:rPr lang="en-US"/>
              <a:pPr/>
              <a:t>2</a:t>
            </a:fld>
            <a:endParaRPr lang="en-US"/>
          </a:p>
        </p:txBody>
      </p:sp>
      <p:sp>
        <p:nvSpPr>
          <p:cNvPr id="3074" name="Rectangle 2"/>
          <p:cNvSpPr>
            <a:spLocks noGrp="1" noChangeArrowheads="1"/>
          </p:cNvSpPr>
          <p:nvPr>
            <p:ph type="title"/>
          </p:nvPr>
        </p:nvSpPr>
        <p:spPr/>
        <p:txBody>
          <a:bodyPr/>
          <a:lstStyle/>
          <a:p>
            <a:r>
              <a:rPr lang="en-US" b="1" i="1" u="sng"/>
              <a:t>Definition of underwriting</a:t>
            </a:r>
            <a:r>
              <a:rPr lang="en-US" u="sng"/>
              <a:t> </a:t>
            </a:r>
          </a:p>
        </p:txBody>
      </p:sp>
      <p:sp>
        <p:nvSpPr>
          <p:cNvPr id="3075" name="Rectangle 3"/>
          <p:cNvSpPr>
            <a:spLocks noGrp="1" noChangeArrowheads="1"/>
          </p:cNvSpPr>
          <p:nvPr>
            <p:ph type="body" idx="1"/>
          </p:nvPr>
        </p:nvSpPr>
        <p:spPr/>
        <p:txBody>
          <a:bodyPr/>
          <a:lstStyle/>
          <a:p>
            <a:pPr algn="just">
              <a:buFont typeface="Wingdings" pitchFamily="2" charset="2"/>
              <a:buNone/>
            </a:pPr>
            <a:r>
              <a:rPr lang="en-US"/>
              <a:t>	It is the process of assessment and</a:t>
            </a:r>
          </a:p>
          <a:p>
            <a:pPr algn="just">
              <a:buFont typeface="Wingdings" pitchFamily="2" charset="2"/>
              <a:buNone/>
            </a:pPr>
            <a:r>
              <a:rPr lang="en-US"/>
              <a:t>	selection of risk regarding the proposed life.</a:t>
            </a:r>
          </a:p>
          <a:p>
            <a:pPr algn="just">
              <a:buFont typeface="Wingdings" pitchFamily="2" charset="2"/>
              <a:buNone/>
            </a:pPr>
            <a:r>
              <a:rPr lang="en-US"/>
              <a:t>	The person who decides whether a person is insurable or not and if insurable then on what conditions, is called underwriter.</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2000" fill="hold"/>
                                        <p:tgtEl>
                                          <p:spTgt spid="3074"/>
                                        </p:tgtEl>
                                        <p:attrNameLst>
                                          <p:attrName>ppt_w</p:attrName>
                                        </p:attrNameLst>
                                      </p:cBhvr>
                                      <p:tavLst>
                                        <p:tav tm="0">
                                          <p:val>
                                            <p:strVal val="#ppt_w"/>
                                          </p:val>
                                        </p:tav>
                                        <p:tav tm="100000">
                                          <p:val>
                                            <p:strVal val="#ppt_w"/>
                                          </p:val>
                                        </p:tav>
                                      </p:tavLst>
                                    </p:anim>
                                    <p:anim calcmode="lin" valueType="num">
                                      <p:cBhvr>
                                        <p:cTn id="8" dur="2000" fill="hold"/>
                                        <p:tgtEl>
                                          <p:spTgt spid="3074"/>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3074"/>
                                        </p:tgtEl>
                                        <p:attrNameLst>
                                          <p:attrName>ppt_x</p:attrName>
                                        </p:attrNameLst>
                                      </p:cBhvr>
                                      <p:tavLst>
                                        <p:tav tm="0">
                                          <p:val>
                                            <p:strVal val="#ppt_x-.4"/>
                                          </p:val>
                                        </p:tav>
                                        <p:tav tm="100000">
                                          <p:val>
                                            <p:strVal val="#ppt_x"/>
                                          </p:val>
                                        </p:tav>
                                      </p:tavLst>
                                    </p:anim>
                                    <p:anim calcmode="lin" valueType="num">
                                      <p:cBhvr>
                                        <p:cTn id="10" dur="2000" fill="hold"/>
                                        <p:tgtEl>
                                          <p:spTgt spid="3074"/>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075">
                                            <p:txEl>
                                              <p:pRg st="0" end="0"/>
                                            </p:txEl>
                                          </p:spTgt>
                                        </p:tgtEl>
                                        <p:attrNameLst>
                                          <p:attrName>style.visibility</p:attrName>
                                        </p:attrNameLst>
                                      </p:cBhvr>
                                      <p:to>
                                        <p:strVal val="visible"/>
                                      </p:to>
                                    </p:set>
                                    <p:animEffect transition="in" filter="fade">
                                      <p:cBhvr>
                                        <p:cTn id="15" dur="500">
                                          <p:stCondLst>
                                            <p:cond delay="0"/>
                                          </p:stCondLst>
                                        </p:cTn>
                                        <p:tgtEl>
                                          <p:spTgt spid="3075">
                                            <p:txEl>
                                              <p:pRg st="0" end="0"/>
                                            </p:txEl>
                                          </p:spTgt>
                                        </p:tgtEl>
                                      </p:cBhvr>
                                    </p:animEffect>
                                    <p:anim calcmode="lin" valueType="num">
                                      <p:cBhvr>
                                        <p:cTn id="16" dur="500" fill="hold">
                                          <p:stCondLst>
                                            <p:cond delay="0"/>
                                          </p:stCondLst>
                                        </p:cTn>
                                        <p:tgtEl>
                                          <p:spTgt spid="3075">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3075">
                                            <p:txEl>
                                              <p:pRg st="1" end="1"/>
                                            </p:txEl>
                                          </p:spTgt>
                                        </p:tgtEl>
                                        <p:attrNameLst>
                                          <p:attrName>style.visibility</p:attrName>
                                        </p:attrNameLst>
                                      </p:cBhvr>
                                      <p:to>
                                        <p:strVal val="visible"/>
                                      </p:to>
                                    </p:set>
                                    <p:animEffect transition="in" filter="fade">
                                      <p:cBhvr>
                                        <p:cTn id="22" dur="500">
                                          <p:stCondLst>
                                            <p:cond delay="0"/>
                                          </p:stCondLst>
                                        </p:cTn>
                                        <p:tgtEl>
                                          <p:spTgt spid="3075">
                                            <p:txEl>
                                              <p:pRg st="1" end="1"/>
                                            </p:txEl>
                                          </p:spTgt>
                                        </p:tgtEl>
                                      </p:cBhvr>
                                    </p:animEffect>
                                    <p:anim calcmode="lin" valueType="num">
                                      <p:cBhvr>
                                        <p:cTn id="23" dur="500" fill="hold">
                                          <p:stCondLst>
                                            <p:cond delay="0"/>
                                          </p:stCondLst>
                                        </p:cTn>
                                        <p:tgtEl>
                                          <p:spTgt spid="3075">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3075">
                                            <p:txEl>
                                              <p:pRg st="2" end="2"/>
                                            </p:txEl>
                                          </p:spTgt>
                                        </p:tgtEl>
                                        <p:attrNameLst>
                                          <p:attrName>style.visibility</p:attrName>
                                        </p:attrNameLst>
                                      </p:cBhvr>
                                      <p:to>
                                        <p:strVal val="visible"/>
                                      </p:to>
                                    </p:set>
                                    <p:animEffect transition="in" filter="fade">
                                      <p:cBhvr>
                                        <p:cTn id="29" dur="500">
                                          <p:stCondLst>
                                            <p:cond delay="0"/>
                                          </p:stCondLst>
                                        </p:cTn>
                                        <p:tgtEl>
                                          <p:spTgt spid="3075">
                                            <p:txEl>
                                              <p:pRg st="2" end="2"/>
                                            </p:txEl>
                                          </p:spTgt>
                                        </p:tgtEl>
                                      </p:cBhvr>
                                    </p:animEffect>
                                    <p:anim calcmode="lin" valueType="num">
                                      <p:cBhvr>
                                        <p:cTn id="30" dur="500" fill="hold">
                                          <p:stCondLst>
                                            <p:cond delay="0"/>
                                          </p:stCondLst>
                                        </p:cTn>
                                        <p:tgtEl>
                                          <p:spTgt spid="3075">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30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ACE642E-99C0-46A2-8569-1DA1F9571B87}" type="slidenum">
              <a:rPr lang="en-US"/>
              <a:pPr/>
              <a:t>3</a:t>
            </a:fld>
            <a:endParaRPr lang="en-US"/>
          </a:p>
        </p:txBody>
      </p:sp>
      <p:sp>
        <p:nvSpPr>
          <p:cNvPr id="10242" name="Rectangle 2"/>
          <p:cNvSpPr>
            <a:spLocks noGrp="1" noChangeArrowheads="1"/>
          </p:cNvSpPr>
          <p:nvPr>
            <p:ph type="title"/>
          </p:nvPr>
        </p:nvSpPr>
        <p:spPr/>
        <p:txBody>
          <a:bodyPr/>
          <a:lstStyle/>
          <a:p>
            <a:r>
              <a:rPr lang="en-US" sz="4000" b="1" i="1" u="sng"/>
              <a:t>WHAT IS FIELD UNDERWRITING</a:t>
            </a:r>
          </a:p>
        </p:txBody>
      </p:sp>
      <p:sp>
        <p:nvSpPr>
          <p:cNvPr id="10243" name="Rectangle 3"/>
          <p:cNvSpPr>
            <a:spLocks noGrp="1" noChangeArrowheads="1"/>
          </p:cNvSpPr>
          <p:nvPr>
            <p:ph type="body" idx="1"/>
          </p:nvPr>
        </p:nvSpPr>
        <p:spPr/>
        <p:txBody>
          <a:bodyPr/>
          <a:lstStyle/>
          <a:p>
            <a:pPr algn="just"/>
            <a:r>
              <a:rPr lang="en-US"/>
              <a:t>Field underwriting means the scrutiny  done by SR, SO,SM and AM regarding the proposal form and proponent.</a:t>
            </a:r>
          </a:p>
          <a:p>
            <a:pPr algn="just"/>
            <a:r>
              <a:rPr lang="en-US"/>
              <a:t>This process involves whether the proposal is complete or not  and proponent is insurable or not.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76CE80-6EB6-434F-BDA8-E1B5454CED6F}" type="slidenum">
              <a:rPr lang="en-US"/>
              <a:pPr/>
              <a:t>4</a:t>
            </a:fld>
            <a:endParaRPr lang="en-US"/>
          </a:p>
        </p:txBody>
      </p:sp>
      <p:sp>
        <p:nvSpPr>
          <p:cNvPr id="4098" name="Rectangle 2"/>
          <p:cNvSpPr>
            <a:spLocks noGrp="1" noChangeArrowheads="1"/>
          </p:cNvSpPr>
          <p:nvPr>
            <p:ph type="title"/>
          </p:nvPr>
        </p:nvSpPr>
        <p:spPr/>
        <p:txBody>
          <a:bodyPr/>
          <a:lstStyle/>
          <a:p>
            <a:r>
              <a:rPr lang="en-US" sz="4000" b="1" i="1" u="sng"/>
              <a:t>TWO ASPECTS OF UNDERWRITING</a:t>
            </a:r>
          </a:p>
        </p:txBody>
      </p:sp>
      <p:sp>
        <p:nvSpPr>
          <p:cNvPr id="4099" name="Rectangle 3"/>
          <p:cNvSpPr>
            <a:spLocks noGrp="1" noChangeArrowheads="1"/>
          </p:cNvSpPr>
          <p:nvPr>
            <p:ph type="body" idx="1"/>
          </p:nvPr>
        </p:nvSpPr>
        <p:spPr/>
        <p:txBody>
          <a:bodyPr/>
          <a:lstStyle/>
          <a:p>
            <a:pPr algn="just">
              <a:buFont typeface="Wingdings" pitchFamily="2" charset="2"/>
              <a:buNone/>
            </a:pPr>
            <a:r>
              <a:rPr lang="en-US"/>
              <a:t>   Underwriting has two aspects while making decision for selection of risk; </a:t>
            </a:r>
          </a:p>
          <a:p>
            <a:pPr algn="just">
              <a:buFont typeface="Wingdings" pitchFamily="2" charset="2"/>
              <a:buNone/>
            </a:pPr>
            <a:endParaRPr lang="en-US"/>
          </a:p>
          <a:p>
            <a:pPr algn="just"/>
            <a:r>
              <a:rPr lang="en-US"/>
              <a:t>one is </a:t>
            </a:r>
            <a:r>
              <a:rPr lang="en-US" i="1" u="sng"/>
              <a:t>financial aspect </a:t>
            </a:r>
            <a:r>
              <a:rPr lang="en-US"/>
              <a:t>of the life proposed</a:t>
            </a:r>
          </a:p>
          <a:p>
            <a:pPr algn="just">
              <a:buFont typeface="Wingdings" pitchFamily="2" charset="2"/>
              <a:buNone/>
            </a:pPr>
            <a:endParaRPr lang="en-US"/>
          </a:p>
          <a:p>
            <a:pPr algn="just"/>
            <a:r>
              <a:rPr lang="en-US"/>
              <a:t> and the other is the </a:t>
            </a:r>
            <a:r>
              <a:rPr lang="en-US" i="1" u="sng"/>
              <a:t>health aspect</a:t>
            </a:r>
            <a:r>
              <a:rPr lang="en-US"/>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6E77BD0-A9E9-44AE-9E64-9AC496FA4228}" type="slidenum">
              <a:rPr lang="en-US"/>
              <a:pPr/>
              <a:t>5</a:t>
            </a:fld>
            <a:endParaRPr lang="en-US"/>
          </a:p>
        </p:txBody>
      </p:sp>
      <p:sp>
        <p:nvSpPr>
          <p:cNvPr id="8194" name="Rectangle 2"/>
          <p:cNvSpPr>
            <a:spLocks noGrp="1" noChangeArrowheads="1"/>
          </p:cNvSpPr>
          <p:nvPr>
            <p:ph type="title"/>
          </p:nvPr>
        </p:nvSpPr>
        <p:spPr/>
        <p:txBody>
          <a:bodyPr/>
          <a:lstStyle/>
          <a:p>
            <a:r>
              <a:rPr lang="en-US" sz="4000" b="1" i="1" u="sng"/>
              <a:t>Why underwriting is necessary?</a:t>
            </a:r>
          </a:p>
        </p:txBody>
      </p:sp>
      <p:sp>
        <p:nvSpPr>
          <p:cNvPr id="8195" name="Rectangle 3"/>
          <p:cNvSpPr>
            <a:spLocks noGrp="1" noChangeArrowheads="1"/>
          </p:cNvSpPr>
          <p:nvPr>
            <p:ph type="body" idx="1"/>
          </p:nvPr>
        </p:nvSpPr>
        <p:spPr/>
        <p:txBody>
          <a:bodyPr/>
          <a:lstStyle/>
          <a:p>
            <a:pPr algn="just">
              <a:lnSpc>
                <a:spcPct val="90000"/>
              </a:lnSpc>
              <a:buFont typeface="Wingdings" pitchFamily="2" charset="2"/>
              <a:buNone/>
            </a:pPr>
            <a:r>
              <a:rPr lang="en-US"/>
              <a:t>	</a:t>
            </a:r>
            <a:r>
              <a:rPr lang="en-US" b="1"/>
              <a:t>The concept of insurance is based on sharing the risk between a large numbers of people. In other words, loss occurring due to death or disability is shared by the policyholders in the form of mortality expense. Now, it is according to principle of justice that a person who has greater risk to his life should pay premium more than those who has lesser risk to their lives.</a:t>
            </a:r>
            <a:r>
              <a:rPr lang="en-US"/>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13C3608-63B7-42A5-958F-0D05DC8CEFD0}" type="slidenum">
              <a:rPr lang="en-US"/>
              <a:pPr/>
              <a:t>6</a:t>
            </a:fld>
            <a:endParaRPr lang="en-US"/>
          </a:p>
        </p:txBody>
      </p:sp>
      <p:sp>
        <p:nvSpPr>
          <p:cNvPr id="5122" name="Rectangle 2"/>
          <p:cNvSpPr>
            <a:spLocks noGrp="1" noChangeArrowheads="1"/>
          </p:cNvSpPr>
          <p:nvPr>
            <p:ph type="title"/>
          </p:nvPr>
        </p:nvSpPr>
        <p:spPr/>
        <p:txBody>
          <a:bodyPr/>
          <a:lstStyle/>
          <a:p>
            <a:r>
              <a:rPr lang="en-US" b="1" i="1" u="sng"/>
              <a:t>Health aspect in underwriting</a:t>
            </a:r>
            <a:r>
              <a:rPr lang="en-US" u="sng"/>
              <a:t> </a:t>
            </a:r>
          </a:p>
        </p:txBody>
      </p:sp>
      <p:sp>
        <p:nvSpPr>
          <p:cNvPr id="5123" name="Rectangle 3"/>
          <p:cNvSpPr>
            <a:spLocks noGrp="1" noChangeArrowheads="1"/>
          </p:cNvSpPr>
          <p:nvPr>
            <p:ph type="body" idx="1"/>
          </p:nvPr>
        </p:nvSpPr>
        <p:spPr/>
        <p:txBody>
          <a:bodyPr/>
          <a:lstStyle/>
          <a:p>
            <a:pPr algn="just">
              <a:buFont typeface="Wingdings" pitchFamily="2" charset="2"/>
              <a:buNone/>
            </a:pPr>
            <a:r>
              <a:rPr lang="en-US" sz="2800"/>
              <a:t>	The personal statement of health given in</a:t>
            </a:r>
          </a:p>
          <a:p>
            <a:pPr algn="just">
              <a:buFont typeface="Wingdings" pitchFamily="2" charset="2"/>
              <a:buNone/>
            </a:pPr>
            <a:r>
              <a:rPr lang="en-US" sz="2800"/>
              <a:t>	the proposal form determines whether one is</a:t>
            </a:r>
          </a:p>
          <a:p>
            <a:pPr algn="just">
              <a:buFont typeface="Wingdings" pitchFamily="2" charset="2"/>
              <a:buNone/>
            </a:pPr>
            <a:r>
              <a:rPr lang="en-US" sz="2800"/>
              <a:t>	insurable or not by declaring the person a </a:t>
            </a:r>
          </a:p>
          <a:p>
            <a:pPr algn="just">
              <a:buFont typeface="Wingdings" pitchFamily="2" charset="2"/>
              <a:buNone/>
            </a:pPr>
            <a:r>
              <a:rPr lang="en-US" sz="2800"/>
              <a:t>	</a:t>
            </a:r>
            <a:r>
              <a:rPr lang="en-US" sz="2800" u="sng"/>
              <a:t>standard risk, sub-standard risk or not an </a:t>
            </a:r>
          </a:p>
          <a:p>
            <a:pPr algn="just">
              <a:buFont typeface="Wingdings" pitchFamily="2" charset="2"/>
              <a:buNone/>
            </a:pPr>
            <a:r>
              <a:rPr lang="en-US" sz="2800"/>
              <a:t>	</a:t>
            </a:r>
            <a:r>
              <a:rPr lang="en-US" sz="2800" u="sng"/>
              <a:t>insurable risk</a:t>
            </a:r>
            <a:r>
              <a:rPr lang="en-US" sz="2800"/>
              <a:t>. These categories are based</a:t>
            </a:r>
          </a:p>
          <a:p>
            <a:pPr algn="just">
              <a:buFont typeface="Wingdings" pitchFamily="2" charset="2"/>
              <a:buNone/>
            </a:pPr>
            <a:r>
              <a:rPr lang="en-US" sz="2800"/>
              <a:t>	on the health conditions of the proposed</a:t>
            </a:r>
          </a:p>
          <a:p>
            <a:pPr algn="just">
              <a:buFont typeface="Wingdings" pitchFamily="2" charset="2"/>
              <a:buNone/>
            </a:pPr>
            <a:r>
              <a:rPr lang="en-US" sz="2800"/>
              <a:t>	determined through the questions asked in proposal form or on the basis of medical reports sought by the underwriter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CE4E750-AB9F-4BAD-9AF6-129FFA2780FE}" type="slidenum">
              <a:rPr lang="en-US"/>
              <a:pPr/>
              <a:t>7</a:t>
            </a:fld>
            <a:endParaRPr lang="en-US"/>
          </a:p>
        </p:txBody>
      </p:sp>
      <p:sp>
        <p:nvSpPr>
          <p:cNvPr id="7170" name="Rectangle 2"/>
          <p:cNvSpPr>
            <a:spLocks noGrp="1" noChangeArrowheads="1"/>
          </p:cNvSpPr>
          <p:nvPr>
            <p:ph type="title"/>
          </p:nvPr>
        </p:nvSpPr>
        <p:spPr/>
        <p:txBody>
          <a:bodyPr/>
          <a:lstStyle/>
          <a:p>
            <a:r>
              <a:rPr lang="en-US" sz="4000" b="1" i="1" u="sng"/>
              <a:t>Financial aspect of underwriting</a:t>
            </a:r>
            <a:r>
              <a:rPr lang="en-US" sz="4000" u="sng"/>
              <a:t> </a:t>
            </a:r>
          </a:p>
        </p:txBody>
      </p:sp>
      <p:sp>
        <p:nvSpPr>
          <p:cNvPr id="7171" name="Rectangle 3"/>
          <p:cNvSpPr>
            <a:spLocks noGrp="1" noChangeArrowheads="1"/>
          </p:cNvSpPr>
          <p:nvPr>
            <p:ph type="body" idx="1"/>
          </p:nvPr>
        </p:nvSpPr>
        <p:spPr/>
        <p:txBody>
          <a:bodyPr/>
          <a:lstStyle/>
          <a:p>
            <a:pPr algn="just">
              <a:lnSpc>
                <a:spcPct val="80000"/>
              </a:lnSpc>
              <a:buFont typeface="Wingdings" pitchFamily="2" charset="2"/>
              <a:buNone/>
            </a:pPr>
            <a:r>
              <a:rPr lang="en-US" sz="2400" b="1"/>
              <a:t>	The underwriter decides the sufficiency of sum assured on the basis of proponent’s earning capacity.</a:t>
            </a:r>
          </a:p>
          <a:p>
            <a:pPr algn="just">
              <a:lnSpc>
                <a:spcPct val="80000"/>
              </a:lnSpc>
              <a:buFont typeface="Wingdings" pitchFamily="2" charset="2"/>
              <a:buNone/>
            </a:pPr>
            <a:r>
              <a:rPr lang="en-US" sz="2400" b="1"/>
              <a:t>	Financial status of the life proposed decides whether he/she is under insured or over insured i.e. very small sum insured as compared to income of Insured is under insurance and very large sum assured as compared to income is over insurance. </a:t>
            </a:r>
          </a:p>
          <a:p>
            <a:pPr algn="just">
              <a:lnSpc>
                <a:spcPct val="80000"/>
              </a:lnSpc>
              <a:buFont typeface="Wingdings" pitchFamily="2" charset="2"/>
              <a:buNone/>
            </a:pPr>
            <a:endParaRPr lang="en-US" sz="2400" b="1"/>
          </a:p>
          <a:p>
            <a:pPr algn="just">
              <a:lnSpc>
                <a:spcPct val="80000"/>
              </a:lnSpc>
              <a:buFont typeface="Wingdings" pitchFamily="2" charset="2"/>
              <a:buNone/>
            </a:pPr>
            <a:r>
              <a:rPr lang="en-US" sz="2400" b="1"/>
              <a:t>	The under insurance makes the benefits of insurance unattractive and results in discontinuation of policy while over insurance exposes the life proposed to greater death risk because of very high death benefits as compared to his income during his life.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A7911FE-16C1-470B-9534-BCD89928B9BD}" type="slidenum">
              <a:rPr lang="en-US"/>
              <a:pPr/>
              <a:t>8</a:t>
            </a:fld>
            <a:endParaRPr lang="en-US"/>
          </a:p>
        </p:txBody>
      </p:sp>
      <p:sp>
        <p:nvSpPr>
          <p:cNvPr id="11266" name="Rectangle 2"/>
          <p:cNvSpPr>
            <a:spLocks noGrp="1" noChangeArrowheads="1"/>
          </p:cNvSpPr>
          <p:nvPr>
            <p:ph type="title"/>
          </p:nvPr>
        </p:nvSpPr>
        <p:spPr/>
        <p:txBody>
          <a:bodyPr/>
          <a:lstStyle/>
          <a:p>
            <a:r>
              <a:rPr lang="en-US" sz="4000" b="1" i="1" u="sng"/>
              <a:t>WHAT A FIELD UNDERWRITERS DOES?</a:t>
            </a:r>
          </a:p>
        </p:txBody>
      </p:sp>
      <p:sp>
        <p:nvSpPr>
          <p:cNvPr id="11267" name="Rectangle 3"/>
          <p:cNvSpPr>
            <a:spLocks noGrp="1" noChangeArrowheads="1"/>
          </p:cNvSpPr>
          <p:nvPr>
            <p:ph type="body" idx="1"/>
          </p:nvPr>
        </p:nvSpPr>
        <p:spPr/>
        <p:txBody>
          <a:bodyPr/>
          <a:lstStyle/>
          <a:p>
            <a:pPr algn="just">
              <a:lnSpc>
                <a:spcPct val="90000"/>
              </a:lnSpc>
            </a:pPr>
            <a:r>
              <a:rPr lang="en-US" sz="2800"/>
              <a:t>Checks whether a Proposal is  complete in all aspects or not</a:t>
            </a:r>
          </a:p>
          <a:p>
            <a:pPr algn="just">
              <a:lnSpc>
                <a:spcPct val="90000"/>
              </a:lnSpc>
            </a:pPr>
            <a:r>
              <a:rPr lang="en-US" sz="2800"/>
              <a:t>All the questions are answered honestly</a:t>
            </a:r>
          </a:p>
          <a:p>
            <a:pPr algn="just">
              <a:lnSpc>
                <a:spcPct val="90000"/>
              </a:lnSpc>
            </a:pPr>
            <a:r>
              <a:rPr lang="en-US" sz="2800"/>
              <a:t>Height &amp; weight are recoded correctly</a:t>
            </a:r>
          </a:p>
          <a:p>
            <a:pPr algn="just">
              <a:lnSpc>
                <a:spcPct val="90000"/>
              </a:lnSpc>
            </a:pPr>
            <a:r>
              <a:rPr lang="en-US" sz="2800"/>
              <a:t>Age  is calculated correctly so that premium is correct</a:t>
            </a:r>
          </a:p>
          <a:p>
            <a:pPr algn="just">
              <a:lnSpc>
                <a:spcPct val="90000"/>
              </a:lnSpc>
            </a:pPr>
            <a:r>
              <a:rPr lang="en-US" sz="2800"/>
              <a:t>Underwriting requirement’s table is checked before submission of proposal form or not</a:t>
            </a:r>
          </a:p>
          <a:p>
            <a:pPr algn="just">
              <a:lnSpc>
                <a:spcPct val="90000"/>
              </a:lnSpc>
            </a:pPr>
            <a:r>
              <a:rPr lang="en-US" sz="2800"/>
              <a:t>Sum assured is proportionate to income of policy holder or not</a:t>
            </a:r>
          </a:p>
          <a:p>
            <a:pPr algn="just">
              <a:lnSpc>
                <a:spcPct val="90000"/>
              </a:lnSpc>
            </a:pPr>
            <a:endParaRPr lang="en-US" sz="2800"/>
          </a:p>
          <a:p>
            <a:pPr algn="just">
              <a:lnSpc>
                <a:spcPct val="90000"/>
              </a:lnSpc>
            </a:pPr>
            <a:endParaRPr lang="en-US" sz="28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803E2EC-6CB9-482E-848A-E8067A8104C5}" type="slidenum">
              <a:rPr lang="en-US"/>
              <a:pPr/>
              <a:t>9</a:t>
            </a:fld>
            <a:endParaRPr lang="en-US"/>
          </a:p>
        </p:txBody>
      </p:sp>
      <p:sp>
        <p:nvSpPr>
          <p:cNvPr id="12290" name="Rectangle 2"/>
          <p:cNvSpPr>
            <a:spLocks noGrp="1" noChangeArrowheads="1"/>
          </p:cNvSpPr>
          <p:nvPr>
            <p:ph type="title"/>
          </p:nvPr>
        </p:nvSpPr>
        <p:spPr/>
        <p:txBody>
          <a:bodyPr/>
          <a:lstStyle/>
          <a:p>
            <a:r>
              <a:rPr lang="en-US" sz="4000" b="1" i="1" u="sng"/>
              <a:t>INSURANCE OF FEMALE LIVES</a:t>
            </a:r>
          </a:p>
        </p:txBody>
      </p:sp>
      <p:sp>
        <p:nvSpPr>
          <p:cNvPr id="12291" name="Rectangle 3"/>
          <p:cNvSpPr>
            <a:spLocks noGrp="1" noChangeArrowheads="1"/>
          </p:cNvSpPr>
          <p:nvPr>
            <p:ph type="body" idx="1"/>
          </p:nvPr>
        </p:nvSpPr>
        <p:spPr/>
        <p:txBody>
          <a:bodyPr/>
          <a:lstStyle/>
          <a:p>
            <a:pPr algn="just"/>
            <a:r>
              <a:rPr lang="en-US"/>
              <a:t>Female lives for the purpose of underwriting are divided into three categories.</a:t>
            </a:r>
          </a:p>
          <a:p>
            <a:pPr algn="just">
              <a:buFont typeface="Wingdings" pitchFamily="2" charset="2"/>
              <a:buNone/>
            </a:pPr>
            <a:endParaRPr lang="en-US"/>
          </a:p>
          <a:p>
            <a:pPr algn="just"/>
            <a:r>
              <a:rPr lang="en-US"/>
              <a:t>Category A</a:t>
            </a:r>
          </a:p>
          <a:p>
            <a:pPr algn="just"/>
            <a:r>
              <a:rPr lang="en-US"/>
              <a:t>Category B</a:t>
            </a:r>
          </a:p>
          <a:p>
            <a:pPr algn="just"/>
            <a:r>
              <a:rPr lang="en-US"/>
              <a:t>Category C</a:t>
            </a:r>
          </a:p>
          <a:p>
            <a:pPr algn="just"/>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2 Part 38 underwriting">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 Part 38 underwriting</Template>
  <TotalTime>0</TotalTime>
  <Words>339</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12 Part 38 underwriting</vt:lpstr>
      <vt:lpstr>Field UNDERWRITNG  &amp; Insurance of Female lives</vt:lpstr>
      <vt:lpstr>Definition of underwriting </vt:lpstr>
      <vt:lpstr>WHAT IS FIELD UNDERWRITING</vt:lpstr>
      <vt:lpstr>TWO ASPECTS OF UNDERWRITING</vt:lpstr>
      <vt:lpstr>Why underwriting is necessary?</vt:lpstr>
      <vt:lpstr>Health aspect in underwriting </vt:lpstr>
      <vt:lpstr>Financial aspect of underwriting </vt:lpstr>
      <vt:lpstr>WHAT A FIELD UNDERWRITERS DOES?</vt:lpstr>
      <vt:lpstr>INSURANCE OF FEMALE LIVES</vt:lpstr>
      <vt:lpstr>CATEGORY A</vt:lpstr>
      <vt:lpstr>CATEGORY B</vt:lpstr>
      <vt:lpstr>CATEGORY C</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UNDERWRITNG  &amp; Insurance of Female lives</dc:title>
  <dc:creator>Hafiz Rasheed Ahmed</dc:creator>
  <cp:lastModifiedBy>Hafiz Rasheed Ahmed</cp:lastModifiedBy>
  <cp:revision>1</cp:revision>
  <dcterms:created xsi:type="dcterms:W3CDTF">2012-03-02T13:00:41Z</dcterms:created>
  <dcterms:modified xsi:type="dcterms:W3CDTF">2012-03-02T13:01:10Z</dcterms:modified>
</cp:coreProperties>
</file>