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19" r:id="rId3"/>
    <p:sldId id="320" r:id="rId4"/>
    <p:sldId id="317" r:id="rId5"/>
    <p:sldId id="318" r:id="rId6"/>
    <p:sldId id="30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427" autoAdjust="0"/>
  </p:normalViewPr>
  <p:slideViewPr>
    <p:cSldViewPr>
      <p:cViewPr>
        <p:scale>
          <a:sx n="78" d="100"/>
          <a:sy n="78" d="100"/>
        </p:scale>
        <p:origin x="-900" y="240"/>
      </p:cViewPr>
      <p:guideLst>
        <p:guide orient="horz" pos="2160"/>
        <p:guide pos="2880"/>
      </p:guideLst>
    </p:cSldViewPr>
  </p:slideViewPr>
  <p:outlineViewPr>
    <p:cViewPr>
      <p:scale>
        <a:sx n="33" d="100"/>
        <a:sy n="33" d="100"/>
      </p:scale>
      <p:origin x="0" y="3293"/>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CF310-F4B4-44A2-AA99-8D8EA2E1DA1A}" type="datetimeFigureOut">
              <a:rPr lang="en-US" smtClean="0"/>
              <a:pPr/>
              <a:t>2/20/2012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6EEEE6-5A38-425D-A372-C003254070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come</a:t>
            </a:r>
            <a:endParaRPr lang="en-US" dirty="0"/>
          </a:p>
        </p:txBody>
      </p:sp>
      <p:sp>
        <p:nvSpPr>
          <p:cNvPr id="4" name="Slide Number Placeholder 3"/>
          <p:cNvSpPr>
            <a:spLocks noGrp="1"/>
          </p:cNvSpPr>
          <p:nvPr>
            <p:ph type="sldNum" sz="quarter" idx="10"/>
          </p:nvPr>
        </p:nvSpPr>
        <p:spPr/>
        <p:txBody>
          <a:bodyPr/>
          <a:lstStyle/>
          <a:p>
            <a:fld id="{316EEEE6-5A38-425D-A372-C0032540705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23A326-E72D-4F7D-9F55-FEEE1F00766A}" type="datetimeFigureOut">
              <a:rPr lang="en-US" smtClean="0"/>
              <a:pPr/>
              <a:t>2/20/2012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23A326-E72D-4F7D-9F55-FEEE1F00766A}"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23A326-E72D-4F7D-9F55-FEEE1F00766A}" type="datetimeFigureOut">
              <a:rPr lang="en-US" smtClean="0"/>
              <a:pPr/>
              <a:t>2/20/2012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23A326-E72D-4F7D-9F55-FEEE1F00766A}" type="datetimeFigureOut">
              <a:rPr lang="en-US" smtClean="0"/>
              <a:pPr/>
              <a:t>2/20/2012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3A326-E72D-4F7D-9F55-FEEE1F00766A}" type="datetimeFigureOut">
              <a:rPr lang="en-US" smtClean="0"/>
              <a:pPr/>
              <a:t>2/20/2012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3A326-E72D-4F7D-9F55-FEEE1F00766A}"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3A326-E72D-4F7D-9F55-FEEE1F00766A}" type="datetimeFigureOut">
              <a:rPr lang="en-US" smtClean="0"/>
              <a:pPr/>
              <a:t>2/20/2012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3A326-E72D-4F7D-9F55-FEEE1F00766A}" type="datetimeFigureOut">
              <a:rPr lang="en-US" smtClean="0"/>
              <a:pPr/>
              <a:t>2/20/2012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8F246-61B2-442F-8044-C68F0370AE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505200"/>
            <a:ext cx="6400800" cy="2819400"/>
          </a:xfrm>
        </p:spPr>
        <p:txBody>
          <a:bodyPr>
            <a:noAutofit/>
          </a:bodyPr>
          <a:lstStyle/>
          <a:p>
            <a:pPr>
              <a:lnSpc>
                <a:spcPct val="90000"/>
              </a:lnSpc>
            </a:pPr>
            <a:r>
              <a:rPr lang="en-US" sz="4000" b="1" dirty="0" smtClean="0">
                <a:solidFill>
                  <a:schemeClr val="tx1"/>
                </a:solidFill>
                <a:latin typeface="Times New Roman" pitchFamily="18" charset="0"/>
                <a:cs typeface="Times New Roman" pitchFamily="18" charset="0"/>
              </a:rPr>
              <a:t>State Life</a:t>
            </a:r>
            <a:r>
              <a:rPr lang="en-US" sz="4000" b="1" dirty="0" smtClean="0">
                <a:latin typeface="Aharoni" pitchFamily="2" charset="-79"/>
                <a:cs typeface="Aharoni" pitchFamily="2" charset="-79"/>
              </a:rPr>
              <a:t/>
            </a:r>
            <a:br>
              <a:rPr lang="en-US" sz="4000" b="1" dirty="0" smtClean="0">
                <a:latin typeface="Aharoni" pitchFamily="2" charset="-79"/>
                <a:cs typeface="Aharoni" pitchFamily="2" charset="-79"/>
              </a:rPr>
            </a:br>
            <a:r>
              <a:rPr lang="en-US" sz="2800" b="1" dirty="0" smtClean="0">
                <a:cs typeface="Times New Roman" pitchFamily="18" charset="0"/>
              </a:rPr>
              <a:t> </a:t>
            </a:r>
            <a:r>
              <a:rPr lang="en-US" sz="2800" b="1" dirty="0" smtClean="0">
                <a:solidFill>
                  <a:schemeClr val="tx1">
                    <a:lumMod val="75000"/>
                    <a:lumOff val="25000"/>
                  </a:schemeClr>
                </a:solidFill>
                <a:cs typeface="Times New Roman" pitchFamily="18" charset="0"/>
              </a:rPr>
              <a:t>Insurance Corporation of Pakistan</a:t>
            </a:r>
          </a:p>
          <a:p>
            <a:pPr>
              <a:lnSpc>
                <a:spcPct val="90000"/>
              </a:lnSpc>
            </a:pPr>
            <a:r>
              <a:rPr lang="en-US" sz="2800" b="1" dirty="0" smtClean="0">
                <a:solidFill>
                  <a:srgbClr val="FE3C00"/>
                </a:solidFill>
              </a:rPr>
              <a:t/>
            </a:r>
            <a:br>
              <a:rPr lang="en-US" sz="2800" b="1" dirty="0" smtClean="0">
                <a:solidFill>
                  <a:srgbClr val="FE3C00"/>
                </a:solidFill>
              </a:rPr>
            </a:br>
            <a:r>
              <a:rPr lang="en-US" sz="3600" b="1" dirty="0" smtClean="0">
                <a:solidFill>
                  <a:srgbClr val="FE3C00"/>
                </a:solidFill>
                <a:latin typeface="Tahoma" pitchFamily="34" charset="0"/>
                <a:ea typeface="Tahoma" pitchFamily="34" charset="0"/>
                <a:cs typeface="Tahoma" pitchFamily="34" charset="0"/>
              </a:rPr>
              <a:t>FAMILY INCOME RIDER</a:t>
            </a:r>
          </a:p>
          <a:p>
            <a:pPr>
              <a:lnSpc>
                <a:spcPct val="90000"/>
              </a:lnSpc>
            </a:pPr>
            <a:r>
              <a:rPr lang="en-US" sz="3600" b="1" dirty="0" smtClean="0">
                <a:solidFill>
                  <a:srgbClr val="FE3C00"/>
                </a:solidFill>
                <a:latin typeface="Tahoma" pitchFamily="34" charset="0"/>
                <a:ea typeface="Tahoma" pitchFamily="34" charset="0"/>
                <a:cs typeface="Tahoma" pitchFamily="34" charset="0"/>
              </a:rPr>
              <a:t>(FIB)</a:t>
            </a:r>
            <a:r>
              <a:rPr lang="en-US" sz="3600" b="1" dirty="0" smtClean="0">
                <a:latin typeface="Tahoma" pitchFamily="34" charset="0"/>
                <a:ea typeface="Tahoma" pitchFamily="34" charset="0"/>
                <a:cs typeface="Tahoma" pitchFamily="34" charset="0"/>
              </a:rPr>
              <a:t/>
            </a:r>
            <a:br>
              <a:rPr lang="en-US" sz="3600" b="1" dirty="0" smtClean="0">
                <a:latin typeface="Tahoma" pitchFamily="34" charset="0"/>
                <a:ea typeface="Tahoma" pitchFamily="34" charset="0"/>
                <a:cs typeface="Tahoma" pitchFamily="34" charset="0"/>
              </a:rPr>
            </a:br>
            <a:endParaRPr lang="en-US" sz="2800" b="1" dirty="0" smtClean="0">
              <a:solidFill>
                <a:schemeClr val="tx1">
                  <a:lumMod val="75000"/>
                  <a:lumOff val="25000"/>
                </a:schemeClr>
              </a:solidFill>
              <a:latin typeface="Tahoma" pitchFamily="34" charset="0"/>
              <a:ea typeface="Tahoma" pitchFamily="34" charset="0"/>
              <a:cs typeface="Tahoma" pitchFamily="34" charset="0"/>
            </a:endParaRPr>
          </a:p>
          <a:p>
            <a:pPr>
              <a:lnSpc>
                <a:spcPct val="90000"/>
              </a:lnSpc>
            </a:pPr>
            <a:endParaRPr lang="en-US" sz="2800" b="1" dirty="0">
              <a:solidFill>
                <a:schemeClr val="tx1">
                  <a:lumMod val="75000"/>
                  <a:lumOff val="25000"/>
                </a:schemeClr>
              </a:solidFill>
              <a:cs typeface="Times New Roman" pitchFamily="18" charset="0"/>
            </a:endParaRPr>
          </a:p>
        </p:txBody>
      </p:sp>
      <p:pic>
        <p:nvPicPr>
          <p:cNvPr id="7" name="Picture 6" descr="LOGO-1.jpg"/>
          <p:cNvPicPr>
            <a:picLocks noChangeAspect="1"/>
          </p:cNvPicPr>
          <p:nvPr/>
        </p:nvPicPr>
        <p:blipFill>
          <a:blip r:embed="rId2" cstate="print"/>
          <a:stretch>
            <a:fillRect/>
          </a:stretch>
        </p:blipFill>
        <p:spPr>
          <a:xfrm>
            <a:off x="3810000" y="1752600"/>
            <a:ext cx="1752600" cy="163528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en-US" b="1" dirty="0" smtClean="0">
                <a:solidFill>
                  <a:srgbClr val="FE3C00"/>
                </a:solidFill>
                <a:latin typeface="Tahoma" pitchFamily="34" charset="0"/>
                <a:ea typeface="Tahoma" pitchFamily="34" charset="0"/>
                <a:cs typeface="Tahoma" pitchFamily="34" charset="0"/>
              </a:rPr>
              <a:t>SALIENT FEATURES</a:t>
            </a:r>
            <a:r>
              <a:rPr lang="en-US" dirty="0" smtClean="0">
                <a:latin typeface="Tahoma" pitchFamily="34" charset="0"/>
                <a:ea typeface="Tahoma" pitchFamily="34" charset="0"/>
                <a:cs typeface="Tahoma" pitchFamily="34" charset="0"/>
              </a:rPr>
              <a:t> </a:t>
            </a:r>
            <a:r>
              <a:rPr lang="en-US" dirty="0" smtClean="0">
                <a:solidFill>
                  <a:srgbClr val="00FF00"/>
                </a:solidFill>
                <a:latin typeface="Tahoma" pitchFamily="34" charset="0"/>
                <a:ea typeface="Tahoma" pitchFamily="34" charset="0"/>
                <a:cs typeface="Tahoma" pitchFamily="34" charset="0"/>
              </a:rPr>
              <a:t/>
            </a:r>
            <a:br>
              <a:rPr lang="en-US" dirty="0" smtClean="0">
                <a:solidFill>
                  <a:srgbClr val="00FF00"/>
                </a:solidFill>
                <a:latin typeface="Tahoma" pitchFamily="34" charset="0"/>
                <a:ea typeface="Tahoma" pitchFamily="34" charset="0"/>
                <a:cs typeface="Tahoma" pitchFamily="34" charset="0"/>
              </a:rPr>
            </a:br>
            <a:endParaRPr lang="en-US" dirty="0"/>
          </a:p>
        </p:txBody>
      </p:sp>
      <p:sp>
        <p:nvSpPr>
          <p:cNvPr id="3" name="Content Placeholder 2"/>
          <p:cNvSpPr>
            <a:spLocks noGrp="1"/>
          </p:cNvSpPr>
          <p:nvPr>
            <p:ph idx="1"/>
          </p:nvPr>
        </p:nvSpPr>
        <p:spPr>
          <a:xfrm>
            <a:off x="838200" y="1219200"/>
            <a:ext cx="7239000" cy="4525963"/>
          </a:xfrm>
        </p:spPr>
        <p:txBody>
          <a:bodyPr>
            <a:normAutofit/>
          </a:bodyPr>
          <a:lstStyle/>
          <a:p>
            <a:pPr>
              <a:buFont typeface="Wingdings" pitchFamily="2" charset="2"/>
              <a:buChar char="ü"/>
            </a:pPr>
            <a:r>
              <a:rPr lang="en-US" sz="2400" dirty="0" smtClean="0">
                <a:latin typeface="Tahoma" pitchFamily="34" charset="0"/>
                <a:ea typeface="Tahoma" pitchFamily="34" charset="0"/>
                <a:cs typeface="Tahoma" pitchFamily="34" charset="0"/>
              </a:rPr>
              <a:t>This rider can be offered to self supporting male and employed female.</a:t>
            </a:r>
            <a:br>
              <a:rPr lang="en-US" sz="2400" dirty="0" smtClean="0">
                <a:latin typeface="Tahoma" pitchFamily="34" charset="0"/>
                <a:ea typeface="Tahoma" pitchFamily="34" charset="0"/>
                <a:cs typeface="Tahoma" pitchFamily="34" charset="0"/>
              </a:rPr>
            </a:br>
            <a:endParaRPr lang="en-US" sz="2400" dirty="0" smtClean="0">
              <a:latin typeface="Tahoma" pitchFamily="34" charset="0"/>
              <a:ea typeface="Tahoma" pitchFamily="34" charset="0"/>
              <a:cs typeface="Tahoma" pitchFamily="34" charset="0"/>
            </a:endParaRPr>
          </a:p>
          <a:p>
            <a:pPr algn="just">
              <a:buFont typeface="Wingdings" pitchFamily="2" charset="2"/>
              <a:buChar char="ü"/>
            </a:pPr>
            <a:r>
              <a:rPr lang="en-US" sz="2400" dirty="0" smtClean="0">
                <a:latin typeface="Tahoma" pitchFamily="34" charset="0"/>
                <a:ea typeface="Tahoma" pitchFamily="34" charset="0"/>
                <a:cs typeface="Tahoma" pitchFamily="34" charset="0"/>
              </a:rPr>
              <a:t>This rider can be attached from the Anniversary date of  the Policy during the currency of the policy, subject to  submission of satisfactory evidence of good health at the cost of the insured.</a:t>
            </a:r>
          </a:p>
          <a:p>
            <a:pPr>
              <a:buNone/>
            </a:pPr>
            <a:endParaRPr lang="en-US" sz="2400" dirty="0" smtClean="0">
              <a:latin typeface="Tahoma" pitchFamily="34" charset="0"/>
              <a:ea typeface="Tahoma" pitchFamily="34" charset="0"/>
              <a:cs typeface="Tahoma" pitchFamily="34" charset="0"/>
            </a:endParaRPr>
          </a:p>
          <a:p>
            <a:pPr algn="just">
              <a:buFont typeface="Wingdings" pitchFamily="2" charset="2"/>
              <a:buChar char="ü"/>
            </a:pPr>
            <a:r>
              <a:rPr lang="en-US" sz="2400" dirty="0" smtClean="0">
                <a:latin typeface="Tahoma" pitchFamily="34" charset="0"/>
                <a:ea typeface="Tahoma" pitchFamily="34" charset="0"/>
                <a:cs typeface="Tahoma" pitchFamily="34" charset="0"/>
              </a:rPr>
              <a:t>It can be selected from 10% to 50% of the sum assured of the Policy</a:t>
            </a:r>
          </a:p>
          <a:p>
            <a:pPr>
              <a:buFont typeface="Wingdings" pitchFamily="2" charset="2"/>
              <a:buChar char="ü"/>
            </a:pPr>
            <a:endParaRPr lang="en-US" dirty="0" smtClean="0">
              <a:latin typeface="Tahoma" pitchFamily="34" charset="0"/>
              <a:ea typeface="Tahoma" pitchFamily="34" charset="0"/>
              <a:cs typeface="Tahoma" pitchFamily="34" charset="0"/>
            </a:endParaRPr>
          </a:p>
          <a:p>
            <a:endParaRPr lang="en-US" dirty="0"/>
          </a:p>
        </p:txBody>
      </p:sp>
      <p:pic>
        <p:nvPicPr>
          <p:cNvPr id="4" name="Picture 3" descr="LOGO-1.jpg"/>
          <p:cNvPicPr>
            <a:picLocks noChangeAspect="1"/>
          </p:cNvPicPr>
          <p:nvPr/>
        </p:nvPicPr>
        <p:blipFill>
          <a:blip r:embed="rId2" cstate="print">
            <a:lum contrast="20000"/>
          </a:blip>
          <a:stretch>
            <a:fillRect/>
          </a:stretch>
        </p:blipFill>
        <p:spPr>
          <a:xfrm>
            <a:off x="1219200" y="52578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8203"/>
            <a:ext cx="9144000" cy="609398"/>
          </a:xfrm>
        </p:spPr>
        <p:txBody>
          <a:bodyPr>
            <a:normAutofit fontScale="90000"/>
          </a:bodyPr>
          <a:lstStyle/>
          <a:p>
            <a:pPr algn="ctr"/>
            <a:r>
              <a:rPr sz="4400" b="1">
                <a:solidFill>
                  <a:srgbClr val="FF0000"/>
                </a:solidFill>
                <a:latin typeface="Tahoma" pitchFamily="34" charset="0"/>
                <a:ea typeface="Tahoma" pitchFamily="34" charset="0"/>
                <a:cs typeface="Tahoma" pitchFamily="34" charset="0"/>
              </a:rPr>
              <a:t>GENERAL </a:t>
            </a:r>
            <a:r>
              <a:rPr sz="4400" b="1" smtClean="0">
                <a:solidFill>
                  <a:srgbClr val="FF0000"/>
                </a:solidFill>
                <a:latin typeface="Tahoma" pitchFamily="34" charset="0"/>
                <a:ea typeface="Tahoma" pitchFamily="34" charset="0"/>
                <a:cs typeface="Tahoma" pitchFamily="34" charset="0"/>
              </a:rPr>
              <a:t> CONDITIONS</a:t>
            </a:r>
            <a:endParaRPr lang="en-US" sz="4400" dirty="0">
              <a:solidFill>
                <a:srgbClr val="FF0000"/>
              </a:solidFill>
            </a:endParaRPr>
          </a:p>
        </p:txBody>
      </p:sp>
      <p:sp>
        <p:nvSpPr>
          <p:cNvPr id="4" name="Rectangle 3"/>
          <p:cNvSpPr/>
          <p:nvPr/>
        </p:nvSpPr>
        <p:spPr>
          <a:xfrm>
            <a:off x="762000" y="1524001"/>
            <a:ext cx="7620000" cy="3416320"/>
          </a:xfrm>
          <a:prstGeom prst="rect">
            <a:avLst/>
          </a:prstGeom>
        </p:spPr>
        <p:txBody>
          <a:bodyPr wrap="square">
            <a:spAutoFit/>
          </a:bodyPr>
          <a:lstStyle/>
          <a:p>
            <a:pPr>
              <a:buFont typeface="Wingdings" pitchFamily="2" charset="2"/>
              <a:buChar char="ü"/>
            </a:pPr>
            <a:r>
              <a:rPr lang="en-US" sz="2400" dirty="0" smtClean="0">
                <a:latin typeface="Tahoma" pitchFamily="34" charset="0"/>
                <a:ea typeface="Tahoma" pitchFamily="34" charset="0"/>
                <a:cs typeface="Tahoma" pitchFamily="34" charset="0"/>
              </a:rPr>
              <a:t> Minimum age at entry		20 Years</a:t>
            </a:r>
          </a:p>
          <a:p>
            <a:pPr>
              <a:buFont typeface="Wingdings" pitchFamily="2" charset="2"/>
              <a:buChar char="ü"/>
            </a:pPr>
            <a:r>
              <a:rPr lang="en-US" sz="2400" dirty="0" smtClean="0">
                <a:latin typeface="Tahoma" pitchFamily="34" charset="0"/>
                <a:ea typeface="Tahoma" pitchFamily="34" charset="0"/>
                <a:cs typeface="Tahoma" pitchFamily="34" charset="0"/>
              </a:rPr>
              <a:t> Maximum age at entry		55 Years</a:t>
            </a:r>
          </a:p>
          <a:p>
            <a:pPr>
              <a:buFont typeface="Wingdings" pitchFamily="2" charset="2"/>
              <a:buChar char="ü"/>
            </a:pPr>
            <a:r>
              <a:rPr lang="en-US" sz="2400" dirty="0" smtClean="0">
                <a:latin typeface="Tahoma" pitchFamily="34" charset="0"/>
                <a:ea typeface="Tahoma" pitchFamily="34" charset="0"/>
                <a:cs typeface="Tahoma" pitchFamily="34" charset="0"/>
              </a:rPr>
              <a:t> Minimum Term 			10 Years</a:t>
            </a:r>
          </a:p>
          <a:p>
            <a:pPr>
              <a:buFont typeface="Wingdings" pitchFamily="2" charset="2"/>
              <a:buChar char="ü"/>
            </a:pPr>
            <a:r>
              <a:rPr lang="en-US" sz="2400" dirty="0" smtClean="0">
                <a:latin typeface="Tahoma" pitchFamily="34" charset="0"/>
                <a:ea typeface="Tahoma" pitchFamily="34" charset="0"/>
                <a:cs typeface="Tahoma" pitchFamily="34" charset="0"/>
              </a:rPr>
              <a:t> Maximum Term			45 Years</a:t>
            </a:r>
          </a:p>
          <a:p>
            <a:pPr>
              <a:buFont typeface="Wingdings" pitchFamily="2" charset="2"/>
              <a:buChar char="ü"/>
            </a:pPr>
            <a:r>
              <a:rPr lang="en-US" sz="2400" dirty="0" smtClean="0">
                <a:latin typeface="Tahoma" pitchFamily="34" charset="0"/>
                <a:ea typeface="Tahoma" pitchFamily="34" charset="0"/>
                <a:cs typeface="Tahoma" pitchFamily="34" charset="0"/>
              </a:rPr>
              <a:t> Maximum age at Maturity</a:t>
            </a:r>
            <a:r>
              <a:rPr lang="en-US" sz="2400" smtClean="0">
                <a:latin typeface="Tahoma" pitchFamily="34" charset="0"/>
                <a:ea typeface="Tahoma" pitchFamily="34" charset="0"/>
                <a:cs typeface="Tahoma" pitchFamily="34" charset="0"/>
              </a:rPr>
              <a:t>	</a:t>
            </a:r>
            <a:r>
              <a:rPr lang="en-US" sz="2400" smtClean="0">
                <a:latin typeface="Tahoma" pitchFamily="34" charset="0"/>
                <a:ea typeface="Tahoma" pitchFamily="34" charset="0"/>
                <a:cs typeface="Tahoma" pitchFamily="34" charset="0"/>
              </a:rPr>
              <a:t>60 </a:t>
            </a:r>
            <a:r>
              <a:rPr lang="en-US" sz="2400" dirty="0" smtClean="0">
                <a:latin typeface="Tahoma" pitchFamily="34" charset="0"/>
                <a:ea typeface="Tahoma" pitchFamily="34" charset="0"/>
                <a:cs typeface="Tahoma" pitchFamily="34" charset="0"/>
              </a:rPr>
              <a:t>years</a:t>
            </a:r>
          </a:p>
          <a:p>
            <a:pPr>
              <a:buFont typeface="Wingdings" pitchFamily="2" charset="2"/>
              <a:buChar char="ü"/>
            </a:pPr>
            <a:endParaRPr lang="en-US" sz="2400" dirty="0" smtClean="0">
              <a:latin typeface="Tahoma" pitchFamily="34" charset="0"/>
              <a:ea typeface="Tahoma" pitchFamily="34" charset="0"/>
              <a:cs typeface="Tahoma" pitchFamily="34" charset="0"/>
            </a:endParaRPr>
          </a:p>
          <a:p>
            <a:pPr>
              <a:buFont typeface="Wingdings" pitchFamily="2" charset="2"/>
              <a:buChar char="ü"/>
            </a:pPr>
            <a:endParaRPr lang="en-US" sz="2400" dirty="0" smtClean="0">
              <a:latin typeface="Tahoma" pitchFamily="34" charset="0"/>
              <a:ea typeface="Tahoma" pitchFamily="34" charset="0"/>
              <a:cs typeface="Tahoma" pitchFamily="34" charset="0"/>
            </a:endParaRPr>
          </a:p>
          <a:p>
            <a:pPr>
              <a:buFont typeface="Wingdings" pitchFamily="2" charset="2"/>
              <a:buChar char="ü"/>
            </a:pPr>
            <a:endParaRPr lang="en-US" sz="2400" dirty="0" smtClean="0">
              <a:latin typeface="Tahoma" pitchFamily="34" charset="0"/>
              <a:ea typeface="Tahoma" pitchFamily="34" charset="0"/>
              <a:cs typeface="Tahoma" pitchFamily="34" charset="0"/>
            </a:endParaRPr>
          </a:p>
          <a:p>
            <a:r>
              <a:rPr lang="en-US" sz="2400" dirty="0" smtClean="0">
                <a:latin typeface="Tahoma" pitchFamily="34" charset="0"/>
                <a:ea typeface="Tahoma" pitchFamily="34" charset="0"/>
                <a:cs typeface="Tahoma" pitchFamily="34" charset="0"/>
              </a:rPr>
              <a:t> </a:t>
            </a:r>
            <a:endParaRPr lang="en-US" sz="28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5" name="Picture 4" descr="LOGO-1.jpg"/>
          <p:cNvPicPr>
            <a:picLocks noChangeAspect="1"/>
          </p:cNvPicPr>
          <p:nvPr/>
        </p:nvPicPr>
        <p:blipFill>
          <a:blip r:embed="rId3" cstate="print">
            <a:lum contrast="20000"/>
          </a:blip>
          <a:stretch>
            <a:fillRect/>
          </a:stretch>
        </p:blipFill>
        <p:spPr>
          <a:xfrm>
            <a:off x="838200" y="52578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990600" y="1524000"/>
            <a:ext cx="7315200" cy="4419600"/>
          </a:xfrm>
          <a:prstGeom prst="rect">
            <a:avLst/>
          </a:prstGeom>
          <a:noFill/>
          <a:ln w="9525">
            <a:noFill/>
            <a:miter lim="800000"/>
            <a:headEnd/>
            <a:tailEnd/>
          </a:ln>
          <a:effectLst/>
        </p:spPr>
        <p:txBody>
          <a:bodyPr anchor="b" anchorCtr="1"/>
          <a:lstStyle/>
          <a:p>
            <a:r>
              <a:rPr lang="en-US" sz="2800" dirty="0">
                <a:solidFill>
                  <a:schemeClr val="hlink"/>
                </a:solidFill>
                <a:effectLst>
                  <a:outerShdw blurRad="38100" dist="38100" dir="2700000" algn="tl">
                    <a:srgbClr val="000000"/>
                  </a:outerShdw>
                </a:effectLst>
              </a:rPr>
              <a:t/>
            </a:r>
            <a:br>
              <a:rPr lang="en-US" sz="2800" dirty="0">
                <a:solidFill>
                  <a:schemeClr val="hlink"/>
                </a:solidFill>
                <a:effectLst>
                  <a:outerShdw blurRad="38100" dist="38100" dir="2700000" algn="tl">
                    <a:srgbClr val="000000"/>
                  </a:outerShdw>
                </a:effectLst>
              </a:rPr>
            </a:br>
            <a:r>
              <a:rPr lang="en-US" sz="2200" dirty="0">
                <a:latin typeface="Tahoma" pitchFamily="34" charset="0"/>
                <a:ea typeface="Tahoma" pitchFamily="34" charset="0"/>
                <a:cs typeface="Tahoma" pitchFamily="34" charset="0"/>
              </a:rPr>
              <a:t>If a policy is issued for 20 </a:t>
            </a:r>
            <a:r>
              <a:rPr lang="en-US" sz="2200" dirty="0" smtClean="0">
                <a:latin typeface="Tahoma" pitchFamily="34" charset="0"/>
                <a:ea typeface="Tahoma" pitchFamily="34" charset="0"/>
                <a:cs typeface="Tahoma" pitchFamily="34" charset="0"/>
              </a:rPr>
              <a:t>years </a:t>
            </a:r>
            <a:r>
              <a:rPr lang="en-US" sz="2200" dirty="0">
                <a:latin typeface="Tahoma" pitchFamily="34" charset="0"/>
                <a:ea typeface="Tahoma" pitchFamily="34" charset="0"/>
                <a:cs typeface="Tahoma" pitchFamily="34" charset="0"/>
              </a:rPr>
              <a:t>for a sum assured </a:t>
            </a:r>
            <a:r>
              <a:rPr lang="en-US" sz="2200" dirty="0" smtClean="0">
                <a:latin typeface="Tahoma" pitchFamily="34" charset="0"/>
                <a:ea typeface="Tahoma" pitchFamily="34" charset="0"/>
                <a:cs typeface="Tahoma" pitchFamily="34" charset="0"/>
              </a:rPr>
              <a:t>of</a:t>
            </a:r>
          </a:p>
          <a:p>
            <a:r>
              <a:rPr lang="en-US" sz="2200" dirty="0" smtClean="0">
                <a:latin typeface="Tahoma" pitchFamily="34" charset="0"/>
                <a:ea typeface="Tahoma" pitchFamily="34" charset="0"/>
                <a:cs typeface="Tahoma" pitchFamily="34" charset="0"/>
              </a:rPr>
              <a:t>Rs</a:t>
            </a:r>
            <a:r>
              <a:rPr lang="en-US" sz="2200" dirty="0">
                <a:latin typeface="Tahoma" pitchFamily="34" charset="0"/>
                <a:ea typeface="Tahoma" pitchFamily="34" charset="0"/>
                <a:cs typeface="Tahoma" pitchFamily="34" charset="0"/>
              </a:rPr>
              <a:t>. </a:t>
            </a:r>
            <a:r>
              <a:rPr lang="en-US" sz="2200" dirty="0" smtClean="0">
                <a:latin typeface="Tahoma" pitchFamily="34" charset="0"/>
                <a:ea typeface="Tahoma" pitchFamily="34" charset="0"/>
                <a:cs typeface="Tahoma" pitchFamily="34" charset="0"/>
              </a:rPr>
              <a:t>100.000</a:t>
            </a:r>
            <a:r>
              <a:rPr lang="en-US" sz="2200" dirty="0">
                <a:latin typeface="Tahoma" pitchFamily="34" charset="0"/>
                <a:ea typeface="Tahoma" pitchFamily="34" charset="0"/>
                <a:cs typeface="Tahoma" pitchFamily="34" charset="0"/>
              </a:rPr>
              <a:t>/- and FIB of 20% is attached to the said policy and the policy holder died after 02 years of the policy. The following benefits will be payable to the nominee in addition to other normal benefits due to the inclusion of FIB rider in the policy</a:t>
            </a:r>
            <a:r>
              <a:rPr lang="en-US" sz="2200" dirty="0" smtClean="0">
                <a:latin typeface="Tahoma" pitchFamily="34" charset="0"/>
                <a:ea typeface="Tahoma" pitchFamily="34" charset="0"/>
                <a:cs typeface="Tahoma" pitchFamily="34" charset="0"/>
              </a:rPr>
              <a:t>.</a:t>
            </a:r>
          </a:p>
          <a:p>
            <a:r>
              <a:rPr lang="en-US" sz="2200" dirty="0" smtClean="0">
                <a:latin typeface="Tahoma" pitchFamily="34" charset="0"/>
                <a:ea typeface="Tahoma" pitchFamily="34" charset="0"/>
                <a:cs typeface="Tahoma" pitchFamily="34" charset="0"/>
              </a:rPr>
              <a:t> </a:t>
            </a:r>
            <a:r>
              <a:rPr lang="en-US" sz="2200" dirty="0">
                <a:latin typeface="Tahoma" pitchFamily="34" charset="0"/>
                <a:ea typeface="Tahoma" pitchFamily="34" charset="0"/>
                <a:cs typeface="Tahoma" pitchFamily="34" charset="0"/>
              </a:rPr>
              <a:t/>
            </a:r>
            <a:br>
              <a:rPr lang="en-US" sz="2200" dirty="0">
                <a:latin typeface="Tahoma" pitchFamily="34" charset="0"/>
                <a:ea typeface="Tahoma" pitchFamily="34" charset="0"/>
                <a:cs typeface="Tahoma" pitchFamily="34" charset="0"/>
              </a:rPr>
            </a:br>
            <a:r>
              <a:rPr lang="en-US" sz="2200" dirty="0">
                <a:latin typeface="Tahoma" pitchFamily="34" charset="0"/>
                <a:ea typeface="Tahoma" pitchFamily="34" charset="0"/>
                <a:cs typeface="Tahoma" pitchFamily="34" charset="0"/>
              </a:rPr>
              <a:t>An amount of Rs. 20,000/- per annum will be payable to deceased nominee for the remaining period of 18 years. </a:t>
            </a:r>
            <a:r>
              <a:rPr lang="en-US" sz="2800" dirty="0">
                <a:solidFill>
                  <a:srgbClr val="00FF00"/>
                </a:solidFill>
                <a:effectLst>
                  <a:outerShdw blurRad="38100" dist="38100" dir="2700000" algn="tl">
                    <a:srgbClr val="000000"/>
                  </a:outerShdw>
                </a:effectLst>
              </a:rPr>
              <a:t/>
            </a:r>
            <a:br>
              <a:rPr lang="en-US" sz="2800" dirty="0">
                <a:solidFill>
                  <a:srgbClr val="00FF00"/>
                </a:solidFill>
                <a:effectLst>
                  <a:outerShdw blurRad="38100" dist="38100" dir="2700000" algn="tl">
                    <a:srgbClr val="000000"/>
                  </a:outerShdw>
                </a:effectLst>
              </a:rPr>
            </a:br>
            <a:r>
              <a:rPr lang="en-US" sz="2800" dirty="0">
                <a:solidFill>
                  <a:srgbClr val="00FF00"/>
                </a:solidFill>
                <a:effectLst>
                  <a:outerShdw blurRad="38100" dist="38100" dir="2700000" algn="tl">
                    <a:srgbClr val="000000"/>
                  </a:outerShdw>
                </a:effectLst>
              </a:rPr>
              <a:t/>
            </a:r>
            <a:br>
              <a:rPr lang="en-US" sz="2800" dirty="0">
                <a:solidFill>
                  <a:srgbClr val="00FF00"/>
                </a:solidFill>
                <a:effectLst>
                  <a:outerShdw blurRad="38100" dist="38100" dir="2700000" algn="tl">
                    <a:srgbClr val="000000"/>
                  </a:outerShdw>
                </a:effectLst>
              </a:rPr>
            </a:br>
            <a:r>
              <a:rPr lang="en-US" sz="2000" dirty="0">
                <a:solidFill>
                  <a:srgbClr val="00FF00"/>
                </a:solidFill>
                <a:effectLst>
                  <a:outerShdw blurRad="38100" dist="38100" dir="2700000" algn="tl">
                    <a:srgbClr val="000000"/>
                  </a:outerShdw>
                </a:effectLst>
              </a:rPr>
              <a:t/>
            </a:r>
            <a:br>
              <a:rPr lang="en-US" sz="2000" dirty="0">
                <a:solidFill>
                  <a:srgbClr val="00FF00"/>
                </a:solidFill>
                <a:effectLst>
                  <a:outerShdw blurRad="38100" dist="38100" dir="2700000" algn="tl">
                    <a:srgbClr val="000000"/>
                  </a:outerShdw>
                </a:effectLst>
              </a:rPr>
            </a:br>
            <a:r>
              <a:rPr lang="en-US" sz="2000" dirty="0" smtClean="0">
                <a:latin typeface="Tahoma" pitchFamily="34" charset="0"/>
                <a:ea typeface="Tahoma" pitchFamily="34" charset="0"/>
                <a:cs typeface="Tahoma" pitchFamily="34" charset="0"/>
              </a:rPr>
              <a:t>a</a:t>
            </a:r>
            <a:endParaRPr lang="en-US" sz="2000" dirty="0">
              <a:solidFill>
                <a:schemeClr val="tx2"/>
              </a:solidFill>
              <a:effectLst>
                <a:outerShdw blurRad="38100" dist="38100" dir="2700000" algn="tl">
                  <a:srgbClr val="000000"/>
                </a:outerShdw>
              </a:effectLst>
            </a:endParaRPr>
          </a:p>
        </p:txBody>
      </p:sp>
      <p:sp>
        <p:nvSpPr>
          <p:cNvPr id="3" name="Title 2"/>
          <p:cNvSpPr>
            <a:spLocks noGrp="1"/>
          </p:cNvSpPr>
          <p:nvPr>
            <p:ph type="title"/>
          </p:nvPr>
        </p:nvSpPr>
        <p:spPr/>
        <p:txBody>
          <a:bodyPr>
            <a:normAutofit/>
          </a:bodyPr>
          <a:lstStyle/>
          <a:p>
            <a:r>
              <a:rPr lang="en-US" sz="4800"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ILLUSTRATION</a:t>
            </a:r>
            <a:endParaRPr lang="en-US" sz="48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5" name="Picture 4" descr="LOGO-1.jpg"/>
          <p:cNvPicPr>
            <a:picLocks noChangeAspect="1"/>
          </p:cNvPicPr>
          <p:nvPr/>
        </p:nvPicPr>
        <p:blipFill>
          <a:blip r:embed="rId2" cstate="print">
            <a:lum contrast="20000"/>
          </a:blip>
          <a:stretch>
            <a:fillRect/>
          </a:stretch>
        </p:blipFill>
        <p:spPr>
          <a:xfrm>
            <a:off x="838200" y="52578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304800" y="762000"/>
            <a:ext cx="8458200" cy="5105400"/>
          </a:xfrm>
          <a:prstGeom prst="rect">
            <a:avLst/>
          </a:prstGeom>
          <a:noFill/>
          <a:ln w="9525">
            <a:noFill/>
            <a:miter lim="800000"/>
            <a:headEnd/>
            <a:tailEnd/>
          </a:ln>
          <a:effectLst/>
        </p:spPr>
        <p:txBody>
          <a:bodyPr anchor="b" anchorCtr="1"/>
          <a:lstStyle/>
          <a:p>
            <a:pPr algn="just"/>
            <a:r>
              <a:rPr lang="en-US" sz="2200" dirty="0" smtClean="0">
                <a:latin typeface="Tahoma" pitchFamily="34" charset="0"/>
                <a:ea typeface="Tahoma" pitchFamily="34" charset="0"/>
                <a:cs typeface="Tahoma" pitchFamily="34" charset="0"/>
              </a:rPr>
              <a:t>Special </a:t>
            </a:r>
            <a:r>
              <a:rPr lang="en-US" sz="2200" dirty="0">
                <a:latin typeface="Tahoma" pitchFamily="34" charset="0"/>
                <a:ea typeface="Tahoma" pitchFamily="34" charset="0"/>
                <a:cs typeface="Tahoma" pitchFamily="34" charset="0"/>
              </a:rPr>
              <a:t>Terminal bonus will be paid on claims by death or maturity in 2010, where a family Income </a:t>
            </a:r>
            <a:r>
              <a:rPr lang="en-US" sz="2200" dirty="0" smtClean="0">
                <a:latin typeface="Tahoma" pitchFamily="34" charset="0"/>
                <a:ea typeface="Tahoma" pitchFamily="34" charset="0"/>
                <a:cs typeface="Tahoma" pitchFamily="34" charset="0"/>
              </a:rPr>
              <a:t>Benefits In-force as </a:t>
            </a:r>
            <a:r>
              <a:rPr lang="en-US" sz="2200" dirty="0">
                <a:latin typeface="Tahoma" pitchFamily="34" charset="0"/>
                <a:ea typeface="Tahoma" pitchFamily="34" charset="0"/>
                <a:cs typeface="Tahoma" pitchFamily="34" charset="0"/>
              </a:rPr>
              <a:t>a supplementary contract, or as a built-in benefits, and has been </a:t>
            </a:r>
            <a:r>
              <a:rPr lang="en-US" sz="2200" dirty="0" smtClean="0">
                <a:latin typeface="Tahoma" pitchFamily="34" charset="0"/>
                <a:ea typeface="Tahoma" pitchFamily="34" charset="0"/>
                <a:cs typeface="Tahoma" pitchFamily="34" charset="0"/>
              </a:rPr>
              <a:t>In-force </a:t>
            </a:r>
            <a:r>
              <a:rPr lang="en-US" sz="2200" dirty="0">
                <a:latin typeface="Tahoma" pitchFamily="34" charset="0"/>
                <a:ea typeface="Tahoma" pitchFamily="34" charset="0"/>
                <a:cs typeface="Tahoma" pitchFamily="34" charset="0"/>
              </a:rPr>
              <a:t>for more than 10 years. The rate will be Rs. 10/- per thousand basic sum assured </a:t>
            </a:r>
            <a:r>
              <a:rPr lang="en-US" sz="2200" dirty="0" smtClean="0">
                <a:latin typeface="Tahoma" pitchFamily="34" charset="0"/>
                <a:ea typeface="Tahoma" pitchFamily="34" charset="0"/>
                <a:cs typeface="Tahoma" pitchFamily="34" charset="0"/>
              </a:rPr>
              <a:t>for each year in excess of 10 years, </a:t>
            </a:r>
            <a:r>
              <a:rPr lang="en-US" sz="2200" dirty="0">
                <a:latin typeface="Tahoma" pitchFamily="34" charset="0"/>
                <a:ea typeface="Tahoma" pitchFamily="34" charset="0"/>
                <a:cs typeface="Tahoma" pitchFamily="34" charset="0"/>
              </a:rPr>
              <a:t>subject to a maximum of Rs. 200/- per thousand basic sum assured</a:t>
            </a:r>
            <a:r>
              <a:rPr lang="en-US" sz="2200" dirty="0" smtClean="0">
                <a:latin typeface="Tahoma" pitchFamily="34" charset="0"/>
                <a:ea typeface="Tahoma" pitchFamily="34" charset="0"/>
                <a:cs typeface="Tahoma" pitchFamily="34" charset="0"/>
              </a:rPr>
              <a:t>.</a:t>
            </a:r>
          </a:p>
          <a:p>
            <a:r>
              <a:rPr lang="en-US" sz="2200" dirty="0" smtClean="0">
                <a:latin typeface="Tahoma" pitchFamily="34" charset="0"/>
                <a:ea typeface="Tahoma" pitchFamily="34" charset="0"/>
                <a:cs typeface="Tahoma" pitchFamily="34" charset="0"/>
              </a:rPr>
              <a:t> </a:t>
            </a:r>
            <a:r>
              <a:rPr lang="en-US" sz="2200" b="1" u="sng" dirty="0" smtClean="0">
                <a:latin typeface="Tahoma" pitchFamily="34" charset="0"/>
                <a:ea typeface="Tahoma" pitchFamily="34" charset="0"/>
                <a:cs typeface="Tahoma" pitchFamily="34" charset="0"/>
              </a:rPr>
              <a:t>FORMULA</a:t>
            </a:r>
            <a:r>
              <a:rPr lang="en-US" sz="2200" b="1" dirty="0">
                <a:latin typeface="Tahoma" pitchFamily="34" charset="0"/>
                <a:ea typeface="Tahoma" pitchFamily="34" charset="0"/>
                <a:cs typeface="Tahoma" pitchFamily="34" charset="0"/>
              </a:rPr>
              <a:t>:</a:t>
            </a:r>
            <a:r>
              <a:rPr lang="en-US" sz="2200" dirty="0">
                <a:latin typeface="Tahoma" pitchFamily="34" charset="0"/>
                <a:ea typeface="Tahoma" pitchFamily="34" charset="0"/>
                <a:cs typeface="Tahoma" pitchFamily="34" charset="0"/>
              </a:rPr>
              <a:t> </a:t>
            </a:r>
            <a:endParaRPr lang="en-US" sz="2200" dirty="0" smtClean="0">
              <a:latin typeface="Tahoma" pitchFamily="34" charset="0"/>
              <a:ea typeface="Tahoma" pitchFamily="34" charset="0"/>
              <a:cs typeface="Tahoma" pitchFamily="34" charset="0"/>
            </a:endParaRPr>
          </a:p>
          <a:p>
            <a:pPr algn="just"/>
            <a:r>
              <a:rPr lang="en-US" sz="2200" dirty="0" smtClean="0">
                <a:latin typeface="Tahoma" pitchFamily="34" charset="0"/>
                <a:ea typeface="Tahoma" pitchFamily="34" charset="0"/>
                <a:cs typeface="Tahoma" pitchFamily="34" charset="0"/>
              </a:rPr>
              <a:t>			Bonus Rate </a:t>
            </a:r>
            <a:r>
              <a:rPr lang="en-US" sz="2200" dirty="0">
                <a:latin typeface="Tahoma" pitchFamily="34" charset="0"/>
                <a:ea typeface="Tahoma" pitchFamily="34" charset="0"/>
                <a:cs typeface="Tahoma" pitchFamily="34" charset="0"/>
              </a:rPr>
              <a:t>x Term of FIB x Sum Assured </a:t>
            </a:r>
            <a:br>
              <a:rPr lang="en-US" sz="2200" dirty="0">
                <a:latin typeface="Tahoma" pitchFamily="34" charset="0"/>
                <a:ea typeface="Tahoma" pitchFamily="34" charset="0"/>
                <a:cs typeface="Tahoma" pitchFamily="34" charset="0"/>
              </a:rPr>
            </a:br>
            <a:r>
              <a:rPr lang="en-US" sz="2200" dirty="0" smtClean="0">
                <a:latin typeface="Tahoma" pitchFamily="34" charset="0"/>
                <a:ea typeface="Tahoma" pitchFamily="34" charset="0"/>
                <a:cs typeface="Tahoma" pitchFamily="34" charset="0"/>
              </a:rPr>
              <a:t>     				10     x    </a:t>
            </a:r>
            <a:r>
              <a:rPr lang="en-US" sz="2200" dirty="0">
                <a:latin typeface="Tahoma" pitchFamily="34" charset="0"/>
                <a:ea typeface="Tahoma" pitchFamily="34" charset="0"/>
                <a:cs typeface="Tahoma" pitchFamily="34" charset="0"/>
              </a:rPr>
              <a:t>10   x   100 </a:t>
            </a:r>
            <a:r>
              <a:rPr lang="en-US" sz="2200" dirty="0" smtClean="0">
                <a:latin typeface="Tahoma" pitchFamily="34" charset="0"/>
                <a:ea typeface="Tahoma" pitchFamily="34" charset="0"/>
                <a:cs typeface="Tahoma" pitchFamily="34" charset="0"/>
              </a:rPr>
              <a:t>= 10,000</a:t>
            </a:r>
            <a:r>
              <a:rPr lang="en-US" sz="2200" dirty="0">
                <a:latin typeface="Tahoma" pitchFamily="34" charset="0"/>
                <a:ea typeface="Tahoma" pitchFamily="34" charset="0"/>
                <a:cs typeface="Tahoma" pitchFamily="34" charset="0"/>
              </a:rPr>
              <a:t/>
            </a:r>
            <a:br>
              <a:rPr lang="en-US" sz="2200" dirty="0">
                <a:latin typeface="Tahoma" pitchFamily="34" charset="0"/>
                <a:ea typeface="Tahoma" pitchFamily="34" charset="0"/>
                <a:cs typeface="Tahoma" pitchFamily="34" charset="0"/>
              </a:rPr>
            </a:br>
            <a:r>
              <a:rPr lang="en-US" sz="2200" dirty="0">
                <a:latin typeface="Tahoma" pitchFamily="34" charset="0"/>
                <a:ea typeface="Tahoma" pitchFamily="34" charset="0"/>
                <a:cs typeface="Tahoma" pitchFamily="34" charset="0"/>
              </a:rPr>
              <a:t>As such special terminal bonus of Rs. </a:t>
            </a:r>
            <a:r>
              <a:rPr lang="en-US" sz="2200" dirty="0" smtClean="0">
                <a:latin typeface="Tahoma" pitchFamily="34" charset="0"/>
                <a:ea typeface="Tahoma" pitchFamily="34" charset="0"/>
                <a:cs typeface="Tahoma" pitchFamily="34" charset="0"/>
              </a:rPr>
              <a:t>10,000 </a:t>
            </a:r>
            <a:r>
              <a:rPr lang="en-US" sz="2200" dirty="0">
                <a:latin typeface="Tahoma" pitchFamily="34" charset="0"/>
                <a:ea typeface="Tahoma" pitchFamily="34" charset="0"/>
                <a:cs typeface="Tahoma" pitchFamily="34" charset="0"/>
              </a:rPr>
              <a:t>will be payable </a:t>
            </a:r>
            <a:r>
              <a:rPr lang="en-US" sz="2200" dirty="0" smtClean="0">
                <a:latin typeface="Tahoma" pitchFamily="34" charset="0"/>
                <a:ea typeface="Tahoma" pitchFamily="34" charset="0"/>
                <a:cs typeface="Tahoma" pitchFamily="34" charset="0"/>
              </a:rPr>
              <a:t>to the Policy Holder/Nominee due </a:t>
            </a:r>
            <a:r>
              <a:rPr lang="en-US" sz="2200" dirty="0">
                <a:latin typeface="Tahoma" pitchFamily="34" charset="0"/>
                <a:ea typeface="Tahoma" pitchFamily="34" charset="0"/>
                <a:cs typeface="Tahoma" pitchFamily="34" charset="0"/>
              </a:rPr>
              <a:t>to inclusion of FIB rider in above policy. </a:t>
            </a:r>
            <a:br>
              <a:rPr lang="en-US" sz="2200" dirty="0">
                <a:latin typeface="Tahoma" pitchFamily="34" charset="0"/>
                <a:ea typeface="Tahoma" pitchFamily="34" charset="0"/>
                <a:cs typeface="Tahoma" pitchFamily="34" charset="0"/>
              </a:rPr>
            </a:br>
            <a:endParaRPr lang="en-US" sz="22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381000"/>
            <a:ext cx="9144000" cy="838200"/>
          </a:xfrm>
        </p:spPr>
        <p:txBody>
          <a:bodyPr>
            <a:normAutofit fontScale="90000"/>
          </a:bodyPr>
          <a:lstStyle/>
          <a:p>
            <a: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F.I.B BONUS CALCULATION </a:t>
            </a:r>
            <a:br>
              <a:rPr lang="en-US"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endParaRPr lang="en-US"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5" name="Picture 4" descr="LOGO-1.jpg"/>
          <p:cNvPicPr>
            <a:picLocks noChangeAspect="1"/>
          </p:cNvPicPr>
          <p:nvPr/>
        </p:nvPicPr>
        <p:blipFill>
          <a:blip r:embed="rId2" cstate="print">
            <a:lum contrast="20000"/>
          </a:blip>
          <a:stretch>
            <a:fillRect/>
          </a:stretch>
        </p:blipFill>
        <p:spPr>
          <a:xfrm>
            <a:off x="838200" y="52578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1600200"/>
            <a:ext cx="5767167" cy="1862048"/>
          </a:xfrm>
          <a:prstGeom prst="rect">
            <a:avLst/>
          </a:prstGeom>
          <a:noFill/>
        </p:spPr>
        <p:txBody>
          <a:bodyPr wrap="square" rtlCol="0">
            <a:spAutoFit/>
          </a:bodyPr>
          <a:lstStyle/>
          <a:p>
            <a:r>
              <a:rPr lang="en-US" sz="11500" dirty="0" smtClean="0">
                <a:solidFill>
                  <a:srgbClr val="002060"/>
                </a:solidFill>
              </a:rPr>
              <a:t>THANKS!</a:t>
            </a:r>
            <a:endParaRPr lang="en-US" sz="11500" dirty="0">
              <a:solidFill>
                <a:srgbClr val="002060"/>
              </a:solidFill>
            </a:endParaRPr>
          </a:p>
        </p:txBody>
      </p:sp>
      <p:sp>
        <p:nvSpPr>
          <p:cNvPr id="5" name="TextBox 4"/>
          <p:cNvSpPr txBox="1"/>
          <p:nvPr/>
        </p:nvSpPr>
        <p:spPr>
          <a:xfrm>
            <a:off x="1600200" y="3200400"/>
            <a:ext cx="6400800" cy="400110"/>
          </a:xfrm>
          <a:prstGeom prst="rect">
            <a:avLst/>
          </a:prstGeom>
          <a:noFill/>
        </p:spPr>
        <p:txBody>
          <a:bodyPr wrap="square" rtlCol="0">
            <a:spAutoFit/>
          </a:bodyPr>
          <a:lstStyle/>
          <a:p>
            <a:pPr algn="ctr"/>
            <a:r>
              <a:rPr lang="en-US" sz="2000" b="1" dirty="0" smtClean="0">
                <a:solidFill>
                  <a:srgbClr val="002060"/>
                </a:solidFill>
              </a:rPr>
              <a:t>FIELD MAN POWER DEVELOPMENT DEPARTMENT </a:t>
            </a:r>
            <a:endParaRPr lang="en-US" sz="2000" b="1" dirty="0">
              <a:solidFill>
                <a:srgbClr val="002060"/>
              </a:solidFill>
            </a:endParaRPr>
          </a:p>
        </p:txBody>
      </p:sp>
      <p:sp>
        <p:nvSpPr>
          <p:cNvPr id="7" name="TextBox 6"/>
          <p:cNvSpPr txBox="1"/>
          <p:nvPr/>
        </p:nvSpPr>
        <p:spPr>
          <a:xfrm>
            <a:off x="2209800" y="4038600"/>
            <a:ext cx="5029200" cy="1200329"/>
          </a:xfrm>
          <a:prstGeom prst="rect">
            <a:avLst/>
          </a:prstGeom>
          <a:noFill/>
        </p:spPr>
        <p:txBody>
          <a:bodyPr wrap="square" rtlCol="0">
            <a:spAutoFit/>
          </a:bodyPr>
          <a:lstStyle/>
          <a:p>
            <a:pPr algn="ctr"/>
            <a:r>
              <a:rPr lang="en-US" sz="2400" b="1" dirty="0" smtClean="0"/>
              <a:t>DEVELOPED BY:</a:t>
            </a:r>
          </a:p>
          <a:p>
            <a:pPr algn="ctr"/>
            <a:r>
              <a:rPr lang="en-US" sz="2400" b="1" dirty="0" smtClean="0">
                <a:solidFill>
                  <a:srgbClr val="002060"/>
                </a:solidFill>
              </a:rPr>
              <a:t>MOSHIN ABBAS </a:t>
            </a:r>
            <a:r>
              <a:rPr lang="en-US" sz="2400" b="1" dirty="0" smtClean="0"/>
              <a:t>&amp; </a:t>
            </a:r>
            <a:r>
              <a:rPr lang="en-US" sz="2400" b="1" dirty="0" smtClean="0">
                <a:solidFill>
                  <a:srgbClr val="002060"/>
                </a:solidFill>
              </a:rPr>
              <a:t>KASHIF  HASHMI</a:t>
            </a:r>
          </a:p>
          <a:p>
            <a:pPr algn="ctr"/>
            <a:r>
              <a:rPr lang="en-US" sz="2400" b="1" dirty="0" smtClean="0">
                <a:solidFill>
                  <a:srgbClr val="002060"/>
                </a:solidFill>
              </a:rPr>
              <a:t>F.M.D P.O , KARACH</a:t>
            </a:r>
            <a:endParaRPr lang="en-US" sz="2400" b="1" dirty="0">
              <a:solidFill>
                <a:srgbClr val="002060"/>
              </a:solidFill>
            </a:endParaRPr>
          </a:p>
        </p:txBody>
      </p:sp>
      <p:pic>
        <p:nvPicPr>
          <p:cNvPr id="8" name="Picture 7" descr="LOGO-1.jpg"/>
          <p:cNvPicPr>
            <a:picLocks noChangeAspect="1"/>
          </p:cNvPicPr>
          <p:nvPr/>
        </p:nvPicPr>
        <p:blipFill>
          <a:blip r:embed="rId2" cstate="print">
            <a:lum contrast="20000"/>
          </a:blip>
          <a:stretch>
            <a:fillRect/>
          </a:stretch>
        </p:blipFill>
        <p:spPr>
          <a:xfrm>
            <a:off x="838200" y="52578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 Part 25 FI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 Part 25 FIB</Template>
  <TotalTime>4</TotalTime>
  <Words>131</Words>
  <Application>Microsoft Office PowerPoint</Application>
  <PresentationFormat>On-screen Show (4:3)</PresentationFormat>
  <Paragraphs>33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 Part 25 FIB</vt:lpstr>
      <vt:lpstr>Slide 1</vt:lpstr>
      <vt:lpstr>SALIENT FEATURES  </vt:lpstr>
      <vt:lpstr>GENERAL  CONDITIONS</vt:lpstr>
      <vt:lpstr>ILLUSTRATION</vt:lpstr>
      <vt:lpstr>F.I.B BONUS CALCULATION  </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Hafiz Rasheed Ahmed</dc:creator>
  <cp:lastModifiedBy>Hafiz Rasheed Ahmed</cp:lastModifiedBy>
  <cp:revision>4</cp:revision>
  <dcterms:created xsi:type="dcterms:W3CDTF">2012-02-20T11:52:16Z</dcterms:created>
  <dcterms:modified xsi:type="dcterms:W3CDTF">2012-02-20T11:57:49Z</dcterms:modified>
</cp:coreProperties>
</file>