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80"/>
  </p:notesMasterIdLst>
  <p:sldIdLst>
    <p:sldId id="270" r:id="rId6"/>
    <p:sldId id="680" r:id="rId7"/>
    <p:sldId id="681" r:id="rId8"/>
    <p:sldId id="682" r:id="rId9"/>
    <p:sldId id="683" r:id="rId10"/>
    <p:sldId id="685" r:id="rId11"/>
    <p:sldId id="684" r:id="rId12"/>
    <p:sldId id="271" r:id="rId13"/>
    <p:sldId id="273" r:id="rId14"/>
    <p:sldId id="461" r:id="rId15"/>
    <p:sldId id="274" r:id="rId16"/>
    <p:sldId id="462" r:id="rId17"/>
    <p:sldId id="275" r:id="rId18"/>
    <p:sldId id="276" r:id="rId19"/>
    <p:sldId id="466" r:id="rId20"/>
    <p:sldId id="277" r:id="rId21"/>
    <p:sldId id="278" r:id="rId22"/>
    <p:sldId id="279" r:id="rId23"/>
    <p:sldId id="280" r:id="rId24"/>
    <p:sldId id="281" r:id="rId25"/>
    <p:sldId id="282" r:id="rId26"/>
    <p:sldId id="283" r:id="rId27"/>
    <p:sldId id="284" r:id="rId28"/>
    <p:sldId id="285" r:id="rId29"/>
    <p:sldId id="625" r:id="rId30"/>
    <p:sldId id="626" r:id="rId31"/>
    <p:sldId id="627" r:id="rId32"/>
    <p:sldId id="628" r:id="rId33"/>
    <p:sldId id="629" r:id="rId34"/>
    <p:sldId id="630" r:id="rId35"/>
    <p:sldId id="631" r:id="rId36"/>
    <p:sldId id="633" r:id="rId37"/>
    <p:sldId id="632"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 id="647" r:id="rId52"/>
    <p:sldId id="648" r:id="rId53"/>
    <p:sldId id="649" r:id="rId54"/>
    <p:sldId id="650" r:id="rId55"/>
    <p:sldId id="651" r:id="rId56"/>
    <p:sldId id="652" r:id="rId57"/>
    <p:sldId id="653" r:id="rId58"/>
    <p:sldId id="656" r:id="rId59"/>
    <p:sldId id="658" r:id="rId60"/>
    <p:sldId id="659" r:id="rId61"/>
    <p:sldId id="660" r:id="rId62"/>
    <p:sldId id="661" r:id="rId63"/>
    <p:sldId id="662" r:id="rId64"/>
    <p:sldId id="663" r:id="rId65"/>
    <p:sldId id="664" r:id="rId66"/>
    <p:sldId id="665" r:id="rId67"/>
    <p:sldId id="666" r:id="rId68"/>
    <p:sldId id="667" r:id="rId69"/>
    <p:sldId id="668" r:id="rId70"/>
    <p:sldId id="669" r:id="rId71"/>
    <p:sldId id="670" r:id="rId72"/>
    <p:sldId id="671" r:id="rId73"/>
    <p:sldId id="672" r:id="rId74"/>
    <p:sldId id="673" r:id="rId75"/>
    <p:sldId id="674" r:id="rId76"/>
    <p:sldId id="675" r:id="rId77"/>
    <p:sldId id="676" r:id="rId78"/>
    <p:sldId id="677"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11" autoAdjust="0"/>
  </p:normalViewPr>
  <p:slideViewPr>
    <p:cSldViewPr>
      <p:cViewPr>
        <p:scale>
          <a:sx n="56" d="100"/>
          <a:sy n="56" d="100"/>
        </p:scale>
        <p:origin x="-374" y="2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SONY\Desktop\CHART\performance%20chart.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ONY\Desktop\chart_2\Rate%20Book%20.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1"/>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Sheet1!$B$4</c:f>
              <c:strCache>
                <c:ptCount val="1"/>
                <c:pt idx="0">
                  <c:v>First Year Premium</c:v>
                </c:pt>
              </c:strCache>
            </c:strRef>
          </c:tx>
          <c:dPt>
            <c:idx val="2"/>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3"/>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4"/>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5"/>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6"/>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7"/>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8"/>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9"/>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a:solidFill>
                      <a:srgbClr val="002060"/>
                    </a:solidFill>
                  </a:defRPr>
                </a:pPr>
                <a:endParaRPr lang="en-US"/>
              </a:p>
            </c:txPr>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Sheet1!$C$4:$L$4</c:f>
              <c:numCache>
                <c:formatCode>General</c:formatCode>
                <c:ptCount val="10"/>
                <c:pt idx="0">
                  <c:v>48.2</c:v>
                </c:pt>
                <c:pt idx="1">
                  <c:v>110</c:v>
                </c:pt>
                <c:pt idx="2">
                  <c:v>846.2</c:v>
                </c:pt>
                <c:pt idx="3">
                  <c:v>2026.3</c:v>
                </c:pt>
                <c:pt idx="4">
                  <c:v>1040.7</c:v>
                </c:pt>
                <c:pt idx="5">
                  <c:v>2805.7</c:v>
                </c:pt>
                <c:pt idx="6">
                  <c:v>3327.2</c:v>
                </c:pt>
                <c:pt idx="7">
                  <c:v>3853.5</c:v>
                </c:pt>
                <c:pt idx="8">
                  <c:v>5158.6000000000004</c:v>
                </c:pt>
                <c:pt idx="9">
                  <c:v>7196.3</c:v>
                </c:pt>
              </c:numCache>
            </c:numRef>
          </c:val>
        </c:ser>
        <c:dLbls>
          <c:showVal val="1"/>
        </c:dLbls>
        <c:gapWidth val="50"/>
        <c:axId val="127698816"/>
        <c:axId val="127700992"/>
      </c:barChart>
      <c:catAx>
        <c:axId val="127698816"/>
        <c:scaling>
          <c:orientation val="minMax"/>
        </c:scaling>
        <c:axPos val="b"/>
        <c:title>
          <c:tx>
            <c:rich>
              <a:bodyPr/>
              <a:lstStyle/>
              <a:p>
                <a:pPr>
                  <a:defRPr/>
                </a:pPr>
                <a:r>
                  <a:rPr lang="en-US" dirty="0">
                    <a:solidFill>
                      <a:srgbClr val="002060"/>
                    </a:solidFill>
                  </a:rPr>
                  <a:t>YEAR</a:t>
                </a:r>
              </a:p>
            </c:rich>
          </c:tx>
          <c:layout>
            <c:manualLayout>
              <c:xMode val="edge"/>
              <c:yMode val="edge"/>
              <c:x val="0.51991975795509593"/>
              <c:y val="0.91514559061962164"/>
            </c:manualLayout>
          </c:layout>
        </c:title>
        <c:numFmt formatCode="General" sourceLinked="1"/>
        <c:tickLblPos val="nextTo"/>
        <c:txPr>
          <a:bodyPr/>
          <a:lstStyle/>
          <a:p>
            <a:pPr>
              <a:defRPr>
                <a:solidFill>
                  <a:srgbClr val="002060"/>
                </a:solidFill>
              </a:defRPr>
            </a:pPr>
            <a:endParaRPr lang="en-US"/>
          </a:p>
        </c:txPr>
        <c:crossAx val="127700992"/>
        <c:crosses val="autoZero"/>
        <c:auto val="1"/>
        <c:lblAlgn val="ctr"/>
        <c:lblOffset val="100"/>
      </c:catAx>
      <c:valAx>
        <c:axId val="127700992"/>
        <c:scaling>
          <c:orientation val="minMax"/>
        </c:scaling>
        <c:axPos val="l"/>
        <c:majorGridlines/>
        <c:title>
          <c:tx>
            <c:rich>
              <a:bodyPr rot="-5400000" vert="horz"/>
              <a:lstStyle/>
              <a:p>
                <a:pPr>
                  <a:defRPr>
                    <a:solidFill>
                      <a:schemeClr val="bg1"/>
                    </a:solidFill>
                  </a:defRPr>
                </a:pPr>
                <a:r>
                  <a:rPr lang="en-US" sz="1800" dirty="0" smtClean="0">
                    <a:solidFill>
                      <a:schemeClr val="bg1"/>
                    </a:solidFill>
                  </a:rPr>
                  <a:t>Scale</a:t>
                </a:r>
                <a:endParaRPr lang="en-US" sz="1800" dirty="0">
                  <a:solidFill>
                    <a:schemeClr val="bg1"/>
                  </a:solidFill>
                </a:endParaRPr>
              </a:p>
            </c:rich>
          </c:tx>
          <c:layout>
            <c:manualLayout>
              <c:xMode val="edge"/>
              <c:yMode val="edge"/>
              <c:x val="0"/>
              <c:y val="0.37504910676488101"/>
            </c:manualLayout>
          </c:layout>
        </c:title>
        <c:numFmt formatCode="General" sourceLinked="1"/>
        <c:tickLblPos val="nextTo"/>
        <c:txPr>
          <a:bodyPr/>
          <a:lstStyle/>
          <a:p>
            <a:pPr>
              <a:defRPr>
                <a:solidFill>
                  <a:srgbClr val="002060"/>
                </a:solidFill>
              </a:defRPr>
            </a:pPr>
            <a:endParaRPr lang="en-US"/>
          </a:p>
        </c:txPr>
        <c:crossAx val="127698816"/>
        <c:crosses val="autoZero"/>
        <c:crossBetween val="between"/>
      </c:valAx>
    </c:plotArea>
    <c:plotVisOnly val="1"/>
  </c:chart>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7.8713234616164834E-2"/>
          <c:y val="1.6144228608043081E-2"/>
          <c:w val="0.90683619465599596"/>
          <c:h val="0.73564823288522785"/>
        </c:manualLayout>
      </c:layout>
      <c:bar3DChart>
        <c:barDir val="col"/>
        <c:grouping val="clustered"/>
        <c:ser>
          <c:idx val="0"/>
          <c:order val="0"/>
          <c:tx>
            <c:strRef>
              <c:f>Sheet2!$B$10</c:f>
              <c:strCache>
                <c:ptCount val="1"/>
                <c:pt idx="0">
                  <c:v>20 Years &amp; above</c:v>
                </c:pt>
              </c:strCache>
            </c:strRef>
          </c:tx>
          <c:dPt>
            <c:idx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3"/>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4"/>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5"/>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Lbls>
            <c:txPr>
              <a:bodyPr/>
              <a:lstStyle/>
              <a:p>
                <a:pPr>
                  <a:defRPr sz="1400" b="1">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Sheet2!$C$10:$R$10</c:f>
              <c:numCache>
                <c:formatCode>General</c:formatCode>
                <c:ptCount val="16"/>
                <c:pt idx="0">
                  <c:v>26</c:v>
                </c:pt>
                <c:pt idx="1">
                  <c:v>28</c:v>
                </c:pt>
                <c:pt idx="2">
                  <c:v>33</c:v>
                </c:pt>
                <c:pt idx="3">
                  <c:v>38</c:v>
                </c:pt>
                <c:pt idx="4">
                  <c:v>39</c:v>
                </c:pt>
                <c:pt idx="5">
                  <c:v>42</c:v>
                </c:pt>
                <c:pt idx="6">
                  <c:v>42</c:v>
                </c:pt>
                <c:pt idx="7">
                  <c:v>59</c:v>
                </c:pt>
                <c:pt idx="8">
                  <c:v>44</c:v>
                </c:pt>
                <c:pt idx="9">
                  <c:v>66</c:v>
                </c:pt>
                <c:pt idx="10">
                  <c:v>44</c:v>
                </c:pt>
                <c:pt idx="11">
                  <c:v>71</c:v>
                </c:pt>
                <c:pt idx="12">
                  <c:v>44</c:v>
                </c:pt>
                <c:pt idx="13">
                  <c:v>76</c:v>
                </c:pt>
                <c:pt idx="14">
                  <c:v>46</c:v>
                </c:pt>
                <c:pt idx="15">
                  <c:v>83</c:v>
                </c:pt>
              </c:numCache>
            </c:numRef>
          </c:val>
        </c:ser>
        <c:dLbls>
          <c:showVal val="1"/>
        </c:dLbls>
        <c:shape val="cylinder"/>
        <c:axId val="129017728"/>
        <c:axId val="129024000"/>
        <c:axId val="0"/>
      </c:bar3DChart>
      <c:catAx>
        <c:axId val="129017728"/>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8999293121147203"/>
              <c:y val="0.95106543482091077"/>
            </c:manualLayout>
          </c:layout>
        </c:title>
        <c:tickLblPos val="nextTo"/>
        <c:txPr>
          <a:bodyPr rot="-5400000" vert="horz"/>
          <a:lstStyle/>
          <a:p>
            <a:pPr>
              <a:defRPr>
                <a:solidFill>
                  <a:srgbClr val="002060"/>
                </a:solidFill>
              </a:defRPr>
            </a:pPr>
            <a:endParaRPr lang="en-US"/>
          </a:p>
        </c:txPr>
        <c:crossAx val="129024000"/>
        <c:crosses val="autoZero"/>
        <c:auto val="1"/>
        <c:lblAlgn val="ctr"/>
        <c:lblOffset val="100"/>
      </c:catAx>
      <c:valAx>
        <c:axId val="129024000"/>
        <c:scaling>
          <c:orientation val="minMax"/>
        </c:scaling>
        <c:axPos val="l"/>
        <c:majorGridlines/>
        <c:title>
          <c:tx>
            <c:rich>
              <a:bodyPr rot="-5400000" vert="horz"/>
              <a:lstStyle/>
              <a:p>
                <a:pPr>
                  <a:defRPr sz="1400">
                    <a:solidFill>
                      <a:srgbClr val="002060"/>
                    </a:solidFill>
                  </a:defRPr>
                </a:pPr>
                <a:r>
                  <a:rPr lang="en-US" sz="1400" b="0" dirty="0">
                    <a:solidFill>
                      <a:srgbClr val="002060"/>
                    </a:solidFill>
                  </a:rPr>
                  <a:t>Rs .in</a:t>
                </a:r>
                <a:r>
                  <a:rPr lang="en-US" sz="1400" b="0" baseline="0" dirty="0">
                    <a:solidFill>
                      <a:srgbClr val="002060"/>
                    </a:solidFill>
                  </a:rPr>
                  <a:t> </a:t>
                </a:r>
                <a:r>
                  <a:rPr lang="en-US" sz="1400" b="0" baseline="0" dirty="0">
                    <a:solidFill>
                      <a:srgbClr val="002060"/>
                    </a:solidFill>
                    <a:latin typeface="Tahoma" pitchFamily="34" charset="0"/>
                    <a:ea typeface="Tahoma" pitchFamily="34" charset="0"/>
                    <a:cs typeface="Tahoma" pitchFamily="34" charset="0"/>
                  </a:rPr>
                  <a:t>Million</a:t>
                </a:r>
                <a:endParaRPr lang="en-US" sz="1400" b="0" dirty="0">
                  <a:solidFill>
                    <a:srgbClr val="002060"/>
                  </a:solidFill>
                  <a:latin typeface="Tahoma" pitchFamily="34" charset="0"/>
                  <a:ea typeface="Tahoma" pitchFamily="34" charset="0"/>
                  <a:cs typeface="Tahoma" pitchFamily="34" charset="0"/>
                </a:endParaRPr>
              </a:p>
            </c:rich>
          </c:tx>
          <c:layout>
            <c:manualLayout>
              <c:xMode val="edge"/>
              <c:yMode val="edge"/>
              <c:x val="1.291916379305046E-2"/>
              <c:y val="0.36937250148471695"/>
            </c:manualLayout>
          </c:layout>
        </c:title>
        <c:numFmt formatCode="General" sourceLinked="1"/>
        <c:tickLblPos val="nextTo"/>
        <c:txPr>
          <a:bodyPr/>
          <a:lstStyle/>
          <a:p>
            <a:pPr>
              <a:defRPr>
                <a:solidFill>
                  <a:srgbClr val="002060"/>
                </a:solidFill>
              </a:defRPr>
            </a:pPr>
            <a:endParaRPr lang="en-US"/>
          </a:p>
        </c:txPr>
        <c:crossAx val="129017728"/>
        <c:crosses val="autoZero"/>
        <c:crossBetween val="between"/>
      </c:valAx>
    </c:plotArea>
    <c:plotVisOnly val="1"/>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8.2075876879026566E-2"/>
          <c:y val="1.6528683914510685E-2"/>
          <c:w val="0.88132068718682888"/>
          <c:h val="0.54629565054368889"/>
        </c:manualLayout>
      </c:layout>
      <c:bar3DChart>
        <c:barDir val="col"/>
        <c:grouping val="clustered"/>
        <c:ser>
          <c:idx val="0"/>
          <c:order val="0"/>
          <c:dPt>
            <c:idx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11"/>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Lbls>
            <c:txPr>
              <a:bodyPr/>
              <a:lstStyle/>
              <a:p>
                <a:pPr>
                  <a:defRPr sz="16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Sheet2!$S$10:$AD$10</c:f>
              <c:numCache>
                <c:formatCode>General</c:formatCode>
                <c:ptCount val="12"/>
                <c:pt idx="0">
                  <c:v>48</c:v>
                </c:pt>
                <c:pt idx="1">
                  <c:v>90</c:v>
                </c:pt>
                <c:pt idx="2">
                  <c:v>48</c:v>
                </c:pt>
                <c:pt idx="3">
                  <c:v>94</c:v>
                </c:pt>
                <c:pt idx="4">
                  <c:v>48</c:v>
                </c:pt>
                <c:pt idx="5">
                  <c:v>94</c:v>
                </c:pt>
                <c:pt idx="6">
                  <c:v>48</c:v>
                </c:pt>
                <c:pt idx="7">
                  <c:v>94</c:v>
                </c:pt>
                <c:pt idx="8">
                  <c:v>130</c:v>
                </c:pt>
                <c:pt idx="9">
                  <c:v>50</c:v>
                </c:pt>
                <c:pt idx="10">
                  <c:v>94</c:v>
                </c:pt>
                <c:pt idx="11">
                  <c:v>130</c:v>
                </c:pt>
              </c:numCache>
            </c:numRef>
          </c:val>
        </c:ser>
        <c:dLbls>
          <c:showVal val="1"/>
        </c:dLbls>
        <c:shape val="cylinder"/>
        <c:axId val="129078400"/>
        <c:axId val="129080320"/>
        <c:axId val="0"/>
      </c:bar3DChart>
      <c:catAx>
        <c:axId val="129078400"/>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6840459194937423"/>
              <c:y val="0.93986979166666651"/>
            </c:manualLayout>
          </c:layout>
        </c:title>
        <c:tickLblPos val="nextTo"/>
        <c:txPr>
          <a:bodyPr rot="-5400000" vert="horz"/>
          <a:lstStyle/>
          <a:p>
            <a:pPr>
              <a:defRPr>
                <a:solidFill>
                  <a:srgbClr val="002060"/>
                </a:solidFill>
              </a:defRPr>
            </a:pPr>
            <a:endParaRPr lang="en-US"/>
          </a:p>
        </c:txPr>
        <c:crossAx val="129080320"/>
        <c:crosses val="autoZero"/>
        <c:auto val="1"/>
        <c:lblAlgn val="ctr"/>
        <c:lblOffset val="100"/>
      </c:catAx>
      <c:valAx>
        <c:axId val="129080320"/>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2060"/>
                    </a:solidFill>
                    <a:latin typeface="Tahoma" pitchFamily="34" charset="0"/>
                    <a:ea typeface="Tahoma" pitchFamily="34" charset="0"/>
                    <a:cs typeface="Tahoma" pitchFamily="34" charset="0"/>
                  </a:defRPr>
                </a:pPr>
                <a:r>
                  <a:rPr lang="en-US" sz="1400" b="0" i="0" baseline="0">
                    <a:solidFill>
                      <a:srgbClr val="002060"/>
                    </a:solidFill>
                    <a:latin typeface="Tahoma" pitchFamily="34" charset="0"/>
                    <a:ea typeface="Tahoma" pitchFamily="34" charset="0"/>
                    <a:cs typeface="Tahoma" pitchFamily="34" charset="0"/>
                  </a:rPr>
                  <a:t>Rs .in Million</a:t>
                </a:r>
                <a:endParaRPr lang="en-US" sz="1400" b="1" i="0" baseline="0">
                  <a:solidFill>
                    <a:srgbClr val="002060"/>
                  </a:solidFill>
                  <a:latin typeface="Tahoma" pitchFamily="34" charset="0"/>
                  <a:ea typeface="Tahoma" pitchFamily="34" charset="0"/>
                  <a:cs typeface="Tahoma" pitchFamily="34" charset="0"/>
                </a:endParaRPr>
              </a:p>
            </c:rich>
          </c:tx>
          <c:layout>
            <c:manualLayout>
              <c:xMode val="edge"/>
              <c:yMode val="edge"/>
              <c:x val="4.5575041756144106E-3"/>
              <c:y val="0.41491018700787752"/>
            </c:manualLayout>
          </c:layout>
        </c:title>
        <c:numFmt formatCode="General" sourceLinked="1"/>
        <c:tickLblPos val="nextTo"/>
        <c:txPr>
          <a:bodyPr/>
          <a:lstStyle/>
          <a:p>
            <a:pPr>
              <a:defRPr>
                <a:solidFill>
                  <a:srgbClr val="002060"/>
                </a:solidFill>
              </a:defRPr>
            </a:pPr>
            <a:endParaRPr lang="en-US"/>
          </a:p>
        </c:txPr>
        <c:crossAx val="129078400"/>
        <c:crosses val="autoZero"/>
        <c:crossBetween val="between"/>
      </c:valAx>
    </c:plotArea>
    <c:plotVisOnly val="1"/>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9.1867886592916226E-2"/>
          <c:y val="5.5854893138357703E-2"/>
          <c:w val="0.8793118576713379"/>
          <c:h val="0.60025009373828264"/>
        </c:manualLayout>
      </c:layout>
      <c:bar3DChart>
        <c:barDir val="col"/>
        <c:grouping val="clustered"/>
        <c:ser>
          <c:idx val="0"/>
          <c:order val="0"/>
          <c:tx>
            <c:strRef>
              <c:f>Sheet2!$B$11</c:f>
              <c:strCache>
                <c:ptCount val="1"/>
                <c:pt idx="0">
                  <c:v>15 to 19 years</c:v>
                </c:pt>
              </c:strCache>
            </c:strRef>
          </c:tx>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3"/>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4"/>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1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Lbls>
            <c:txPr>
              <a:bodyPr/>
              <a:lstStyle/>
              <a:p>
                <a:pPr>
                  <a:defRPr sz="1400">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Sheet2!$C$11:$R$11</c:f>
              <c:numCache>
                <c:formatCode>General</c:formatCode>
                <c:ptCount val="16"/>
                <c:pt idx="0">
                  <c:v>18</c:v>
                </c:pt>
                <c:pt idx="1">
                  <c:v>19</c:v>
                </c:pt>
                <c:pt idx="2">
                  <c:v>22</c:v>
                </c:pt>
                <c:pt idx="3">
                  <c:v>26</c:v>
                </c:pt>
                <c:pt idx="4">
                  <c:v>27</c:v>
                </c:pt>
                <c:pt idx="5">
                  <c:v>29</c:v>
                </c:pt>
                <c:pt idx="6">
                  <c:v>29</c:v>
                </c:pt>
                <c:pt idx="7">
                  <c:v>46</c:v>
                </c:pt>
                <c:pt idx="8">
                  <c:v>16</c:v>
                </c:pt>
                <c:pt idx="9">
                  <c:v>38</c:v>
                </c:pt>
                <c:pt idx="10">
                  <c:v>16</c:v>
                </c:pt>
                <c:pt idx="11">
                  <c:v>43</c:v>
                </c:pt>
                <c:pt idx="12">
                  <c:v>16</c:v>
                </c:pt>
                <c:pt idx="13">
                  <c:v>48</c:v>
                </c:pt>
                <c:pt idx="14">
                  <c:v>18</c:v>
                </c:pt>
                <c:pt idx="15">
                  <c:v>55</c:v>
                </c:pt>
              </c:numCache>
            </c:numRef>
          </c:val>
        </c:ser>
        <c:dLbls>
          <c:showVal val="1"/>
        </c:dLbls>
        <c:shape val="cylinder"/>
        <c:axId val="129227392"/>
        <c:axId val="129229568"/>
        <c:axId val="0"/>
      </c:bar3DChart>
      <c:catAx>
        <c:axId val="129227392"/>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782101449917186"/>
              <c:y val="0.90165448068991372"/>
            </c:manualLayout>
          </c:layout>
        </c:title>
        <c:tickLblPos val="nextTo"/>
        <c:txPr>
          <a:bodyPr rot="-5400000" vert="horz"/>
          <a:lstStyle/>
          <a:p>
            <a:pPr>
              <a:defRPr>
                <a:solidFill>
                  <a:srgbClr val="002060"/>
                </a:solidFill>
              </a:defRPr>
            </a:pPr>
            <a:endParaRPr lang="en-US"/>
          </a:p>
        </c:txPr>
        <c:crossAx val="129229568"/>
        <c:crosses val="autoZero"/>
        <c:auto val="1"/>
        <c:lblAlgn val="ctr"/>
        <c:lblOffset val="100"/>
      </c:catAx>
      <c:valAx>
        <c:axId val="12922956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2060"/>
                    </a:solidFill>
                    <a:latin typeface="+mn-lt"/>
                    <a:ea typeface="+mn-ea"/>
                    <a:cs typeface="+mn-cs"/>
                  </a:defRPr>
                </a:pPr>
                <a:r>
                  <a:rPr lang="en-US" sz="1400" b="0" i="0" baseline="0">
                    <a:solidFill>
                      <a:srgbClr val="002060"/>
                    </a:solidFill>
                    <a:latin typeface="Tahoma" pitchFamily="34" charset="0"/>
                    <a:ea typeface="Tahoma" pitchFamily="34" charset="0"/>
                    <a:cs typeface="Tahoma" pitchFamily="34" charset="0"/>
                  </a:rPr>
                  <a:t>Rs .in Million</a:t>
                </a:r>
                <a:endParaRPr lang="en-US" sz="1400">
                  <a:solidFill>
                    <a:srgbClr val="002060"/>
                  </a:solidFill>
                  <a:latin typeface="Tahoma" pitchFamily="34" charset="0"/>
                  <a:ea typeface="Tahoma" pitchFamily="34" charset="0"/>
                  <a:cs typeface="Tahoma" pitchFamily="34" charset="0"/>
                </a:endParaRPr>
              </a:p>
            </c:rich>
          </c:tx>
          <c:layout>
            <c:manualLayout>
              <c:xMode val="edge"/>
              <c:yMode val="edge"/>
              <c:x val="7.6570592036555515E-3"/>
              <c:y val="0.36531532423254948"/>
            </c:manualLayout>
          </c:layout>
        </c:title>
        <c:numFmt formatCode="General" sourceLinked="1"/>
        <c:tickLblPos val="nextTo"/>
        <c:txPr>
          <a:bodyPr/>
          <a:lstStyle/>
          <a:p>
            <a:pPr>
              <a:defRPr>
                <a:solidFill>
                  <a:srgbClr val="002060"/>
                </a:solidFill>
              </a:defRPr>
            </a:pPr>
            <a:endParaRPr lang="en-US"/>
          </a:p>
        </c:txPr>
        <c:crossAx val="129227392"/>
        <c:crosses val="autoZero"/>
        <c:crossBetween val="between"/>
      </c:valAx>
    </c:plotArea>
    <c:plotVisOnly val="1"/>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5.6841942376250142E-2"/>
          <c:y val="2.774386078452552E-2"/>
          <c:w val="0.85035787193267509"/>
          <c:h val="0.47622784309495791"/>
        </c:manualLayout>
      </c:layout>
      <c:bar3DChart>
        <c:barDir val="col"/>
        <c:grouping val="clustered"/>
        <c:ser>
          <c:idx val="0"/>
          <c:order val="0"/>
          <c:dPt>
            <c:idx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1"/>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Lbls>
            <c:txPr>
              <a:bodyPr/>
              <a:lstStyle/>
              <a:p>
                <a:pPr>
                  <a:defRPr sz="16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Sheet2!$S$11:$AD$11</c:f>
              <c:numCache>
                <c:formatCode>General</c:formatCode>
                <c:ptCount val="12"/>
                <c:pt idx="0">
                  <c:v>20</c:v>
                </c:pt>
                <c:pt idx="1">
                  <c:v>62</c:v>
                </c:pt>
                <c:pt idx="2">
                  <c:v>20</c:v>
                </c:pt>
                <c:pt idx="3">
                  <c:v>66</c:v>
                </c:pt>
                <c:pt idx="4">
                  <c:v>20</c:v>
                </c:pt>
                <c:pt idx="5">
                  <c:v>66</c:v>
                </c:pt>
                <c:pt idx="6">
                  <c:v>20</c:v>
                </c:pt>
                <c:pt idx="7">
                  <c:v>66</c:v>
                </c:pt>
                <c:pt idx="8">
                  <c:v>81</c:v>
                </c:pt>
                <c:pt idx="9">
                  <c:v>35</c:v>
                </c:pt>
                <c:pt idx="10">
                  <c:v>81</c:v>
                </c:pt>
                <c:pt idx="11">
                  <c:v>81</c:v>
                </c:pt>
              </c:numCache>
            </c:numRef>
          </c:val>
        </c:ser>
        <c:dLbls>
          <c:showVal val="1"/>
        </c:dLbls>
        <c:shape val="cylinder"/>
        <c:axId val="129238912"/>
        <c:axId val="129245184"/>
        <c:axId val="0"/>
      </c:bar3DChart>
      <c:catAx>
        <c:axId val="129238912"/>
        <c:scaling>
          <c:orientation val="minMax"/>
        </c:scaling>
        <c:axPos val="b"/>
        <c:title>
          <c:tx>
            <c:rich>
              <a:bodyPr/>
              <a:lstStyle/>
              <a:p>
                <a:pPr>
                  <a:defRPr sz="1400" b="1">
                    <a:solidFill>
                      <a:srgbClr val="002060"/>
                    </a:solidFill>
                  </a:defRPr>
                </a:pPr>
                <a:r>
                  <a:rPr lang="en-US" sz="1400" b="1">
                    <a:solidFill>
                      <a:srgbClr val="002060"/>
                    </a:solidFill>
                  </a:rPr>
                  <a:t>Year</a:t>
                </a:r>
              </a:p>
            </c:rich>
          </c:tx>
          <c:layout>
            <c:manualLayout>
              <c:xMode val="edge"/>
              <c:yMode val="edge"/>
              <c:x val="0.45376494604841061"/>
              <c:y val="0.87880972926329814"/>
            </c:manualLayout>
          </c:layout>
        </c:title>
        <c:tickLblPos val="nextTo"/>
        <c:txPr>
          <a:bodyPr rot="-5400000" vert="horz"/>
          <a:lstStyle/>
          <a:p>
            <a:pPr>
              <a:defRPr>
                <a:solidFill>
                  <a:srgbClr val="002060"/>
                </a:solidFill>
              </a:defRPr>
            </a:pPr>
            <a:endParaRPr lang="en-US"/>
          </a:p>
        </c:txPr>
        <c:crossAx val="129245184"/>
        <c:crosses val="autoZero"/>
        <c:auto val="1"/>
        <c:lblAlgn val="ctr"/>
        <c:lblOffset val="100"/>
      </c:catAx>
      <c:valAx>
        <c:axId val="129245184"/>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002060"/>
                    </a:solidFill>
                    <a:latin typeface="+mn-lt"/>
                    <a:ea typeface="+mn-ea"/>
                    <a:cs typeface="+mn-cs"/>
                  </a:defRPr>
                </a:pPr>
                <a:r>
                  <a:rPr lang="en-US" sz="1400" b="0" i="0" baseline="0" dirty="0">
                    <a:solidFill>
                      <a:srgbClr val="002060"/>
                    </a:solidFill>
                  </a:rPr>
                  <a:t>Rs .in Million</a:t>
                </a:r>
              </a:p>
            </c:rich>
          </c:tx>
          <c:layout>
            <c:manualLayout>
              <c:xMode val="edge"/>
              <c:yMode val="edge"/>
              <c:x val="0"/>
              <c:y val="0.34185309556893617"/>
            </c:manualLayout>
          </c:layout>
        </c:title>
        <c:numFmt formatCode="General" sourceLinked="1"/>
        <c:tickLblPos val="nextTo"/>
        <c:txPr>
          <a:bodyPr/>
          <a:lstStyle/>
          <a:p>
            <a:pPr>
              <a:defRPr>
                <a:solidFill>
                  <a:srgbClr val="002060"/>
                </a:solidFill>
              </a:defRPr>
            </a:pPr>
            <a:endParaRPr lang="en-US"/>
          </a:p>
        </c:txPr>
        <c:crossAx val="129238912"/>
        <c:crosses val="autoZero"/>
        <c:crossBetween val="between"/>
      </c:valAx>
    </c:plotArea>
    <c:plotVisOnly val="1"/>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0.10118076269928321"/>
          <c:y val="4.7144601234888832E-2"/>
          <c:w val="0.83826137024997305"/>
          <c:h val="0.61546355142859765"/>
        </c:manualLayout>
      </c:layout>
      <c:bar3DChart>
        <c:barDir val="col"/>
        <c:grouping val="clustered"/>
        <c:ser>
          <c:idx val="0"/>
          <c:order val="0"/>
          <c:tx>
            <c:strRef>
              <c:f>Sheet2!$B$12</c:f>
              <c:strCache>
                <c:ptCount val="1"/>
                <c:pt idx="0">
                  <c:v>14 years &amp; less</c:v>
                </c:pt>
              </c:strCache>
            </c:strRef>
          </c:tx>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12"/>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13"/>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14"/>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5"/>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Lbls>
            <c:txPr>
              <a:bodyPr/>
              <a:lstStyle/>
              <a:p>
                <a:pPr>
                  <a:defRPr sz="1400" b="0">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Sheet2!$C$12:$R$12</c:f>
              <c:numCache>
                <c:formatCode>General</c:formatCode>
                <c:ptCount val="16"/>
                <c:pt idx="0">
                  <c:v>12</c:v>
                </c:pt>
                <c:pt idx="1">
                  <c:v>12</c:v>
                </c:pt>
                <c:pt idx="2">
                  <c:v>12</c:v>
                </c:pt>
                <c:pt idx="3">
                  <c:v>12</c:v>
                </c:pt>
                <c:pt idx="4">
                  <c:v>13</c:v>
                </c:pt>
                <c:pt idx="5">
                  <c:v>14</c:v>
                </c:pt>
                <c:pt idx="6">
                  <c:v>14</c:v>
                </c:pt>
                <c:pt idx="7">
                  <c:v>31</c:v>
                </c:pt>
                <c:pt idx="8">
                  <c:v>16</c:v>
                </c:pt>
                <c:pt idx="9">
                  <c:v>38</c:v>
                </c:pt>
                <c:pt idx="10">
                  <c:v>16</c:v>
                </c:pt>
                <c:pt idx="11">
                  <c:v>43</c:v>
                </c:pt>
                <c:pt idx="12">
                  <c:v>16</c:v>
                </c:pt>
                <c:pt idx="13">
                  <c:v>48</c:v>
                </c:pt>
                <c:pt idx="14">
                  <c:v>18</c:v>
                </c:pt>
                <c:pt idx="15">
                  <c:v>55</c:v>
                </c:pt>
              </c:numCache>
            </c:numRef>
          </c:val>
        </c:ser>
        <c:dLbls>
          <c:showVal val="1"/>
        </c:dLbls>
        <c:shape val="cylinder"/>
        <c:axId val="129420672"/>
        <c:axId val="129304064"/>
        <c:axId val="0"/>
      </c:bar3DChart>
      <c:catAx>
        <c:axId val="129420672"/>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8966974710228844"/>
              <c:y val="0.95482214024800061"/>
            </c:manualLayout>
          </c:layout>
        </c:title>
        <c:tickLblPos val="nextTo"/>
        <c:txPr>
          <a:bodyPr rot="-5400000" vert="horz"/>
          <a:lstStyle/>
          <a:p>
            <a:pPr>
              <a:defRPr>
                <a:solidFill>
                  <a:srgbClr val="002060"/>
                </a:solidFill>
              </a:defRPr>
            </a:pPr>
            <a:endParaRPr lang="en-US"/>
          </a:p>
        </c:txPr>
        <c:crossAx val="129304064"/>
        <c:crosses val="autoZero"/>
        <c:auto val="1"/>
        <c:lblAlgn val="ctr"/>
        <c:lblOffset val="100"/>
      </c:catAx>
      <c:valAx>
        <c:axId val="129304064"/>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2060"/>
                    </a:solidFill>
                    <a:latin typeface="+mn-lt"/>
                    <a:ea typeface="+mn-ea"/>
                    <a:cs typeface="+mn-cs"/>
                  </a:defRPr>
                </a:pPr>
                <a:r>
                  <a:rPr lang="en-US" sz="1800" b="0" i="0" baseline="0" dirty="0" smtClean="0">
                    <a:solidFill>
                      <a:srgbClr val="002060"/>
                    </a:solidFill>
                  </a:rPr>
                  <a:t>Rs .in Million</a:t>
                </a:r>
                <a:endParaRPr lang="en-US" dirty="0" smtClean="0">
                  <a:solidFill>
                    <a:srgbClr val="002060"/>
                  </a:solidFill>
                </a:endParaRPr>
              </a:p>
            </c:rich>
          </c:tx>
          <c:layout>
            <c:manualLayout>
              <c:xMode val="edge"/>
              <c:yMode val="edge"/>
              <c:x val="2.0664138154309401E-2"/>
              <c:y val="0.32356295756707987"/>
            </c:manualLayout>
          </c:layout>
        </c:title>
        <c:numFmt formatCode="General" sourceLinked="1"/>
        <c:tickLblPos val="nextTo"/>
        <c:txPr>
          <a:bodyPr/>
          <a:lstStyle/>
          <a:p>
            <a:pPr>
              <a:defRPr>
                <a:solidFill>
                  <a:srgbClr val="002060"/>
                </a:solidFill>
              </a:defRPr>
            </a:pPr>
            <a:endParaRPr lang="en-US"/>
          </a:p>
        </c:txPr>
        <c:crossAx val="129420672"/>
        <c:crosses val="autoZero"/>
        <c:crossBetween val="between"/>
      </c:valAx>
    </c:plotArea>
    <c:plotVisOnly val="1"/>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6.5273085182533996E-2"/>
          <c:y val="3.7382221161748719E-2"/>
          <c:w val="0.87072071104748683"/>
          <c:h val="0.4529758686880575"/>
        </c:manualLayout>
      </c:layout>
      <c:bar3DChart>
        <c:barDir val="col"/>
        <c:grouping val="clustered"/>
        <c:ser>
          <c:idx val="0"/>
          <c:order val="0"/>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Lbls>
            <c:dLbl>
              <c:idx val="8"/>
              <c:delete val="1"/>
            </c:dLbl>
            <c:dLbl>
              <c:idx val="11"/>
              <c:delete val="1"/>
            </c:dLbl>
            <c:txPr>
              <a:bodyPr/>
              <a:lstStyle/>
              <a:p>
                <a:pPr>
                  <a:defRPr sz="12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Sheet2!$S$12:$AD$12</c:f>
              <c:numCache>
                <c:formatCode>General</c:formatCode>
                <c:ptCount val="12"/>
                <c:pt idx="0">
                  <c:v>20</c:v>
                </c:pt>
                <c:pt idx="1">
                  <c:v>62</c:v>
                </c:pt>
                <c:pt idx="2">
                  <c:v>20</c:v>
                </c:pt>
                <c:pt idx="3">
                  <c:v>66</c:v>
                </c:pt>
                <c:pt idx="4">
                  <c:v>20</c:v>
                </c:pt>
                <c:pt idx="5">
                  <c:v>66</c:v>
                </c:pt>
                <c:pt idx="6">
                  <c:v>20</c:v>
                </c:pt>
                <c:pt idx="7">
                  <c:v>66</c:v>
                </c:pt>
                <c:pt idx="8">
                  <c:v>0</c:v>
                </c:pt>
                <c:pt idx="9">
                  <c:v>20</c:v>
                </c:pt>
                <c:pt idx="10">
                  <c:v>66</c:v>
                </c:pt>
                <c:pt idx="11">
                  <c:v>0</c:v>
                </c:pt>
              </c:numCache>
            </c:numRef>
          </c:val>
        </c:ser>
        <c:dLbls>
          <c:showVal val="1"/>
        </c:dLbls>
        <c:shape val="cylinder"/>
        <c:axId val="129502592"/>
        <c:axId val="129504768"/>
        <c:axId val="0"/>
      </c:bar3DChart>
      <c:catAx>
        <c:axId val="129502592"/>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6378680505846143"/>
              <c:y val="0.88286069651741295"/>
            </c:manualLayout>
          </c:layout>
        </c:title>
        <c:tickLblPos val="nextTo"/>
        <c:txPr>
          <a:bodyPr rot="-5400000" vert="horz"/>
          <a:lstStyle/>
          <a:p>
            <a:pPr>
              <a:defRPr sz="1050">
                <a:solidFill>
                  <a:srgbClr val="002060"/>
                </a:solidFill>
              </a:defRPr>
            </a:pPr>
            <a:endParaRPr lang="en-US"/>
          </a:p>
        </c:txPr>
        <c:crossAx val="129504768"/>
        <c:crosses val="autoZero"/>
        <c:auto val="1"/>
        <c:lblAlgn val="ctr"/>
        <c:lblOffset val="100"/>
      </c:catAx>
      <c:valAx>
        <c:axId val="129504768"/>
        <c:scaling>
          <c:orientation val="minMax"/>
        </c:scaling>
        <c:axPos val="l"/>
        <c:majorGridlines/>
        <c:title>
          <c:tx>
            <c:rich>
              <a:bodyPr rot="-5400000" vert="horz"/>
              <a:lstStyle/>
              <a:p>
                <a:pPr>
                  <a:defRPr sz="1400">
                    <a:solidFill>
                      <a:srgbClr val="002060"/>
                    </a:solidFill>
                  </a:defRPr>
                </a:pPr>
                <a:r>
                  <a:rPr lang="en-US" sz="1400" b="0" i="0" baseline="0" dirty="0" smtClean="0">
                    <a:solidFill>
                      <a:srgbClr val="002060"/>
                    </a:solidFill>
                  </a:rPr>
                  <a:t>Rs .in Million</a:t>
                </a:r>
                <a:endParaRPr lang="en-US" sz="1400" b="1" i="0" baseline="0" dirty="0">
                  <a:solidFill>
                    <a:srgbClr val="002060"/>
                  </a:solidFill>
                </a:endParaRPr>
              </a:p>
            </c:rich>
          </c:tx>
          <c:layout>
            <c:manualLayout>
              <c:xMode val="edge"/>
              <c:yMode val="edge"/>
              <c:x val="7.5757575757575924E-3"/>
              <c:y val="0.31688290829318289"/>
            </c:manualLayout>
          </c:layout>
        </c:title>
        <c:numFmt formatCode="General" sourceLinked="1"/>
        <c:tickLblPos val="nextTo"/>
        <c:txPr>
          <a:bodyPr/>
          <a:lstStyle/>
          <a:p>
            <a:pPr>
              <a:defRPr b="0">
                <a:solidFill>
                  <a:srgbClr val="002060"/>
                </a:solidFill>
              </a:defRPr>
            </a:pPr>
            <a:endParaRPr lang="en-US"/>
          </a:p>
        </c:txPr>
        <c:crossAx val="129502592"/>
        <c:crosses val="autoZero"/>
        <c:crossBetween val="between"/>
      </c:valAx>
    </c:plotArea>
    <c:plotVisOnly val="1"/>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otX val="10"/>
      <c:rotY val="0"/>
      <c:rAngAx val="1"/>
    </c:view3D>
    <c:plotArea>
      <c:layout/>
      <c:bar3DChart>
        <c:barDir val="col"/>
        <c:grouping val="clustered"/>
        <c:ser>
          <c:idx val="0"/>
          <c:order val="0"/>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txPr>
              <a:bodyPr/>
              <a:lstStyle/>
              <a:p>
                <a:pPr>
                  <a:defRPr sz="1400">
                    <a:solidFill>
                      <a:srgbClr val="002060"/>
                    </a:solidFill>
                    <a:latin typeface="Tahoma" pitchFamily="34" charset="0"/>
                    <a:ea typeface="Tahoma" pitchFamily="34" charset="0"/>
                    <a:cs typeface="Tahoma" pitchFamily="34" charset="0"/>
                  </a:defRPr>
                </a:pPr>
                <a:endParaRPr lang="en-US"/>
              </a:p>
            </c:txPr>
            <c:showVal val="1"/>
          </c:dLbls>
          <c:cat>
            <c:strRef>
              <c:f>Sheet2!$C$5:$H$7</c:f>
              <c:strCache>
                <c:ptCount val="6"/>
                <c:pt idx="0">
                  <c:v>77-78</c:v>
                </c:pt>
                <c:pt idx="1">
                  <c:v>79-80</c:v>
                </c:pt>
                <c:pt idx="2">
                  <c:v>81-82</c:v>
                </c:pt>
                <c:pt idx="3">
                  <c:v>83-84</c:v>
                </c:pt>
                <c:pt idx="4">
                  <c:v>85-86</c:v>
                </c:pt>
                <c:pt idx="5">
                  <c:v>87-88</c:v>
                </c:pt>
              </c:strCache>
            </c:strRef>
          </c:cat>
          <c:val>
            <c:numRef>
              <c:f>Sheet2!$C$14:$H$14</c:f>
              <c:numCache>
                <c:formatCode>General</c:formatCode>
                <c:ptCount val="6"/>
                <c:pt idx="0">
                  <c:v>2</c:v>
                </c:pt>
                <c:pt idx="1">
                  <c:v>3</c:v>
                </c:pt>
                <c:pt idx="2">
                  <c:v>7</c:v>
                </c:pt>
                <c:pt idx="3">
                  <c:v>12</c:v>
                </c:pt>
                <c:pt idx="4">
                  <c:v>14</c:v>
                </c:pt>
                <c:pt idx="5">
                  <c:v>14</c:v>
                </c:pt>
              </c:numCache>
            </c:numRef>
          </c:val>
        </c:ser>
        <c:dLbls>
          <c:showVal val="1"/>
        </c:dLbls>
        <c:shape val="cylinder"/>
        <c:axId val="129437056"/>
        <c:axId val="129447424"/>
        <c:axId val="0"/>
      </c:bar3DChart>
      <c:catAx>
        <c:axId val="129437056"/>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909789054146087"/>
              <c:y val="0.94924434848869765"/>
            </c:manualLayout>
          </c:layout>
        </c:title>
        <c:tickLblPos val="nextTo"/>
        <c:txPr>
          <a:bodyPr/>
          <a:lstStyle/>
          <a:p>
            <a:pPr>
              <a:defRPr sz="1100" b="1">
                <a:solidFill>
                  <a:srgbClr val="002060"/>
                </a:solidFill>
              </a:defRPr>
            </a:pPr>
            <a:endParaRPr lang="en-US"/>
          </a:p>
        </c:txPr>
        <c:crossAx val="129447424"/>
        <c:crosses val="autoZero"/>
        <c:auto val="1"/>
        <c:lblAlgn val="ctr"/>
        <c:lblOffset val="100"/>
      </c:catAx>
      <c:valAx>
        <c:axId val="129447424"/>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2060"/>
                    </a:solidFill>
                    <a:latin typeface="+mn-lt"/>
                    <a:ea typeface="+mn-ea"/>
                    <a:cs typeface="+mn-cs"/>
                  </a:defRPr>
                </a:pPr>
                <a:r>
                  <a:rPr lang="en-US" sz="1800" b="0" i="0" baseline="0" dirty="0" smtClean="0">
                    <a:solidFill>
                      <a:srgbClr val="002060"/>
                    </a:solidFill>
                  </a:rPr>
                  <a:t>Rs .in Million</a:t>
                </a:r>
                <a:endParaRPr lang="en-US" sz="1800" b="1" i="0" baseline="0" dirty="0" smtClean="0">
                  <a:solidFill>
                    <a:srgbClr val="002060"/>
                  </a:solidFill>
                </a:endParaRPr>
              </a:p>
            </c:rich>
          </c:tx>
          <c:layout>
            <c:manualLayout>
              <c:xMode val="edge"/>
              <c:yMode val="edge"/>
              <c:x val="2.0571352192087101E-2"/>
              <c:y val="0.31959381085429095"/>
            </c:manualLayout>
          </c:layout>
        </c:title>
        <c:numFmt formatCode="General" sourceLinked="1"/>
        <c:tickLblPos val="nextTo"/>
        <c:txPr>
          <a:bodyPr/>
          <a:lstStyle/>
          <a:p>
            <a:pPr>
              <a:defRPr sz="1200" b="1">
                <a:solidFill>
                  <a:srgbClr val="002060"/>
                </a:solidFill>
              </a:defRPr>
            </a:pPr>
            <a:endParaRPr lang="en-US"/>
          </a:p>
        </c:txPr>
        <c:crossAx val="129437056"/>
        <c:crosses val="autoZero"/>
        <c:crossBetween val="between"/>
      </c:valAx>
    </c:plotArea>
    <c:plotVisOnly val="1"/>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5.5638900400607809E-2"/>
          <c:y val="7.2524820267031873E-2"/>
          <c:w val="0.91768295854910065"/>
          <c:h val="0.56427861901878218"/>
        </c:manualLayout>
      </c:layout>
      <c:bar3DChart>
        <c:barDir val="col"/>
        <c:grouping val="clustered"/>
        <c:ser>
          <c:idx val="0"/>
          <c:order val="0"/>
          <c:dPt>
            <c:idx val="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4"/>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6"/>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8"/>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9"/>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1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2"/>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3"/>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14"/>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Pt>
            <c:idx val="1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dLbl>
              <c:idx val="0"/>
              <c:delete val="1"/>
            </c:dLbl>
            <c:dLbl>
              <c:idx val="1"/>
              <c:delete val="1"/>
            </c:dLbl>
            <c:txPr>
              <a:bodyPr/>
              <a:lstStyle/>
              <a:p>
                <a:pPr>
                  <a:defRPr sz="1200">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Sheet2!$C$16:$R$16</c:f>
              <c:numCache>
                <c:formatCode>General</c:formatCode>
                <c:ptCount val="16"/>
                <c:pt idx="0">
                  <c:v>0</c:v>
                </c:pt>
                <c:pt idx="1">
                  <c:v>0</c:v>
                </c:pt>
                <c:pt idx="2">
                  <c:v>20</c:v>
                </c:pt>
                <c:pt idx="3">
                  <c:v>20</c:v>
                </c:pt>
                <c:pt idx="4">
                  <c:v>20</c:v>
                </c:pt>
                <c:pt idx="5">
                  <c:v>20</c:v>
                </c:pt>
                <c:pt idx="6">
                  <c:v>20</c:v>
                </c:pt>
                <c:pt idx="7">
                  <c:v>20</c:v>
                </c:pt>
                <c:pt idx="8">
                  <c:v>20</c:v>
                </c:pt>
                <c:pt idx="9">
                  <c:v>20</c:v>
                </c:pt>
                <c:pt idx="10">
                  <c:v>20</c:v>
                </c:pt>
                <c:pt idx="11">
                  <c:v>20</c:v>
                </c:pt>
                <c:pt idx="12">
                  <c:v>20</c:v>
                </c:pt>
                <c:pt idx="13">
                  <c:v>20</c:v>
                </c:pt>
                <c:pt idx="14">
                  <c:v>30</c:v>
                </c:pt>
                <c:pt idx="15">
                  <c:v>30</c:v>
                </c:pt>
              </c:numCache>
            </c:numRef>
          </c:val>
        </c:ser>
        <c:dLbls>
          <c:showVal val="1"/>
        </c:dLbls>
        <c:shape val="cylinder"/>
        <c:axId val="129630592"/>
        <c:axId val="129632512"/>
        <c:axId val="0"/>
      </c:bar3DChart>
      <c:catAx>
        <c:axId val="129630592"/>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7746541817408161"/>
              <c:y val="0.94848717948717953"/>
            </c:manualLayout>
          </c:layout>
        </c:title>
        <c:tickLblPos val="nextTo"/>
        <c:txPr>
          <a:bodyPr rot="-5400000" vert="horz"/>
          <a:lstStyle/>
          <a:p>
            <a:pPr>
              <a:defRPr>
                <a:solidFill>
                  <a:srgbClr val="002060"/>
                </a:solidFill>
              </a:defRPr>
            </a:pPr>
            <a:endParaRPr lang="en-US"/>
          </a:p>
        </c:txPr>
        <c:crossAx val="129632512"/>
        <c:crosses val="autoZero"/>
        <c:auto val="1"/>
        <c:lblAlgn val="ctr"/>
        <c:lblOffset val="100"/>
      </c:catAx>
      <c:valAx>
        <c:axId val="129632512"/>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2060"/>
                    </a:solidFill>
                    <a:latin typeface="+mn-lt"/>
                    <a:ea typeface="+mn-ea"/>
                    <a:cs typeface="+mn-cs"/>
                  </a:defRPr>
                </a:pPr>
                <a:r>
                  <a:rPr lang="en-US" sz="1800" b="0" i="0" baseline="0" dirty="0" smtClean="0">
                    <a:solidFill>
                      <a:srgbClr val="002060"/>
                    </a:solidFill>
                  </a:rPr>
                  <a:t>Rs .in Million</a:t>
                </a:r>
                <a:endParaRPr lang="en-US" sz="1800" b="1" i="0" baseline="0" dirty="0" smtClean="0">
                  <a:solidFill>
                    <a:srgbClr val="002060"/>
                  </a:solidFill>
                </a:endParaRPr>
              </a:p>
            </c:rich>
          </c:tx>
          <c:layout>
            <c:manualLayout>
              <c:xMode val="edge"/>
              <c:yMode val="edge"/>
              <c:x val="1.4619883040935741E-3"/>
              <c:y val="0.35673038152839576"/>
            </c:manualLayout>
          </c:layout>
        </c:title>
        <c:numFmt formatCode="General" sourceLinked="1"/>
        <c:tickLblPos val="nextTo"/>
        <c:txPr>
          <a:bodyPr/>
          <a:lstStyle/>
          <a:p>
            <a:pPr>
              <a:defRPr>
                <a:solidFill>
                  <a:srgbClr val="002060"/>
                </a:solidFill>
              </a:defRPr>
            </a:pPr>
            <a:endParaRPr lang="en-US"/>
          </a:p>
        </c:txPr>
        <c:crossAx val="129630592"/>
        <c:crosses val="autoZero"/>
        <c:crossBetween val="between"/>
      </c:valAx>
    </c:plotArea>
    <c:plotVisOnly val="1"/>
  </c:chart>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9.0583825817460564E-2"/>
          <c:y val="3.061707957157582E-2"/>
          <c:w val="0.88286749853291258"/>
          <c:h val="0.41297314758732084"/>
        </c:manualLayout>
      </c:layout>
      <c:bar3DChart>
        <c:barDir val="col"/>
        <c:grouping val="clustered"/>
        <c:ser>
          <c:idx val="0"/>
          <c:order val="0"/>
          <c:dPt>
            <c:idx val="0"/>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2"/>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3"/>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4"/>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5"/>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6"/>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7"/>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8"/>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9"/>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0"/>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1"/>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sz="11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Sheet2!$S$16:$AD$16</c:f>
              <c:numCache>
                <c:formatCode>General</c:formatCode>
                <c:ptCount val="12"/>
                <c:pt idx="0">
                  <c:v>30</c:v>
                </c:pt>
                <c:pt idx="1">
                  <c:v>30</c:v>
                </c:pt>
                <c:pt idx="2">
                  <c:v>30</c:v>
                </c:pt>
                <c:pt idx="3">
                  <c:v>30</c:v>
                </c:pt>
                <c:pt idx="4">
                  <c:v>50</c:v>
                </c:pt>
                <c:pt idx="5">
                  <c:v>50</c:v>
                </c:pt>
                <c:pt idx="6">
                  <c:v>50</c:v>
                </c:pt>
                <c:pt idx="7">
                  <c:v>50</c:v>
                </c:pt>
                <c:pt idx="8">
                  <c:v>50</c:v>
                </c:pt>
                <c:pt idx="9">
                  <c:v>50</c:v>
                </c:pt>
                <c:pt idx="10">
                  <c:v>50</c:v>
                </c:pt>
                <c:pt idx="11">
                  <c:v>50</c:v>
                </c:pt>
              </c:numCache>
            </c:numRef>
          </c:val>
        </c:ser>
        <c:dLbls>
          <c:showVal val="1"/>
        </c:dLbls>
        <c:shape val="cylinder"/>
        <c:axId val="129709184"/>
        <c:axId val="129711104"/>
        <c:axId val="0"/>
      </c:bar3DChart>
      <c:catAx>
        <c:axId val="129709184"/>
        <c:scaling>
          <c:orientation val="minMax"/>
        </c:scaling>
        <c:axPos val="b"/>
        <c:title>
          <c:tx>
            <c:rich>
              <a:bodyPr/>
              <a:lstStyle/>
              <a:p>
                <a:pPr>
                  <a:defRPr sz="1600">
                    <a:solidFill>
                      <a:srgbClr val="002060"/>
                    </a:solidFill>
                  </a:defRPr>
                </a:pPr>
                <a:r>
                  <a:rPr lang="en-US" sz="1600">
                    <a:solidFill>
                      <a:srgbClr val="002060"/>
                    </a:solidFill>
                  </a:rPr>
                  <a:t>Year</a:t>
                </a:r>
              </a:p>
            </c:rich>
          </c:tx>
          <c:layout>
            <c:manualLayout>
              <c:xMode val="edge"/>
              <c:yMode val="edge"/>
              <c:x val="0.48533255885061038"/>
              <c:y val="0.95806952714437499"/>
            </c:manualLayout>
          </c:layout>
        </c:title>
        <c:tickLblPos val="nextTo"/>
        <c:txPr>
          <a:bodyPr rot="-5400000" vert="horz"/>
          <a:lstStyle/>
          <a:p>
            <a:pPr>
              <a:defRPr sz="1050">
                <a:solidFill>
                  <a:srgbClr val="002060"/>
                </a:solidFill>
              </a:defRPr>
            </a:pPr>
            <a:endParaRPr lang="en-US"/>
          </a:p>
        </c:txPr>
        <c:crossAx val="129711104"/>
        <c:crosses val="autoZero"/>
        <c:auto val="1"/>
        <c:lblAlgn val="ctr"/>
        <c:lblOffset val="100"/>
      </c:catAx>
      <c:valAx>
        <c:axId val="129711104"/>
        <c:scaling>
          <c:orientation val="minMax"/>
        </c:scaling>
        <c:axPos val="l"/>
        <c:majorGridlines/>
        <c:title>
          <c:tx>
            <c:rich>
              <a:bodyPr rot="-5400000" vert="horz"/>
              <a:lstStyle/>
              <a:p>
                <a:pPr>
                  <a:defRPr sz="1400">
                    <a:solidFill>
                      <a:srgbClr val="002060"/>
                    </a:solidFill>
                  </a:defRPr>
                </a:pPr>
                <a:r>
                  <a:rPr lang="en-US" sz="1400" b="0" i="0" baseline="0" dirty="0" smtClean="0">
                    <a:solidFill>
                      <a:srgbClr val="002060"/>
                    </a:solidFill>
                  </a:rPr>
                  <a:t>Rs .in Million</a:t>
                </a:r>
                <a:endParaRPr lang="en-US" sz="1400" b="1" i="0" baseline="0" dirty="0">
                  <a:solidFill>
                    <a:srgbClr val="002060"/>
                  </a:solidFill>
                </a:endParaRPr>
              </a:p>
            </c:rich>
          </c:tx>
          <c:layout>
            <c:manualLayout>
              <c:xMode val="edge"/>
              <c:yMode val="edge"/>
              <c:x val="1.7102991324993766E-2"/>
              <c:y val="0.27939208560468654"/>
            </c:manualLayout>
          </c:layout>
        </c:title>
        <c:numFmt formatCode="General" sourceLinked="1"/>
        <c:tickLblPos val="nextTo"/>
        <c:txPr>
          <a:bodyPr/>
          <a:lstStyle/>
          <a:p>
            <a:pPr>
              <a:defRPr>
                <a:solidFill>
                  <a:srgbClr val="002060"/>
                </a:solidFill>
              </a:defRPr>
            </a:pPr>
            <a:endParaRPr lang="en-US"/>
          </a:p>
        </c:txPr>
        <c:crossAx val="129709184"/>
        <c:crosses val="autoZero"/>
        <c:crossBetween val="between"/>
      </c:valAx>
    </c:plotArea>
    <c:plotVisOnly val="1"/>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6.349100715792412E-2"/>
          <c:y val="4.6534727132385323E-2"/>
          <c:w val="0.92779990214995289"/>
          <c:h val="0.60345173869600444"/>
        </c:manualLayout>
      </c:layout>
      <c:bar3DChart>
        <c:barDir val="col"/>
        <c:grouping val="clustered"/>
        <c:ser>
          <c:idx val="0"/>
          <c:order val="0"/>
          <c:dPt>
            <c:idx val="0"/>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2"/>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3"/>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4"/>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5"/>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6"/>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7"/>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8"/>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9"/>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0"/>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11"/>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12"/>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3"/>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4"/>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5"/>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sz="1200">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Sheet2!$C$18:$R$18</c:f>
              <c:numCache>
                <c:formatCode>General</c:formatCode>
                <c:ptCount val="16"/>
                <c:pt idx="0">
                  <c:v>26</c:v>
                </c:pt>
                <c:pt idx="1">
                  <c:v>26</c:v>
                </c:pt>
                <c:pt idx="2">
                  <c:v>26</c:v>
                </c:pt>
                <c:pt idx="3">
                  <c:v>26</c:v>
                </c:pt>
                <c:pt idx="4">
                  <c:v>26</c:v>
                </c:pt>
                <c:pt idx="5">
                  <c:v>28</c:v>
                </c:pt>
                <c:pt idx="6">
                  <c:v>29</c:v>
                </c:pt>
                <c:pt idx="7">
                  <c:v>29</c:v>
                </c:pt>
                <c:pt idx="8">
                  <c:v>31</c:v>
                </c:pt>
                <c:pt idx="9">
                  <c:v>36</c:v>
                </c:pt>
                <c:pt idx="10">
                  <c:v>31</c:v>
                </c:pt>
                <c:pt idx="11">
                  <c:v>46</c:v>
                </c:pt>
                <c:pt idx="12">
                  <c:v>31</c:v>
                </c:pt>
                <c:pt idx="13">
                  <c:v>51</c:v>
                </c:pt>
                <c:pt idx="14">
                  <c:v>33</c:v>
                </c:pt>
                <c:pt idx="15">
                  <c:v>58</c:v>
                </c:pt>
              </c:numCache>
            </c:numRef>
          </c:val>
        </c:ser>
        <c:shape val="cylinder"/>
        <c:axId val="129833216"/>
        <c:axId val="129839488"/>
        <c:axId val="0"/>
      </c:bar3DChart>
      <c:catAx>
        <c:axId val="129833216"/>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49404815459632623"/>
              <c:y val="0.93691256830600778"/>
            </c:manualLayout>
          </c:layout>
        </c:title>
        <c:tickLblPos val="nextTo"/>
        <c:txPr>
          <a:bodyPr rot="-5400000" vert="horz"/>
          <a:lstStyle/>
          <a:p>
            <a:pPr>
              <a:defRPr sz="1050">
                <a:solidFill>
                  <a:srgbClr val="002060"/>
                </a:solidFill>
              </a:defRPr>
            </a:pPr>
            <a:endParaRPr lang="en-US"/>
          </a:p>
        </c:txPr>
        <c:crossAx val="129839488"/>
        <c:crosses val="autoZero"/>
        <c:auto val="1"/>
        <c:lblAlgn val="ctr"/>
        <c:lblOffset val="100"/>
      </c:catAx>
      <c:valAx>
        <c:axId val="12983948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2060"/>
                    </a:solidFill>
                    <a:latin typeface="+mn-lt"/>
                    <a:ea typeface="+mn-ea"/>
                    <a:cs typeface="+mn-cs"/>
                  </a:defRPr>
                </a:pPr>
                <a:r>
                  <a:rPr lang="en-US" sz="1400" b="0" i="0" baseline="0" dirty="0" smtClean="0">
                    <a:solidFill>
                      <a:srgbClr val="002060"/>
                    </a:solidFill>
                  </a:rPr>
                  <a:t>Rs .in Million</a:t>
                </a:r>
                <a:endParaRPr lang="en-US" sz="1400" b="1" i="0" baseline="0" dirty="0" smtClean="0">
                  <a:solidFill>
                    <a:srgbClr val="002060"/>
                  </a:solidFill>
                </a:endParaRPr>
              </a:p>
            </c:rich>
          </c:tx>
          <c:layout>
            <c:manualLayout>
              <c:xMode val="edge"/>
              <c:yMode val="edge"/>
              <c:x val="0"/>
              <c:y val="0.36139273701118935"/>
            </c:manualLayout>
          </c:layout>
        </c:title>
        <c:numFmt formatCode="General" sourceLinked="1"/>
        <c:tickLblPos val="nextTo"/>
        <c:txPr>
          <a:bodyPr/>
          <a:lstStyle/>
          <a:p>
            <a:pPr>
              <a:defRPr>
                <a:solidFill>
                  <a:srgbClr val="002060"/>
                </a:solidFill>
              </a:defRPr>
            </a:pPr>
            <a:endParaRPr lang="en-US"/>
          </a:p>
        </c:txPr>
        <c:crossAx val="129833216"/>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8"/>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671693642461359"/>
          <c:y val="0.12018529400242882"/>
          <c:w val="0.83283063575386462"/>
          <c:h val="0.66834018881968105"/>
        </c:manualLayout>
      </c:layout>
      <c:barChart>
        <c:barDir val="col"/>
        <c:grouping val="clustered"/>
        <c:ser>
          <c:idx val="0"/>
          <c:order val="0"/>
          <c:tx>
            <c:strRef>
              <c:f>Sheet1!$B$5</c:f>
              <c:strCache>
                <c:ptCount val="1"/>
                <c:pt idx="0">
                  <c:v>Renewal Premium</c:v>
                </c:pt>
              </c:strCache>
            </c:strRef>
          </c:tx>
          <c:dPt>
            <c:idx val="2"/>
            <c:spPr>
              <a:solidFill>
                <a:schemeClr val="accent3">
                  <a:lumMod val="75000"/>
                </a:schemeClr>
              </a:solidFill>
            </c:spPr>
          </c:dPt>
          <c:dPt>
            <c:idx val="3"/>
            <c:spPr>
              <a:solidFill>
                <a:schemeClr val="accent6">
                  <a:lumMod val="60000"/>
                  <a:lumOff val="40000"/>
                </a:schemeClr>
              </a:solidFill>
              <a:ln w="9525" cap="flat" cmpd="sng" algn="ctr">
                <a:solidFill>
                  <a:schemeClr val="accent6"/>
                </a:solidFill>
                <a:prstDash val="solid"/>
              </a:ln>
              <a:effectLst>
                <a:outerShdw blurRad="50800" dist="38100" dir="5400000" rotWithShape="0">
                  <a:srgbClr val="000000">
                    <a:alpha val="35000"/>
                  </a:srgbClr>
                </a:outerShdw>
              </a:effectLst>
            </c:spPr>
          </c:dPt>
          <c:dPt>
            <c:idx val="4"/>
            <c:spPr>
              <a:solidFill>
                <a:schemeClr val="accent5">
                  <a:lumMod val="60000"/>
                  <a:lumOff val="40000"/>
                </a:schemeClr>
              </a:solidFill>
              <a:ln w="9525" cap="flat" cmpd="sng" algn="ctr">
                <a:solidFill>
                  <a:schemeClr val="accent6"/>
                </a:solidFill>
                <a:prstDash val="solid"/>
              </a:ln>
              <a:effectLst>
                <a:outerShdw blurRad="50800" dist="38100" dir="5400000" rotWithShape="0">
                  <a:srgbClr val="000000">
                    <a:alpha val="35000"/>
                  </a:srgbClr>
                </a:outerShdw>
              </a:effectLst>
            </c:spPr>
          </c:dPt>
          <c:dPt>
            <c:idx val="5"/>
            <c:spPr>
              <a:solidFill>
                <a:schemeClr val="accent5">
                  <a:lumMod val="60000"/>
                  <a:lumOff val="40000"/>
                </a:schemeClr>
              </a:solidFill>
              <a:ln w="9525" cap="flat" cmpd="sng" algn="ctr">
                <a:solidFill>
                  <a:schemeClr val="accent1"/>
                </a:solidFill>
                <a:prstDash val="solid"/>
              </a:ln>
              <a:effectLst>
                <a:outerShdw blurRad="50800" dist="38100" dir="5400000" rotWithShape="0">
                  <a:srgbClr val="000000">
                    <a:alpha val="35000"/>
                  </a:srgbClr>
                </a:outerShdw>
              </a:effectLst>
            </c:spPr>
          </c:dPt>
          <c:dPt>
            <c:idx val="6"/>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7"/>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8"/>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9"/>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Lbls>
            <c:txPr>
              <a:bodyPr/>
              <a:lstStyle/>
              <a:p>
                <a:pPr>
                  <a:defRPr>
                    <a:solidFill>
                      <a:srgbClr val="002060"/>
                    </a:solidFill>
                  </a:defRPr>
                </a:pPr>
                <a:endParaRPr lang="en-US"/>
              </a:p>
            </c:txPr>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Sheet1!$C$5:$L$5</c:f>
              <c:numCache>
                <c:formatCode>General</c:formatCode>
                <c:ptCount val="10"/>
                <c:pt idx="0">
                  <c:v>218.9</c:v>
                </c:pt>
                <c:pt idx="1">
                  <c:v>364.5</c:v>
                </c:pt>
                <c:pt idx="2">
                  <c:v>2266.5</c:v>
                </c:pt>
                <c:pt idx="3">
                  <c:v>3935.1</c:v>
                </c:pt>
                <c:pt idx="4">
                  <c:v>4537.8</c:v>
                </c:pt>
                <c:pt idx="5">
                  <c:v>8454.2999999999811</c:v>
                </c:pt>
                <c:pt idx="6">
                  <c:v>9784.7999999999811</c:v>
                </c:pt>
                <c:pt idx="7">
                  <c:v>12053.6</c:v>
                </c:pt>
                <c:pt idx="8">
                  <c:v>13993.5</c:v>
                </c:pt>
                <c:pt idx="9">
                  <c:v>17656.900000000001</c:v>
                </c:pt>
              </c:numCache>
            </c:numRef>
          </c:val>
        </c:ser>
        <c:dLbls>
          <c:showVal val="1"/>
        </c:dLbls>
        <c:gapWidth val="50"/>
        <c:axId val="127745408"/>
        <c:axId val="127751680"/>
      </c:barChart>
      <c:catAx>
        <c:axId val="127745408"/>
        <c:scaling>
          <c:orientation val="minMax"/>
        </c:scaling>
        <c:axPos val="b"/>
        <c:title>
          <c:tx>
            <c:rich>
              <a:bodyPr/>
              <a:lstStyle/>
              <a:p>
                <a:pPr>
                  <a:defRPr>
                    <a:solidFill>
                      <a:srgbClr val="002060"/>
                    </a:solidFill>
                  </a:defRPr>
                </a:pPr>
                <a:r>
                  <a:rPr lang="en-US">
                    <a:solidFill>
                      <a:srgbClr val="002060"/>
                    </a:solidFill>
                  </a:rPr>
                  <a:t>YEAR</a:t>
                </a:r>
              </a:p>
            </c:rich>
          </c:tx>
          <c:layout/>
        </c:title>
        <c:numFmt formatCode="General" sourceLinked="1"/>
        <c:tickLblPos val="nextTo"/>
        <c:txPr>
          <a:bodyPr/>
          <a:lstStyle/>
          <a:p>
            <a:pPr>
              <a:defRPr>
                <a:solidFill>
                  <a:srgbClr val="002060"/>
                </a:solidFill>
              </a:defRPr>
            </a:pPr>
            <a:endParaRPr lang="en-US"/>
          </a:p>
        </c:txPr>
        <c:crossAx val="127751680"/>
        <c:crosses val="autoZero"/>
        <c:auto val="1"/>
        <c:lblAlgn val="ctr"/>
        <c:lblOffset val="100"/>
      </c:catAx>
      <c:valAx>
        <c:axId val="127751680"/>
        <c:scaling>
          <c:orientation val="minMax"/>
        </c:scaling>
        <c:axPos val="l"/>
        <c:majorGridlines/>
        <c:title>
          <c:tx>
            <c:rich>
              <a:bodyPr rot="-5400000" vert="horz"/>
              <a:lstStyle/>
              <a:p>
                <a:pPr>
                  <a:defRPr>
                    <a:solidFill>
                      <a:srgbClr val="002060"/>
                    </a:solidFill>
                  </a:defRPr>
                </a:pPr>
                <a:r>
                  <a:rPr lang="en-US" sz="1800" b="1" dirty="0" smtClean="0">
                    <a:solidFill>
                      <a:srgbClr val="002060"/>
                    </a:solidFill>
                  </a:rPr>
                  <a:t>Scale </a:t>
                </a:r>
                <a:endParaRPr lang="en-US" sz="1800" dirty="0">
                  <a:solidFill>
                    <a:srgbClr val="002060"/>
                  </a:solidFill>
                </a:endParaRPr>
              </a:p>
            </c:rich>
          </c:tx>
          <c:layout>
            <c:manualLayout>
              <c:xMode val="edge"/>
              <c:yMode val="edge"/>
              <c:x val="2.318666763876738E-2"/>
              <c:y val="0.40671857249187132"/>
            </c:manualLayout>
          </c:layout>
        </c:title>
        <c:numFmt formatCode="General" sourceLinked="1"/>
        <c:tickLblPos val="nextTo"/>
        <c:txPr>
          <a:bodyPr/>
          <a:lstStyle/>
          <a:p>
            <a:pPr>
              <a:defRPr>
                <a:solidFill>
                  <a:srgbClr val="002060"/>
                </a:solidFill>
              </a:defRPr>
            </a:pPr>
            <a:endParaRPr lang="en-US"/>
          </a:p>
        </c:txPr>
        <c:crossAx val="127745408"/>
        <c:crosses val="autoZero"/>
        <c:crossBetween val="between"/>
      </c:valAx>
    </c:plotArea>
    <c:plotVisOnly val="1"/>
  </c:chart>
  <c:txPr>
    <a:bodyPr/>
    <a:lstStyle/>
    <a:p>
      <a:pPr>
        <a:defRPr sz="180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0.10013643564824667"/>
          <c:y val="8.0514922140183603E-2"/>
          <c:w val="0.8548185193067086"/>
          <c:h val="0.43480136005726838"/>
        </c:manualLayout>
      </c:layout>
      <c:bar3DChart>
        <c:barDir val="col"/>
        <c:grouping val="clustered"/>
        <c:ser>
          <c:idx val="0"/>
          <c:order val="0"/>
          <c:dPt>
            <c:idx val="0"/>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2"/>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3"/>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4"/>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5"/>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6"/>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7"/>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8"/>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9"/>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0"/>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1"/>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sz="11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Sheet2!$S$18:$AD$18</c:f>
              <c:numCache>
                <c:formatCode>General</c:formatCode>
                <c:ptCount val="12"/>
                <c:pt idx="0">
                  <c:v>35</c:v>
                </c:pt>
                <c:pt idx="1">
                  <c:v>65</c:v>
                </c:pt>
                <c:pt idx="2">
                  <c:v>35</c:v>
                </c:pt>
                <c:pt idx="3">
                  <c:v>69</c:v>
                </c:pt>
                <c:pt idx="4">
                  <c:v>35</c:v>
                </c:pt>
                <c:pt idx="5">
                  <c:v>69</c:v>
                </c:pt>
                <c:pt idx="6">
                  <c:v>35</c:v>
                </c:pt>
                <c:pt idx="7">
                  <c:v>69</c:v>
                </c:pt>
                <c:pt idx="8">
                  <c:v>100</c:v>
                </c:pt>
                <c:pt idx="9">
                  <c:v>35</c:v>
                </c:pt>
                <c:pt idx="10">
                  <c:v>69</c:v>
                </c:pt>
                <c:pt idx="11">
                  <c:v>100</c:v>
                </c:pt>
              </c:numCache>
            </c:numRef>
          </c:val>
        </c:ser>
        <c:dLbls>
          <c:showVal val="1"/>
        </c:dLbls>
        <c:shape val="cylinder"/>
        <c:axId val="129962368"/>
        <c:axId val="129964288"/>
        <c:axId val="0"/>
      </c:bar3DChart>
      <c:catAx>
        <c:axId val="129962368"/>
        <c:scaling>
          <c:orientation val="minMax"/>
        </c:scaling>
        <c:axPos val="b"/>
        <c:title>
          <c:tx>
            <c:rich>
              <a:bodyPr/>
              <a:lstStyle/>
              <a:p>
                <a:pPr>
                  <a:defRPr sz="1400">
                    <a:solidFill>
                      <a:srgbClr val="002060"/>
                    </a:solidFill>
                  </a:defRPr>
                </a:pPr>
                <a:r>
                  <a:rPr lang="en-US" sz="1400" dirty="0" smtClean="0">
                    <a:solidFill>
                      <a:srgbClr val="002060"/>
                    </a:solidFill>
                  </a:rPr>
                  <a:t>Year</a:t>
                </a:r>
                <a:endParaRPr lang="en-US" sz="1400" dirty="0">
                  <a:solidFill>
                    <a:srgbClr val="002060"/>
                  </a:solidFill>
                </a:endParaRPr>
              </a:p>
            </c:rich>
          </c:tx>
          <c:layout>
            <c:manualLayout>
              <c:xMode val="edge"/>
              <c:yMode val="edge"/>
              <c:x val="0.46899754084793449"/>
              <c:y val="0.95933122629502965"/>
            </c:manualLayout>
          </c:layout>
        </c:title>
        <c:tickLblPos val="nextTo"/>
        <c:txPr>
          <a:bodyPr rot="-5400000" vert="horz"/>
          <a:lstStyle/>
          <a:p>
            <a:pPr>
              <a:defRPr sz="1050">
                <a:solidFill>
                  <a:srgbClr val="002060"/>
                </a:solidFill>
              </a:defRPr>
            </a:pPr>
            <a:endParaRPr lang="en-US"/>
          </a:p>
        </c:txPr>
        <c:crossAx val="129964288"/>
        <c:crosses val="autoZero"/>
        <c:auto val="1"/>
        <c:lblAlgn val="ctr"/>
        <c:lblOffset val="100"/>
      </c:catAx>
      <c:valAx>
        <c:axId val="12996428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2060"/>
                    </a:solidFill>
                    <a:latin typeface="+mn-lt"/>
                    <a:ea typeface="+mn-ea"/>
                    <a:cs typeface="+mn-cs"/>
                  </a:defRPr>
                </a:pPr>
                <a:r>
                  <a:rPr lang="en-US" sz="1400" b="0" i="0" baseline="0" dirty="0" smtClean="0">
                    <a:solidFill>
                      <a:srgbClr val="002060"/>
                    </a:solidFill>
                  </a:rPr>
                  <a:t>Rs .in Million</a:t>
                </a:r>
                <a:endParaRPr lang="en-US" sz="1400" b="1" i="0" baseline="0" dirty="0" smtClean="0">
                  <a:solidFill>
                    <a:srgbClr val="002060"/>
                  </a:solidFill>
                </a:endParaRPr>
              </a:p>
            </c:rich>
          </c:tx>
          <c:layout>
            <c:manualLayout>
              <c:xMode val="edge"/>
              <c:yMode val="edge"/>
              <c:x val="1.3250691636518529E-2"/>
              <c:y val="0.42593139777006844"/>
            </c:manualLayout>
          </c:layout>
        </c:title>
        <c:numFmt formatCode="General" sourceLinked="1"/>
        <c:tickLblPos val="nextTo"/>
        <c:txPr>
          <a:bodyPr/>
          <a:lstStyle/>
          <a:p>
            <a:pPr>
              <a:defRPr>
                <a:solidFill>
                  <a:srgbClr val="002060"/>
                </a:solidFill>
              </a:defRPr>
            </a:pPr>
            <a:endParaRPr lang="en-US"/>
          </a:p>
        </c:txPr>
        <c:crossAx val="129962368"/>
        <c:crosses val="autoZero"/>
        <c:crossBetween val="between"/>
      </c:valAx>
    </c:plotArea>
    <c:plotVisOnly val="1"/>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bar3DChart>
        <c:barDir val="col"/>
        <c:grouping val="clustered"/>
        <c:ser>
          <c:idx val="0"/>
          <c:order val="0"/>
          <c:dPt>
            <c:idx val="0"/>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2"/>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3"/>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4"/>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5"/>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6"/>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7"/>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8"/>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9"/>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10"/>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1"/>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2"/>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3"/>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4"/>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15"/>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Lbls>
            <c:txPr>
              <a:bodyPr/>
              <a:lstStyle/>
              <a:p>
                <a:pPr>
                  <a:defRPr sz="1200">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Sheet2!$C$19:$R$19</c:f>
              <c:numCache>
                <c:formatCode>General</c:formatCode>
                <c:ptCount val="16"/>
                <c:pt idx="0">
                  <c:v>18</c:v>
                </c:pt>
                <c:pt idx="1">
                  <c:v>18</c:v>
                </c:pt>
                <c:pt idx="2">
                  <c:v>18</c:v>
                </c:pt>
                <c:pt idx="3">
                  <c:v>18</c:v>
                </c:pt>
                <c:pt idx="4">
                  <c:v>18</c:v>
                </c:pt>
                <c:pt idx="5">
                  <c:v>18</c:v>
                </c:pt>
                <c:pt idx="6">
                  <c:v>19</c:v>
                </c:pt>
                <c:pt idx="7">
                  <c:v>19</c:v>
                </c:pt>
                <c:pt idx="8">
                  <c:v>21</c:v>
                </c:pt>
                <c:pt idx="9">
                  <c:v>26</c:v>
                </c:pt>
                <c:pt idx="10">
                  <c:v>21</c:v>
                </c:pt>
                <c:pt idx="11">
                  <c:v>36</c:v>
                </c:pt>
                <c:pt idx="12">
                  <c:v>21</c:v>
                </c:pt>
                <c:pt idx="13">
                  <c:v>41</c:v>
                </c:pt>
                <c:pt idx="14">
                  <c:v>23</c:v>
                </c:pt>
                <c:pt idx="15">
                  <c:v>48</c:v>
                </c:pt>
              </c:numCache>
            </c:numRef>
          </c:val>
        </c:ser>
        <c:dLbls>
          <c:showVal val="1"/>
        </c:dLbls>
        <c:shape val="cylinder"/>
        <c:axId val="130115456"/>
        <c:axId val="130121728"/>
        <c:axId val="0"/>
      </c:bar3DChart>
      <c:catAx>
        <c:axId val="130115456"/>
        <c:scaling>
          <c:orientation val="minMax"/>
        </c:scaling>
        <c:axPos val="b"/>
        <c:title>
          <c:tx>
            <c:rich>
              <a:bodyPr/>
              <a:lstStyle/>
              <a:p>
                <a:pPr>
                  <a:defRPr sz="1200">
                    <a:solidFill>
                      <a:srgbClr val="002060"/>
                    </a:solidFill>
                  </a:defRPr>
                </a:pPr>
                <a:r>
                  <a:rPr lang="en-US" sz="1200">
                    <a:solidFill>
                      <a:srgbClr val="002060"/>
                    </a:solidFill>
                  </a:rPr>
                  <a:t>Year</a:t>
                </a:r>
              </a:p>
            </c:rich>
          </c:tx>
          <c:layout>
            <c:manualLayout>
              <c:xMode val="edge"/>
              <c:yMode val="edge"/>
              <c:x val="0.49886385076942813"/>
              <c:y val="0.95013693805286137"/>
            </c:manualLayout>
          </c:layout>
        </c:title>
        <c:tickLblPos val="nextTo"/>
        <c:txPr>
          <a:bodyPr rot="-5400000" vert="horz"/>
          <a:lstStyle/>
          <a:p>
            <a:pPr>
              <a:defRPr sz="1100">
                <a:solidFill>
                  <a:srgbClr val="002060"/>
                </a:solidFill>
              </a:defRPr>
            </a:pPr>
            <a:endParaRPr lang="en-US"/>
          </a:p>
        </c:txPr>
        <c:crossAx val="130121728"/>
        <c:crosses val="autoZero"/>
        <c:auto val="1"/>
        <c:lblAlgn val="ctr"/>
        <c:lblOffset val="100"/>
      </c:catAx>
      <c:valAx>
        <c:axId val="130121728"/>
        <c:scaling>
          <c:orientation val="minMax"/>
        </c:scaling>
        <c:axPos val="l"/>
        <c:majorGridlines/>
        <c:title>
          <c:tx>
            <c:rich>
              <a:bodyPr rot="-5400000" vert="horz"/>
              <a:lstStyle/>
              <a:p>
                <a:pPr>
                  <a:defRPr sz="1200">
                    <a:solidFill>
                      <a:srgbClr val="002060"/>
                    </a:solidFill>
                  </a:defRPr>
                </a:pPr>
                <a:r>
                  <a:rPr lang="en-US" sz="1200" b="0">
                    <a:solidFill>
                      <a:srgbClr val="002060"/>
                    </a:solidFill>
                  </a:rPr>
                  <a:t>Rs.</a:t>
                </a:r>
                <a:r>
                  <a:rPr lang="en-US" sz="1200" b="0" baseline="0">
                    <a:solidFill>
                      <a:srgbClr val="002060"/>
                    </a:solidFill>
                  </a:rPr>
                  <a:t> in Million</a:t>
                </a:r>
                <a:endParaRPr lang="en-US" sz="1200" b="0">
                  <a:solidFill>
                    <a:srgbClr val="002060"/>
                  </a:solidFill>
                </a:endParaRPr>
              </a:p>
            </c:rich>
          </c:tx>
          <c:layout>
            <c:manualLayout>
              <c:xMode val="edge"/>
              <c:yMode val="edge"/>
              <c:x val="1.464636920384952E-2"/>
              <c:y val="0.35817505206215422"/>
            </c:manualLayout>
          </c:layout>
        </c:title>
        <c:numFmt formatCode="General" sourceLinked="1"/>
        <c:tickLblPos val="nextTo"/>
        <c:txPr>
          <a:bodyPr/>
          <a:lstStyle/>
          <a:p>
            <a:pPr>
              <a:defRPr>
                <a:solidFill>
                  <a:srgbClr val="002060"/>
                </a:solidFill>
              </a:defRPr>
            </a:pPr>
            <a:endParaRPr lang="en-US"/>
          </a:p>
        </c:txPr>
        <c:crossAx val="130115456"/>
        <c:crosses val="autoZero"/>
        <c:crossBetween val="between"/>
      </c:valAx>
    </c:plotArea>
    <c:plotVisOnly val="1"/>
  </c:chart>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0.11124242424242424"/>
          <c:y val="1.5896022612558045E-2"/>
          <c:w val="0.8728155571462658"/>
          <c:h val="0.4620446194225723"/>
        </c:manualLayout>
      </c:layout>
      <c:bar3DChart>
        <c:barDir val="col"/>
        <c:grouping val="clustered"/>
        <c:ser>
          <c:idx val="0"/>
          <c:order val="0"/>
          <c:dPt>
            <c:idx val="0"/>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2"/>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3"/>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4"/>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5"/>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6"/>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7"/>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8"/>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9"/>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0"/>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1"/>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Lbls>
            <c:txPr>
              <a:bodyPr/>
              <a:lstStyle/>
              <a:p>
                <a:pPr>
                  <a:defRPr sz="12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Sheet2!$S$19:$AD$19</c:f>
              <c:numCache>
                <c:formatCode>General</c:formatCode>
                <c:ptCount val="12"/>
                <c:pt idx="0">
                  <c:v>25</c:v>
                </c:pt>
                <c:pt idx="1">
                  <c:v>55</c:v>
                </c:pt>
                <c:pt idx="2">
                  <c:v>25</c:v>
                </c:pt>
                <c:pt idx="3">
                  <c:v>59</c:v>
                </c:pt>
                <c:pt idx="4">
                  <c:v>25</c:v>
                </c:pt>
                <c:pt idx="5">
                  <c:v>59</c:v>
                </c:pt>
                <c:pt idx="6">
                  <c:v>25</c:v>
                </c:pt>
                <c:pt idx="7">
                  <c:v>59</c:v>
                </c:pt>
                <c:pt idx="8">
                  <c:v>59</c:v>
                </c:pt>
                <c:pt idx="9">
                  <c:v>25</c:v>
                </c:pt>
                <c:pt idx="10">
                  <c:v>59</c:v>
                </c:pt>
                <c:pt idx="11">
                  <c:v>59</c:v>
                </c:pt>
              </c:numCache>
            </c:numRef>
          </c:val>
        </c:ser>
        <c:dLbls>
          <c:showVal val="1"/>
        </c:dLbls>
        <c:shape val="cylinder"/>
        <c:axId val="130024576"/>
        <c:axId val="130026496"/>
        <c:axId val="0"/>
      </c:bar3DChart>
      <c:catAx>
        <c:axId val="130024576"/>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5088883321403006"/>
              <c:y val="0.92541025641025643"/>
            </c:manualLayout>
          </c:layout>
        </c:title>
        <c:tickLblPos val="nextTo"/>
        <c:txPr>
          <a:bodyPr rot="-5400000" vert="horz"/>
          <a:lstStyle/>
          <a:p>
            <a:pPr>
              <a:defRPr>
                <a:solidFill>
                  <a:srgbClr val="002060"/>
                </a:solidFill>
              </a:defRPr>
            </a:pPr>
            <a:endParaRPr lang="en-US"/>
          </a:p>
        </c:txPr>
        <c:crossAx val="130026496"/>
        <c:crosses val="autoZero"/>
        <c:auto val="1"/>
        <c:lblAlgn val="ctr"/>
        <c:lblOffset val="100"/>
      </c:catAx>
      <c:valAx>
        <c:axId val="130026496"/>
        <c:scaling>
          <c:orientation val="minMax"/>
        </c:scaling>
        <c:axPos val="l"/>
        <c:majorGridlines/>
        <c:title>
          <c:tx>
            <c:rich>
              <a:bodyPr rot="-5400000" vert="horz"/>
              <a:lstStyle/>
              <a:p>
                <a:pPr>
                  <a:defRPr sz="1600">
                    <a:solidFill>
                      <a:srgbClr val="002060"/>
                    </a:solidFill>
                  </a:defRPr>
                </a:pPr>
                <a:r>
                  <a:rPr lang="en-US" sz="1600" b="0">
                    <a:solidFill>
                      <a:srgbClr val="002060"/>
                    </a:solidFill>
                  </a:rPr>
                  <a:t>Rs. in Million</a:t>
                </a:r>
              </a:p>
            </c:rich>
          </c:tx>
          <c:layout>
            <c:manualLayout>
              <c:xMode val="edge"/>
              <c:yMode val="edge"/>
              <c:x val="3.0434786081796891E-2"/>
              <c:y val="0.38082229053440547"/>
            </c:manualLayout>
          </c:layout>
        </c:title>
        <c:numFmt formatCode="General" sourceLinked="1"/>
        <c:tickLblPos val="nextTo"/>
        <c:txPr>
          <a:bodyPr/>
          <a:lstStyle/>
          <a:p>
            <a:pPr>
              <a:defRPr>
                <a:solidFill>
                  <a:srgbClr val="002060"/>
                </a:solidFill>
              </a:defRPr>
            </a:pPr>
            <a:endParaRPr lang="en-US"/>
          </a:p>
        </c:txPr>
        <c:crossAx val="130024576"/>
        <c:crosses val="autoZero"/>
        <c:crossBetween val="between"/>
      </c:valAx>
    </c:plotArea>
    <c:plotVisOnly val="1"/>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bar3DChart>
        <c:barDir val="col"/>
        <c:grouping val="clustered"/>
        <c:ser>
          <c:idx val="0"/>
          <c:order val="0"/>
          <c:dPt>
            <c:idx val="0"/>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2"/>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3"/>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4"/>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5"/>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6"/>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7"/>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8"/>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9"/>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10"/>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1"/>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2"/>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13"/>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4"/>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5"/>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Lbls>
            <c:txPr>
              <a:bodyPr/>
              <a:lstStyle/>
              <a:p>
                <a:pPr>
                  <a:defRPr sz="1200">
                    <a:solidFill>
                      <a:srgbClr val="002060"/>
                    </a:solidFill>
                  </a:defRPr>
                </a:pPr>
                <a:endParaRPr lang="en-US"/>
              </a:p>
            </c:txPr>
            <c:showVal val="1"/>
          </c:dLbls>
          <c:cat>
            <c:multiLvlStrRef>
              <c:f>Sheet2!$C$5:$R$7</c:f>
              <c:multiLvlStrCache>
                <c:ptCount val="16"/>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lvl>
                <c:lvl>
                  <c:pt idx="0">
                    <c:v>77-78</c:v>
                  </c:pt>
                  <c:pt idx="1">
                    <c:v>79-80</c:v>
                  </c:pt>
                  <c:pt idx="2">
                    <c:v>81-82</c:v>
                  </c:pt>
                  <c:pt idx="3">
                    <c:v>83-84</c:v>
                  </c:pt>
                  <c:pt idx="4">
                    <c:v>85-86</c:v>
                  </c:pt>
                  <c:pt idx="5">
                    <c:v>87-88</c:v>
                  </c:pt>
                  <c:pt idx="6">
                    <c:v>89-90</c:v>
                  </c:pt>
                  <c:pt idx="8">
                    <c:v>91-92</c:v>
                  </c:pt>
                  <c:pt idx="10">
                    <c:v>93-94</c:v>
                  </c:pt>
                  <c:pt idx="12">
                    <c:v>95-96</c:v>
                  </c:pt>
                  <c:pt idx="14">
                    <c:v>97-98</c:v>
                  </c:pt>
                </c:lvl>
              </c:multiLvlStrCache>
            </c:multiLvlStrRef>
          </c:cat>
          <c:val>
            <c:numRef>
              <c:f>Sheet2!$C$20:$R$20</c:f>
              <c:numCache>
                <c:formatCode>General</c:formatCode>
                <c:ptCount val="16"/>
                <c:pt idx="0">
                  <c:v>12</c:v>
                </c:pt>
                <c:pt idx="1">
                  <c:v>12</c:v>
                </c:pt>
                <c:pt idx="2">
                  <c:v>12</c:v>
                </c:pt>
                <c:pt idx="3">
                  <c:v>12</c:v>
                </c:pt>
                <c:pt idx="4">
                  <c:v>12</c:v>
                </c:pt>
                <c:pt idx="5">
                  <c:v>12</c:v>
                </c:pt>
                <c:pt idx="6">
                  <c:v>13</c:v>
                </c:pt>
                <c:pt idx="7">
                  <c:v>13</c:v>
                </c:pt>
                <c:pt idx="8">
                  <c:v>15</c:v>
                </c:pt>
                <c:pt idx="9">
                  <c:v>20</c:v>
                </c:pt>
                <c:pt idx="10">
                  <c:v>15</c:v>
                </c:pt>
                <c:pt idx="11">
                  <c:v>30</c:v>
                </c:pt>
                <c:pt idx="12">
                  <c:v>15</c:v>
                </c:pt>
                <c:pt idx="13">
                  <c:v>35</c:v>
                </c:pt>
                <c:pt idx="14">
                  <c:v>17</c:v>
                </c:pt>
                <c:pt idx="15">
                  <c:v>42</c:v>
                </c:pt>
              </c:numCache>
            </c:numRef>
          </c:val>
        </c:ser>
        <c:dLbls>
          <c:showVal val="1"/>
        </c:dLbls>
        <c:shape val="cylinder"/>
        <c:axId val="130325120"/>
        <c:axId val="130327296"/>
        <c:axId val="0"/>
      </c:bar3DChart>
      <c:catAx>
        <c:axId val="130325120"/>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5088332361232627"/>
              <c:y val="0.95224284464442244"/>
            </c:manualLayout>
          </c:layout>
        </c:title>
        <c:tickLblPos val="nextTo"/>
        <c:txPr>
          <a:bodyPr rot="-5400000" vert="horz"/>
          <a:lstStyle/>
          <a:p>
            <a:pPr>
              <a:defRPr sz="1100">
                <a:solidFill>
                  <a:srgbClr val="002060"/>
                </a:solidFill>
              </a:defRPr>
            </a:pPr>
            <a:endParaRPr lang="en-US"/>
          </a:p>
        </c:txPr>
        <c:crossAx val="130327296"/>
        <c:crosses val="autoZero"/>
        <c:auto val="1"/>
        <c:lblAlgn val="ctr"/>
        <c:lblOffset val="100"/>
      </c:catAx>
      <c:valAx>
        <c:axId val="130327296"/>
        <c:scaling>
          <c:orientation val="minMax"/>
        </c:scaling>
        <c:axPos val="l"/>
        <c:majorGridlines/>
        <c:title>
          <c:tx>
            <c:rich>
              <a:bodyPr rot="-5400000" vert="horz"/>
              <a:lstStyle/>
              <a:p>
                <a:pPr>
                  <a:defRPr sz="1400" b="0">
                    <a:solidFill>
                      <a:srgbClr val="002060"/>
                    </a:solidFill>
                  </a:defRPr>
                </a:pPr>
                <a:r>
                  <a:rPr lang="en-US" sz="1400" b="0">
                    <a:solidFill>
                      <a:srgbClr val="002060"/>
                    </a:solidFill>
                  </a:rPr>
                  <a:t>Rs. In Million</a:t>
                </a:r>
              </a:p>
            </c:rich>
          </c:tx>
          <c:layout>
            <c:manualLayout>
              <c:xMode val="edge"/>
              <c:yMode val="edge"/>
              <c:x val="8.2667327753447283E-3"/>
              <c:y val="0.37806861987317436"/>
            </c:manualLayout>
          </c:layout>
        </c:title>
        <c:numFmt formatCode="General" sourceLinked="1"/>
        <c:tickLblPos val="nextTo"/>
        <c:txPr>
          <a:bodyPr/>
          <a:lstStyle/>
          <a:p>
            <a:pPr>
              <a:defRPr sz="1000">
                <a:solidFill>
                  <a:srgbClr val="002060"/>
                </a:solidFill>
              </a:defRPr>
            </a:pPr>
            <a:endParaRPr lang="en-US"/>
          </a:p>
        </c:txPr>
        <c:crossAx val="130325120"/>
        <c:crosses val="autoZero"/>
        <c:crossBetween val="between"/>
      </c:valAx>
    </c:plotArea>
    <c:plotVisOnly val="1"/>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view3D>
      <c:rAngAx val="1"/>
    </c:view3D>
    <c:plotArea>
      <c:layout>
        <c:manualLayout>
          <c:layoutTarget val="inner"/>
          <c:xMode val="edge"/>
          <c:yMode val="edge"/>
          <c:x val="0.10211238367931282"/>
          <c:y val="5.6500069070313567E-2"/>
          <c:w val="0.88653042233357704"/>
          <c:h val="0.47393857484232382"/>
        </c:manualLayout>
      </c:layout>
      <c:bar3DChart>
        <c:barDir val="col"/>
        <c:grouping val="clustered"/>
        <c:ser>
          <c:idx val="0"/>
          <c:order val="0"/>
          <c:dPt>
            <c:idx val="0"/>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1"/>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2"/>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3"/>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4"/>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5"/>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6"/>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7"/>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9"/>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10"/>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Lbls>
            <c:txPr>
              <a:bodyPr/>
              <a:lstStyle/>
              <a:p>
                <a:pPr>
                  <a:defRPr sz="1100">
                    <a:solidFill>
                      <a:srgbClr val="002060"/>
                    </a:solidFill>
                  </a:defRPr>
                </a:pPr>
                <a:endParaRPr lang="en-US"/>
              </a:p>
            </c:txPr>
            <c:showVal val="1"/>
          </c:dLbls>
          <c:cat>
            <c:multiLvlStrRef>
              <c:f>Sheet2!$S$5:$AD$7</c:f>
              <c:multiLvlStrCache>
                <c:ptCount val="12"/>
                <c:lvl>
                  <c:pt idx="0">
                    <c:v>For 1-5 Years</c:v>
                  </c:pt>
                  <c:pt idx="1">
                    <c:v>From 6 +  Years</c:v>
                  </c:pt>
                  <c:pt idx="2">
                    <c:v>For 1-5 Years</c:v>
                  </c:pt>
                  <c:pt idx="3">
                    <c:v>From 6 +  Years</c:v>
                  </c:pt>
                  <c:pt idx="4">
                    <c:v>For 1-5 Years</c:v>
                  </c:pt>
                  <c:pt idx="5">
                    <c:v>From 6 +  Years</c:v>
                  </c:pt>
                  <c:pt idx="6">
                    <c:v>For 1-5 Years</c:v>
                  </c:pt>
                  <c:pt idx="7">
                    <c:v>From 6 -16 Years</c:v>
                  </c:pt>
                  <c:pt idx="8">
                    <c:v>From 17 Years to Onwards</c:v>
                  </c:pt>
                  <c:pt idx="9">
                    <c:v>For 1-5 Years</c:v>
                  </c:pt>
                  <c:pt idx="10">
                    <c:v>From 6 -16 Years</c:v>
                  </c:pt>
                  <c:pt idx="11">
                    <c:v>From 17 Years to Onwards</c:v>
                  </c:pt>
                </c:lvl>
                <c:lvl>
                  <c:pt idx="0">
                    <c:v>99-2000</c:v>
                  </c:pt>
                  <c:pt idx="2">
                    <c:v>2001-2003</c:v>
                  </c:pt>
                  <c:pt idx="4">
                    <c:v>2004-2005</c:v>
                  </c:pt>
                  <c:pt idx="6">
                    <c:v>2006</c:v>
                  </c:pt>
                  <c:pt idx="9">
                    <c:v>2007-2009</c:v>
                  </c:pt>
                </c:lvl>
              </c:multiLvlStrCache>
            </c:multiLvlStrRef>
          </c:cat>
          <c:val>
            <c:numRef>
              <c:f>Sheet2!$S$20:$AD$20</c:f>
              <c:numCache>
                <c:formatCode>General</c:formatCode>
                <c:ptCount val="12"/>
                <c:pt idx="0">
                  <c:v>19</c:v>
                </c:pt>
                <c:pt idx="1">
                  <c:v>49</c:v>
                </c:pt>
                <c:pt idx="2">
                  <c:v>19</c:v>
                </c:pt>
                <c:pt idx="3">
                  <c:v>53</c:v>
                </c:pt>
                <c:pt idx="4">
                  <c:v>19</c:v>
                </c:pt>
                <c:pt idx="5">
                  <c:v>53</c:v>
                </c:pt>
                <c:pt idx="6">
                  <c:v>19</c:v>
                </c:pt>
                <c:pt idx="7">
                  <c:v>53</c:v>
                </c:pt>
                <c:pt idx="9">
                  <c:v>19</c:v>
                </c:pt>
                <c:pt idx="10">
                  <c:v>53</c:v>
                </c:pt>
              </c:numCache>
            </c:numRef>
          </c:val>
        </c:ser>
        <c:dLbls>
          <c:showVal val="1"/>
        </c:dLbls>
        <c:shape val="cylinder"/>
        <c:axId val="130394368"/>
        <c:axId val="130417024"/>
        <c:axId val="0"/>
      </c:bar3DChart>
      <c:catAx>
        <c:axId val="130394368"/>
        <c:scaling>
          <c:orientation val="minMax"/>
        </c:scaling>
        <c:axPos val="b"/>
        <c:title>
          <c:tx>
            <c:rich>
              <a:bodyPr/>
              <a:lstStyle/>
              <a:p>
                <a:pPr>
                  <a:defRPr sz="1400">
                    <a:solidFill>
                      <a:srgbClr val="002060"/>
                    </a:solidFill>
                  </a:defRPr>
                </a:pPr>
                <a:r>
                  <a:rPr lang="en-US" sz="1400">
                    <a:solidFill>
                      <a:srgbClr val="002060"/>
                    </a:solidFill>
                  </a:rPr>
                  <a:t>Year</a:t>
                </a:r>
              </a:p>
            </c:rich>
          </c:tx>
          <c:layout>
            <c:manualLayout>
              <c:xMode val="edge"/>
              <c:yMode val="edge"/>
              <c:x val="0.51731627296587923"/>
              <c:y val="0.94251361303717662"/>
            </c:manualLayout>
          </c:layout>
        </c:title>
        <c:tickLblPos val="nextTo"/>
        <c:txPr>
          <a:bodyPr rot="-5400000" vert="horz"/>
          <a:lstStyle/>
          <a:p>
            <a:pPr>
              <a:defRPr sz="1050">
                <a:solidFill>
                  <a:srgbClr val="002060"/>
                </a:solidFill>
              </a:defRPr>
            </a:pPr>
            <a:endParaRPr lang="en-US"/>
          </a:p>
        </c:txPr>
        <c:crossAx val="130417024"/>
        <c:crosses val="autoZero"/>
        <c:auto val="1"/>
        <c:lblAlgn val="ctr"/>
        <c:lblOffset val="100"/>
      </c:catAx>
      <c:valAx>
        <c:axId val="130417024"/>
        <c:scaling>
          <c:orientation val="minMax"/>
        </c:scaling>
        <c:axPos val="l"/>
        <c:majorGridlines/>
        <c:title>
          <c:tx>
            <c:rich>
              <a:bodyPr rot="-5400000" vert="horz"/>
              <a:lstStyle/>
              <a:p>
                <a:pPr>
                  <a:defRPr sz="1400">
                    <a:solidFill>
                      <a:srgbClr val="002060"/>
                    </a:solidFill>
                  </a:defRPr>
                </a:pPr>
                <a:r>
                  <a:rPr lang="en-US" sz="1400" b="0">
                    <a:solidFill>
                      <a:srgbClr val="002060"/>
                    </a:solidFill>
                  </a:rPr>
                  <a:t>Rs. In Million</a:t>
                </a:r>
              </a:p>
            </c:rich>
          </c:tx>
          <c:layout>
            <c:manualLayout>
              <c:xMode val="edge"/>
              <c:yMode val="edge"/>
              <c:x val="1.7666590654021742E-2"/>
              <c:y val="0.37438983284984734"/>
            </c:manualLayout>
          </c:layout>
        </c:title>
        <c:numFmt formatCode="General" sourceLinked="1"/>
        <c:tickLblPos val="nextTo"/>
        <c:txPr>
          <a:bodyPr/>
          <a:lstStyle/>
          <a:p>
            <a:pPr>
              <a:defRPr>
                <a:solidFill>
                  <a:srgbClr val="002060"/>
                </a:solidFill>
              </a:defRPr>
            </a:pPr>
            <a:endParaRPr lang="en-US"/>
          </a:p>
        </c:txPr>
        <c:crossAx val="130394368"/>
        <c:crosses val="autoZero"/>
        <c:crossBetween val="between"/>
      </c:valAx>
    </c:plotArea>
    <c:plotVisOnly val="1"/>
  </c:chart>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view3D>
      <c:rotX val="10"/>
      <c:rotY val="10"/>
      <c:rAngAx val="1"/>
    </c:view3D>
    <c:plotArea>
      <c:layout/>
      <c:bar3DChart>
        <c:barDir val="col"/>
        <c:grouping val="clustered"/>
        <c:ser>
          <c:idx val="0"/>
          <c:order val="0"/>
          <c:tx>
            <c:v>whole life</c:v>
          </c:tx>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idx val="0"/>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2"/>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3"/>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7"/>
            <c:spPr>
              <a:solidFill>
                <a:schemeClr val="tx2">
                  <a:lumMod val="75000"/>
                </a:schemeClr>
              </a:solidFill>
              <a:ln w="9525" cap="flat" cmpd="sng" algn="ctr">
                <a:solidFill>
                  <a:schemeClr val="accent5"/>
                </a:solidFill>
                <a:prstDash val="solid"/>
              </a:ln>
              <a:effectLst>
                <a:outerShdw blurRad="50800" dist="38100" dir="5400000" rotWithShape="0">
                  <a:srgbClr val="000000">
                    <a:alpha val="35000"/>
                  </a:srgbClr>
                </a:outerShdw>
              </a:effectLst>
            </c:spPr>
          </c:dPt>
          <c:dPt>
            <c:idx val="8"/>
            <c:spPr>
              <a:solidFill>
                <a:srgbClr val="FFFF00"/>
              </a:solidFill>
              <a:ln w="9525" cap="flat" cmpd="sng" algn="ctr">
                <a:solidFill>
                  <a:schemeClr val="accent6"/>
                </a:solidFill>
                <a:prstDash val="solid"/>
              </a:ln>
              <a:effectLst>
                <a:outerShdw blurRad="50800" dist="38100" dir="5400000" rotWithShape="0">
                  <a:srgbClr val="000000">
                    <a:alpha val="35000"/>
                  </a:srgbClr>
                </a:outerShdw>
              </a:effectLst>
            </c:spPr>
          </c:dPt>
          <c:dPt>
            <c:idx val="9"/>
            <c:spPr>
              <a:solidFill>
                <a:srgbClr val="FFFF00"/>
              </a:soli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sz="1800" b="1"/>
                </a:pPr>
                <a:endParaRPr lang="en-US"/>
              </a:p>
            </c:txPr>
            <c:showVal val="1"/>
          </c:dLbls>
          <c:cat>
            <c:multiLvlStrRef>
              <c:f>Sheet2!$U$5:$AD$7</c:f>
              <c:multiLvlStrCache>
                <c:ptCount val="10"/>
                <c:lvl>
                  <c:pt idx="0">
                    <c:v>For 1-5 Years</c:v>
                  </c:pt>
                  <c:pt idx="1">
                    <c:v>From 6 +  Years</c:v>
                  </c:pt>
                  <c:pt idx="2">
                    <c:v>For 1-5 Years</c:v>
                  </c:pt>
                  <c:pt idx="3">
                    <c:v>From 6 +  Years</c:v>
                  </c:pt>
                  <c:pt idx="4">
                    <c:v>For 1-5 Years</c:v>
                  </c:pt>
                  <c:pt idx="5">
                    <c:v>From 6 -16 Years</c:v>
                  </c:pt>
                  <c:pt idx="6">
                    <c:v>From 17 Years to Onwards</c:v>
                  </c:pt>
                  <c:pt idx="7">
                    <c:v>For 1-5 Years</c:v>
                  </c:pt>
                  <c:pt idx="8">
                    <c:v>From 6 -16 Years</c:v>
                  </c:pt>
                  <c:pt idx="9">
                    <c:v>From 17 Years to Onwards</c:v>
                  </c:pt>
                </c:lvl>
                <c:lvl>
                  <c:pt idx="0">
                    <c:v>2001-2003</c:v>
                  </c:pt>
                  <c:pt idx="2">
                    <c:v>2004-2005</c:v>
                  </c:pt>
                  <c:pt idx="4">
                    <c:v>2006</c:v>
                  </c:pt>
                  <c:pt idx="7">
                    <c:v>2007-2009</c:v>
                  </c:pt>
                </c:lvl>
              </c:multiLvlStrCache>
            </c:multiLvlStrRef>
          </c:cat>
          <c:val>
            <c:numRef>
              <c:f>Sheet2!$U$8:$AD$8</c:f>
              <c:numCache>
                <c:formatCode>General</c:formatCode>
                <c:ptCount val="10"/>
                <c:pt idx="0">
                  <c:v>56</c:v>
                </c:pt>
                <c:pt idx="1">
                  <c:v>102</c:v>
                </c:pt>
                <c:pt idx="2">
                  <c:v>56</c:v>
                </c:pt>
                <c:pt idx="3">
                  <c:v>102</c:v>
                </c:pt>
                <c:pt idx="4">
                  <c:v>56</c:v>
                </c:pt>
                <c:pt idx="5">
                  <c:v>102</c:v>
                </c:pt>
                <c:pt idx="6">
                  <c:v>150</c:v>
                </c:pt>
                <c:pt idx="7">
                  <c:v>60</c:v>
                </c:pt>
                <c:pt idx="8">
                  <c:v>110</c:v>
                </c:pt>
                <c:pt idx="9">
                  <c:v>150</c:v>
                </c:pt>
              </c:numCache>
            </c:numRef>
          </c:val>
        </c:ser>
        <c:gapWidth val="50"/>
        <c:gapDepth val="80"/>
        <c:shape val="cylinder"/>
        <c:axId val="130624128"/>
        <c:axId val="130625920"/>
        <c:axId val="0"/>
      </c:bar3DChart>
      <c:catAx>
        <c:axId val="130624128"/>
        <c:scaling>
          <c:orientation val="minMax"/>
        </c:scaling>
        <c:axPos val="b"/>
        <c:tickLblPos val="nextTo"/>
        <c:txPr>
          <a:bodyPr/>
          <a:lstStyle/>
          <a:p>
            <a:pPr>
              <a:defRPr>
                <a:solidFill>
                  <a:srgbClr val="002060"/>
                </a:solidFill>
              </a:defRPr>
            </a:pPr>
            <a:endParaRPr lang="en-US"/>
          </a:p>
        </c:txPr>
        <c:crossAx val="130625920"/>
        <c:crosses val="autoZero"/>
        <c:auto val="1"/>
        <c:lblAlgn val="ctr"/>
        <c:lblOffset val="100"/>
      </c:catAx>
      <c:valAx>
        <c:axId val="130625920"/>
        <c:scaling>
          <c:orientation val="minMax"/>
        </c:scaling>
        <c:axPos val="l"/>
        <c:majorGridlines/>
        <c:numFmt formatCode="General" sourceLinked="1"/>
        <c:tickLblPos val="nextTo"/>
        <c:txPr>
          <a:bodyPr/>
          <a:lstStyle/>
          <a:p>
            <a:pPr>
              <a:defRPr>
                <a:solidFill>
                  <a:srgbClr val="002060"/>
                </a:solidFill>
              </a:defRPr>
            </a:pPr>
            <a:endParaRPr lang="en-US"/>
          </a:p>
        </c:txPr>
        <c:crossAx val="130624128"/>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1"/>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Sheet1!$B$6</c:f>
              <c:strCache>
                <c:ptCount val="1"/>
                <c:pt idx="0">
                  <c:v>Group Premium</c:v>
                </c:pt>
              </c:strCache>
            </c:strRef>
          </c:tx>
          <c:dPt>
            <c:idx val="0"/>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2"/>
            <c:spPr>
              <a:solidFill>
                <a:schemeClr val="accent1">
                  <a:lumMod val="60000"/>
                  <a:lumOff val="40000"/>
                </a:schemeClr>
              </a:solidFill>
              <a:ln w="9525" cap="flat" cmpd="sng" algn="ctr">
                <a:solidFill>
                  <a:schemeClr val="accent3"/>
                </a:solidFill>
                <a:prstDash val="solid"/>
              </a:ln>
              <a:effectLst>
                <a:outerShdw blurRad="50800" dist="38100" dir="5400000" rotWithShape="0">
                  <a:srgbClr val="000000">
                    <a:alpha val="35000"/>
                  </a:srgbClr>
                </a:outerShdw>
              </a:effectLst>
            </c:spPr>
          </c:dPt>
          <c:dPt>
            <c:idx val="3"/>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4"/>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5"/>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6"/>
            <c:spPr>
              <a:solidFill>
                <a:schemeClr val="accent3">
                  <a:lumMod val="75000"/>
                </a:schemeClr>
              </a:solidFill>
            </c:spPr>
          </c:dPt>
          <c:dPt>
            <c:idx val="7"/>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8"/>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9"/>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Lbls>
            <c:txPr>
              <a:bodyPr/>
              <a:lstStyle/>
              <a:p>
                <a:pPr>
                  <a:defRPr>
                    <a:solidFill>
                      <a:srgbClr val="002060"/>
                    </a:solidFill>
                  </a:defRPr>
                </a:pPr>
                <a:endParaRPr lang="en-US"/>
              </a:p>
            </c:txPr>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Sheet1!$C$6:$L$6</c:f>
              <c:numCache>
                <c:formatCode>General</c:formatCode>
                <c:ptCount val="10"/>
                <c:pt idx="0">
                  <c:v>49.6</c:v>
                </c:pt>
                <c:pt idx="1">
                  <c:v>163.5</c:v>
                </c:pt>
                <c:pt idx="2">
                  <c:v>642.4</c:v>
                </c:pt>
                <c:pt idx="3">
                  <c:v>1177.5</c:v>
                </c:pt>
                <c:pt idx="4">
                  <c:v>1102</c:v>
                </c:pt>
                <c:pt idx="5">
                  <c:v>2547.9</c:v>
                </c:pt>
                <c:pt idx="6">
                  <c:v>2865.8</c:v>
                </c:pt>
                <c:pt idx="7">
                  <c:v>2795.7</c:v>
                </c:pt>
                <c:pt idx="8">
                  <c:v>3532.2</c:v>
                </c:pt>
                <c:pt idx="9">
                  <c:v>3490.8</c:v>
                </c:pt>
              </c:numCache>
            </c:numRef>
          </c:val>
        </c:ser>
        <c:dLbls>
          <c:showVal val="1"/>
        </c:dLbls>
        <c:gapWidth val="51"/>
        <c:axId val="128321408"/>
        <c:axId val="128327680"/>
      </c:barChart>
      <c:catAx>
        <c:axId val="128321408"/>
        <c:scaling>
          <c:orientation val="minMax"/>
        </c:scaling>
        <c:axPos val="b"/>
        <c:title>
          <c:tx>
            <c:rich>
              <a:bodyPr/>
              <a:lstStyle/>
              <a:p>
                <a:pPr>
                  <a:defRPr>
                    <a:solidFill>
                      <a:srgbClr val="002060"/>
                    </a:solidFill>
                  </a:defRPr>
                </a:pPr>
                <a:r>
                  <a:rPr lang="en-US">
                    <a:solidFill>
                      <a:srgbClr val="002060"/>
                    </a:solidFill>
                  </a:rPr>
                  <a:t>YEAR</a:t>
                </a:r>
              </a:p>
            </c:rich>
          </c:tx>
          <c:layout>
            <c:manualLayout>
              <c:xMode val="edge"/>
              <c:yMode val="edge"/>
              <c:x val="0.46960094273930042"/>
              <c:y val="0.88243451186248756"/>
            </c:manualLayout>
          </c:layout>
        </c:title>
        <c:numFmt formatCode="General" sourceLinked="1"/>
        <c:majorTickMark val="none"/>
        <c:tickLblPos val="nextTo"/>
        <c:txPr>
          <a:bodyPr/>
          <a:lstStyle/>
          <a:p>
            <a:pPr>
              <a:defRPr>
                <a:solidFill>
                  <a:srgbClr val="002060"/>
                </a:solidFill>
              </a:defRPr>
            </a:pPr>
            <a:endParaRPr lang="en-US"/>
          </a:p>
        </c:txPr>
        <c:crossAx val="128327680"/>
        <c:crosses val="autoZero"/>
        <c:auto val="1"/>
        <c:lblAlgn val="ctr"/>
        <c:lblOffset val="100"/>
      </c:catAx>
      <c:valAx>
        <c:axId val="128327680"/>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r>
                  <a:rPr lang="en-US" sz="1800" b="1" dirty="0" smtClean="0">
                    <a:solidFill>
                      <a:srgbClr val="002060"/>
                    </a:solidFill>
                  </a:rPr>
                  <a:t>Scale </a:t>
                </a:r>
                <a:endParaRPr lang="en-US" sz="1800" dirty="0" smtClean="0">
                  <a:solidFill>
                    <a:srgbClr val="002060"/>
                  </a:solidFill>
                </a:endParaRPr>
              </a:p>
            </c:rich>
          </c:tx>
          <c:layout>
            <c:manualLayout>
              <c:xMode val="edge"/>
              <c:yMode val="edge"/>
              <c:x val="4.5454545454545504E-3"/>
              <c:y val="0.37642145426266588"/>
            </c:manualLayout>
          </c:layout>
        </c:title>
        <c:numFmt formatCode="General" sourceLinked="1"/>
        <c:majorTickMark val="none"/>
        <c:tickLblPos val="nextTo"/>
        <c:txPr>
          <a:bodyPr/>
          <a:lstStyle/>
          <a:p>
            <a:pPr>
              <a:defRPr>
                <a:solidFill>
                  <a:srgbClr val="002060"/>
                </a:solidFill>
              </a:defRPr>
            </a:pPr>
            <a:endParaRPr lang="en-US"/>
          </a:p>
        </c:txPr>
        <c:crossAx val="128321408"/>
        <c:crosses val="autoZero"/>
        <c:crossBetween val="between"/>
      </c:valAx>
    </c:plotArea>
    <c:plotVisOnly val="1"/>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7"/>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Sheet1!$B$7</c:f>
              <c:strCache>
                <c:ptCount val="1"/>
                <c:pt idx="0">
                  <c:v>Total Premium</c:v>
                </c:pt>
              </c:strCache>
            </c:strRef>
          </c:tx>
          <c:dPt>
            <c:idx val="2"/>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3"/>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4"/>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5"/>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6"/>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7"/>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8"/>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9"/>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dLbl>
              <c:idx val="9"/>
              <c:layout>
                <c:manualLayout>
                  <c:x val="-4.8076923076923114E-3"/>
                  <c:y val="1.0752688172043012E-2"/>
                </c:manualLayout>
              </c:layout>
              <c:dLblPos val="outEnd"/>
              <c:showVal val="1"/>
            </c:dLbl>
            <c:txPr>
              <a:bodyPr/>
              <a:lstStyle/>
              <a:p>
                <a:pPr>
                  <a:defRPr sz="1400" b="1">
                    <a:solidFill>
                      <a:srgbClr val="002060"/>
                    </a:solidFill>
                  </a:defRPr>
                </a:pPr>
                <a:endParaRPr lang="en-US"/>
              </a:p>
            </c:txPr>
            <c:dLblPos val="outEnd"/>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Sheet1!$C$7:$L$7</c:f>
              <c:numCache>
                <c:formatCode>General</c:formatCode>
                <c:ptCount val="10"/>
                <c:pt idx="0">
                  <c:v>316.7</c:v>
                </c:pt>
                <c:pt idx="1">
                  <c:v>638</c:v>
                </c:pt>
                <c:pt idx="2">
                  <c:v>3755.1</c:v>
                </c:pt>
                <c:pt idx="3">
                  <c:v>7138.9</c:v>
                </c:pt>
                <c:pt idx="4">
                  <c:v>6680.5</c:v>
                </c:pt>
                <c:pt idx="5">
                  <c:v>13820.1</c:v>
                </c:pt>
                <c:pt idx="6">
                  <c:v>15991.6</c:v>
                </c:pt>
                <c:pt idx="7">
                  <c:v>18716.7</c:v>
                </c:pt>
                <c:pt idx="8">
                  <c:v>22695.3</c:v>
                </c:pt>
                <c:pt idx="9">
                  <c:v>28366.9</c:v>
                </c:pt>
              </c:numCache>
            </c:numRef>
          </c:val>
        </c:ser>
        <c:gapWidth val="50"/>
        <c:axId val="128400768"/>
        <c:axId val="128407040"/>
      </c:barChart>
      <c:catAx>
        <c:axId val="128400768"/>
        <c:scaling>
          <c:orientation val="minMax"/>
        </c:scaling>
        <c:axPos val="b"/>
        <c:title>
          <c:tx>
            <c:rich>
              <a:bodyPr/>
              <a:lstStyle/>
              <a:p>
                <a:pPr>
                  <a:defRPr>
                    <a:solidFill>
                      <a:srgbClr val="002060"/>
                    </a:solidFill>
                  </a:defRPr>
                </a:pPr>
                <a:r>
                  <a:rPr lang="en-US">
                    <a:solidFill>
                      <a:srgbClr val="002060"/>
                    </a:solidFill>
                  </a:rPr>
                  <a:t>YEAR</a:t>
                </a:r>
              </a:p>
            </c:rich>
          </c:tx>
          <c:layout/>
        </c:title>
        <c:numFmt formatCode="General" sourceLinked="1"/>
        <c:tickLblPos val="nextTo"/>
        <c:txPr>
          <a:bodyPr/>
          <a:lstStyle/>
          <a:p>
            <a:pPr>
              <a:defRPr>
                <a:solidFill>
                  <a:srgbClr val="002060"/>
                </a:solidFill>
              </a:defRPr>
            </a:pPr>
            <a:endParaRPr lang="en-US"/>
          </a:p>
        </c:txPr>
        <c:crossAx val="128407040"/>
        <c:crosses val="autoZero"/>
        <c:auto val="1"/>
        <c:lblAlgn val="ctr"/>
        <c:lblOffset val="100"/>
      </c:catAx>
      <c:valAx>
        <c:axId val="128407040"/>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FFFF"/>
                    </a:solidFill>
                    <a:latin typeface="+mn-lt"/>
                    <a:ea typeface="+mn-ea"/>
                    <a:cs typeface="+mn-cs"/>
                  </a:defRPr>
                </a:pPr>
                <a:r>
                  <a:rPr lang="en-US" sz="1800" b="1" dirty="0" smtClean="0">
                    <a:solidFill>
                      <a:srgbClr val="002060"/>
                    </a:solidFill>
                  </a:rPr>
                  <a:t>Scale </a:t>
                </a:r>
                <a:endParaRPr lang="en-US" sz="1800" dirty="0" smtClean="0">
                  <a:solidFill>
                    <a:srgbClr val="002060"/>
                  </a:solidFill>
                </a:endParaRPr>
              </a:p>
            </c:rich>
          </c:tx>
          <c:layout>
            <c:manualLayout>
              <c:xMode val="edge"/>
              <c:yMode val="edge"/>
              <c:x val="0"/>
              <c:y val="0.35892007450681818"/>
            </c:manualLayout>
          </c:layout>
        </c:title>
        <c:numFmt formatCode="General" sourceLinked="1"/>
        <c:tickLblPos val="nextTo"/>
        <c:txPr>
          <a:bodyPr/>
          <a:lstStyle/>
          <a:p>
            <a:pPr>
              <a:defRPr>
                <a:solidFill>
                  <a:srgbClr val="002060"/>
                </a:solidFill>
              </a:defRPr>
            </a:pPr>
            <a:endParaRPr lang="en-US"/>
          </a:p>
        </c:txPr>
        <c:crossAx val="128400768"/>
        <c:crosses val="autoZero"/>
        <c:crossBetween val="between"/>
      </c:valAx>
    </c:plotArea>
    <c:plotVisOnly val="1"/>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2"/>
  <c:clrMapOvr bg1="dk1" tx1="lt1" bg2="dk2" tx2="lt2" accent1="accent1" accent2="accent2" accent3="accent3" accent4="accent4" accent5="accent5" accent6="accent6" hlink="hlink" folHlink="folHlink"/>
  <c:chart>
    <c:autoTitleDeleted val="1"/>
    <c:view3D>
      <c:rotX val="0"/>
      <c:rotY val="0"/>
      <c:perspective val="30"/>
    </c:view3D>
    <c:plotArea>
      <c:layout/>
      <c:bar3DChart>
        <c:barDir val="col"/>
        <c:grouping val="clustered"/>
        <c:ser>
          <c:idx val="0"/>
          <c:order val="0"/>
          <c:tx>
            <c:strRef>
              <c:f>Sheet1!$B$8</c:f>
              <c:strCache>
                <c:ptCount val="1"/>
                <c:pt idx="0">
                  <c:v>Life Fund</c:v>
                </c:pt>
              </c:strCache>
            </c:strRef>
          </c:tx>
          <c:dPt>
            <c:idx val="2"/>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3"/>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4"/>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5"/>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6"/>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7"/>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8"/>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9"/>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sz="1400">
                    <a:solidFill>
                      <a:srgbClr val="002060"/>
                    </a:solidFill>
                  </a:defRPr>
                </a:pPr>
                <a:endParaRPr lang="en-US"/>
              </a:p>
            </c:txPr>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Sheet1!$C$8:$L$8</c:f>
              <c:numCache>
                <c:formatCode>General</c:formatCode>
                <c:ptCount val="10"/>
                <c:pt idx="0">
                  <c:v>1493.7</c:v>
                </c:pt>
                <c:pt idx="1">
                  <c:v>3111.3</c:v>
                </c:pt>
                <c:pt idx="2">
                  <c:v>16320.8</c:v>
                </c:pt>
                <c:pt idx="3">
                  <c:v>39338.699999999997</c:v>
                </c:pt>
                <c:pt idx="4">
                  <c:v>68127</c:v>
                </c:pt>
                <c:pt idx="5">
                  <c:v>122775.2</c:v>
                </c:pt>
                <c:pt idx="6">
                  <c:v>137959.79999999999</c:v>
                </c:pt>
                <c:pt idx="7">
                  <c:v>156737.29999999999</c:v>
                </c:pt>
                <c:pt idx="8">
                  <c:v>177459.1</c:v>
                </c:pt>
                <c:pt idx="9">
                  <c:v>199445.3</c:v>
                </c:pt>
              </c:numCache>
            </c:numRef>
          </c:val>
        </c:ser>
        <c:dLbls>
          <c:showVal val="1"/>
        </c:dLbls>
        <c:shape val="cylinder"/>
        <c:axId val="128550400"/>
        <c:axId val="128552320"/>
        <c:axId val="0"/>
      </c:bar3DChart>
      <c:catAx>
        <c:axId val="128550400"/>
        <c:scaling>
          <c:orientation val="minMax"/>
        </c:scaling>
        <c:axPos val="b"/>
        <c:title>
          <c:tx>
            <c:rich>
              <a:bodyPr/>
              <a:lstStyle/>
              <a:p>
                <a:pPr>
                  <a:defRPr>
                    <a:solidFill>
                      <a:srgbClr val="002060"/>
                    </a:solidFill>
                  </a:defRPr>
                </a:pPr>
                <a:r>
                  <a:rPr lang="en-US" dirty="0" smtClean="0">
                    <a:solidFill>
                      <a:srgbClr val="002060"/>
                    </a:solidFill>
                  </a:rPr>
                  <a:t>YEAR</a:t>
                </a:r>
                <a:endParaRPr lang="en-US" dirty="0">
                  <a:solidFill>
                    <a:srgbClr val="002060"/>
                  </a:solidFill>
                </a:endParaRPr>
              </a:p>
            </c:rich>
          </c:tx>
          <c:layout/>
        </c:title>
        <c:numFmt formatCode="General" sourceLinked="1"/>
        <c:majorTickMark val="none"/>
        <c:tickLblPos val="nextTo"/>
        <c:txPr>
          <a:bodyPr/>
          <a:lstStyle/>
          <a:p>
            <a:pPr>
              <a:defRPr sz="1600">
                <a:solidFill>
                  <a:srgbClr val="002060"/>
                </a:solidFill>
              </a:defRPr>
            </a:pPr>
            <a:endParaRPr lang="en-US"/>
          </a:p>
        </c:txPr>
        <c:crossAx val="128552320"/>
        <c:crosses val="autoZero"/>
        <c:auto val="1"/>
        <c:lblAlgn val="ctr"/>
        <c:lblOffset val="100"/>
      </c:catAx>
      <c:valAx>
        <c:axId val="128552320"/>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FFFF"/>
                    </a:solidFill>
                    <a:latin typeface="+mn-lt"/>
                    <a:ea typeface="+mn-ea"/>
                    <a:cs typeface="+mn-cs"/>
                  </a:defRPr>
                </a:pPr>
                <a:r>
                  <a:rPr lang="en-US" sz="1800" b="1" dirty="0" smtClean="0">
                    <a:solidFill>
                      <a:srgbClr val="002060"/>
                    </a:solidFill>
                  </a:rPr>
                  <a:t>Scale </a:t>
                </a:r>
                <a:endParaRPr lang="en-US" sz="1800" dirty="0" smtClean="0">
                  <a:solidFill>
                    <a:srgbClr val="002060"/>
                  </a:solidFill>
                </a:endParaRPr>
              </a:p>
            </c:rich>
          </c:tx>
          <c:layout>
            <c:manualLayout>
              <c:xMode val="edge"/>
              <c:yMode val="edge"/>
              <c:x val="0"/>
              <c:y val="0.34349292275965893"/>
            </c:manualLayout>
          </c:layout>
        </c:title>
        <c:numFmt formatCode="General" sourceLinked="1"/>
        <c:majorTickMark val="none"/>
        <c:tickLblPos val="nextTo"/>
        <c:txPr>
          <a:bodyPr/>
          <a:lstStyle/>
          <a:p>
            <a:pPr>
              <a:defRPr sz="1400">
                <a:solidFill>
                  <a:srgbClr val="002060"/>
                </a:solidFill>
              </a:defRPr>
            </a:pPr>
            <a:endParaRPr lang="en-US"/>
          </a:p>
        </c:txPr>
        <c:crossAx val="128550400"/>
        <c:crosses val="autoZero"/>
        <c:crossBetween val="between"/>
      </c:valAx>
    </c:plotArea>
    <c:plotVisOnly val="1"/>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8"/>
  <c:clrMapOvr bg1="dk1" tx1="lt1" bg2="dk2" tx2="lt2" accent1="accent1" accent2="accent2" accent3="accent3" accent4="accent4" accent5="accent5" accent6="accent6" hlink="hlink" folHlink="folHlink"/>
  <c:chart>
    <c:autoTitleDeleted val="1"/>
    <c:view3D>
      <c:rotX val="0"/>
      <c:rotY val="0"/>
      <c:perspective val="30"/>
    </c:view3D>
    <c:plotArea>
      <c:layout/>
      <c:bar3DChart>
        <c:barDir val="col"/>
        <c:grouping val="clustered"/>
        <c:ser>
          <c:idx val="0"/>
          <c:order val="0"/>
          <c:tx>
            <c:strRef>
              <c:f>Sheet1!$B$9</c:f>
              <c:strCache>
                <c:ptCount val="1"/>
                <c:pt idx="0">
                  <c:v>Yield on Life Fund (%)</c:v>
                </c:pt>
              </c:strCache>
            </c:strRef>
          </c:tx>
          <c:dPt>
            <c:idx val="0"/>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2"/>
            <c:spPr>
              <a:solidFill>
                <a:schemeClr val="accent1">
                  <a:lumMod val="40000"/>
                  <a:lumOff val="60000"/>
                </a:schemeClr>
              </a:solidFill>
              <a:ln w="9525" cap="flat" cmpd="sng" algn="ctr">
                <a:solidFill>
                  <a:schemeClr val="accent2"/>
                </a:solidFill>
                <a:prstDash val="solid"/>
              </a:ln>
              <a:effectLst>
                <a:outerShdw blurRad="50800" dist="38100" dir="5400000" rotWithShape="0">
                  <a:srgbClr val="000000">
                    <a:alpha val="35000"/>
                  </a:srgbClr>
                </a:outerShdw>
              </a:effectLst>
            </c:spPr>
          </c:dPt>
          <c:dPt>
            <c:idx val="3"/>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4"/>
            <c:spPr>
              <a:solidFill>
                <a:schemeClr val="accent3">
                  <a:lumMod val="40000"/>
                  <a:lumOff val="60000"/>
                </a:schemeClr>
              </a:solidFill>
              <a:ln w="9525" cap="flat" cmpd="sng" algn="ctr">
                <a:solidFill>
                  <a:schemeClr val="accent5"/>
                </a:solidFill>
                <a:prstDash val="solid"/>
              </a:ln>
              <a:effectLst>
                <a:outerShdw blurRad="50800" dist="38100" dir="5400000" rotWithShape="0">
                  <a:srgbClr val="000000">
                    <a:alpha val="35000"/>
                  </a:srgbClr>
                </a:outerShdw>
              </a:effectLst>
            </c:spPr>
          </c:dPt>
          <c:dPt>
            <c:idx val="5"/>
            <c:spPr>
              <a:solidFill>
                <a:schemeClr val="tx2">
                  <a:lumMod val="50000"/>
                </a:schemeClr>
              </a:solidFill>
            </c:spPr>
          </c:dPt>
          <c:dPt>
            <c:idx val="6"/>
            <c:spPr>
              <a:solidFill>
                <a:schemeClr val="accent1">
                  <a:lumMod val="40000"/>
                  <a:lumOff val="60000"/>
                </a:schemeClr>
              </a:solidFill>
              <a:ln w="9525" cap="flat" cmpd="sng" algn="ctr">
                <a:solidFill>
                  <a:schemeClr val="accent1"/>
                </a:solidFill>
                <a:prstDash val="solid"/>
              </a:ln>
              <a:effectLst>
                <a:outerShdw blurRad="50800" dist="38100" dir="5400000" rotWithShape="0">
                  <a:srgbClr val="000000">
                    <a:alpha val="35000"/>
                  </a:srgbClr>
                </a:outerShdw>
              </a:effectLst>
            </c:spPr>
          </c:dPt>
          <c:dPt>
            <c:idx val="7"/>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8"/>
            <c:spPr>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c:spPr>
          </c:dPt>
          <c:dPt>
            <c:idx val="9"/>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Lbls>
            <c:txPr>
              <a:bodyPr/>
              <a:lstStyle/>
              <a:p>
                <a:pPr>
                  <a:defRPr sz="1400" b="1">
                    <a:solidFill>
                      <a:srgbClr val="002060"/>
                    </a:solidFill>
                  </a:defRPr>
                </a:pPr>
                <a:endParaRPr lang="en-US"/>
              </a:p>
            </c:txPr>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Sheet1!$C$9:$L$9</c:f>
              <c:numCache>
                <c:formatCode>General</c:formatCode>
                <c:ptCount val="10"/>
                <c:pt idx="0">
                  <c:v>6.6</c:v>
                </c:pt>
                <c:pt idx="1">
                  <c:v>10</c:v>
                </c:pt>
                <c:pt idx="2">
                  <c:v>13.6</c:v>
                </c:pt>
                <c:pt idx="3">
                  <c:v>14.9</c:v>
                </c:pt>
                <c:pt idx="4">
                  <c:v>12.8</c:v>
                </c:pt>
                <c:pt idx="5">
                  <c:v>12</c:v>
                </c:pt>
                <c:pt idx="6">
                  <c:v>12.1</c:v>
                </c:pt>
                <c:pt idx="7">
                  <c:v>12.6</c:v>
                </c:pt>
                <c:pt idx="8">
                  <c:v>12.2</c:v>
                </c:pt>
                <c:pt idx="9">
                  <c:v>12.1</c:v>
                </c:pt>
              </c:numCache>
            </c:numRef>
          </c:val>
        </c:ser>
        <c:dLbls>
          <c:showVal val="1"/>
        </c:dLbls>
        <c:shape val="cylinder"/>
        <c:axId val="128614784"/>
        <c:axId val="128616704"/>
        <c:axId val="0"/>
      </c:bar3DChart>
      <c:catAx>
        <c:axId val="128614784"/>
        <c:scaling>
          <c:orientation val="minMax"/>
        </c:scaling>
        <c:axPos val="b"/>
        <c:title>
          <c:tx>
            <c:rich>
              <a:bodyPr/>
              <a:lstStyle/>
              <a:p>
                <a:pPr>
                  <a:defRPr>
                    <a:solidFill>
                      <a:srgbClr val="002060"/>
                    </a:solidFill>
                  </a:defRPr>
                </a:pPr>
                <a:r>
                  <a:rPr lang="en-US" dirty="0" smtClean="0">
                    <a:solidFill>
                      <a:srgbClr val="002060"/>
                    </a:solidFill>
                  </a:rPr>
                  <a:t>YEAR</a:t>
                </a:r>
                <a:endParaRPr lang="en-US" dirty="0">
                  <a:solidFill>
                    <a:srgbClr val="002060"/>
                  </a:solidFill>
                </a:endParaRPr>
              </a:p>
            </c:rich>
          </c:tx>
          <c:layout/>
        </c:title>
        <c:numFmt formatCode="General" sourceLinked="1"/>
        <c:tickLblPos val="nextTo"/>
        <c:txPr>
          <a:bodyPr/>
          <a:lstStyle/>
          <a:p>
            <a:pPr>
              <a:defRPr sz="1600">
                <a:solidFill>
                  <a:srgbClr val="002060"/>
                </a:solidFill>
              </a:defRPr>
            </a:pPr>
            <a:endParaRPr lang="en-US"/>
          </a:p>
        </c:txPr>
        <c:crossAx val="128616704"/>
        <c:crosses val="autoZero"/>
        <c:auto val="1"/>
        <c:lblAlgn val="ctr"/>
        <c:lblOffset val="100"/>
      </c:catAx>
      <c:valAx>
        <c:axId val="128616704"/>
        <c:scaling>
          <c:orientation val="minMax"/>
        </c:scaling>
        <c:axPos val="l"/>
        <c:majorGridlines/>
        <c:title>
          <c:tx>
            <c:rich>
              <a:bodyPr rot="-5400000" vert="horz"/>
              <a:lstStyle/>
              <a:p>
                <a:pPr>
                  <a:defRPr/>
                </a:pPr>
                <a:r>
                  <a:rPr lang="en-US" dirty="0" smtClean="0">
                    <a:solidFill>
                      <a:schemeClr val="bg1"/>
                    </a:solidFill>
                  </a:rPr>
                  <a:t>Scale</a:t>
                </a:r>
                <a:endParaRPr lang="en-US" dirty="0">
                  <a:solidFill>
                    <a:schemeClr val="bg1"/>
                  </a:solidFill>
                </a:endParaRPr>
              </a:p>
            </c:rich>
          </c:tx>
          <c:layout/>
        </c:title>
        <c:numFmt formatCode="General" sourceLinked="1"/>
        <c:tickLblPos val="nextTo"/>
        <c:txPr>
          <a:bodyPr/>
          <a:lstStyle/>
          <a:p>
            <a:pPr>
              <a:defRPr sz="1600">
                <a:solidFill>
                  <a:srgbClr val="002060"/>
                </a:solidFill>
              </a:defRPr>
            </a:pPr>
            <a:endParaRPr lang="en-US"/>
          </a:p>
        </c:txPr>
        <c:crossAx val="128614784"/>
        <c:crosses val="autoZero"/>
        <c:crossBetween val="between"/>
      </c:valAx>
    </c:plotArea>
    <c:plotVisOnly val="1"/>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0.16614598850819451"/>
          <c:y val="0"/>
          <c:w val="0.7853849518810101"/>
          <c:h val="0.7463598812443526"/>
        </c:manualLayout>
      </c:layout>
      <c:bar3DChart>
        <c:barDir val="col"/>
        <c:grouping val="clustered"/>
        <c:ser>
          <c:idx val="0"/>
          <c:order val="0"/>
          <c:tx>
            <c:strRef>
              <c:f>Sheet1!$B$12</c:f>
              <c:strCache>
                <c:ptCount val="1"/>
                <c:pt idx="0">
                  <c:v>No. of Policies inforce (individual life)</c:v>
                </c:pt>
              </c:strCache>
            </c:strRef>
          </c:tx>
          <c:dPt>
            <c:idx val="0"/>
            <c:spPr>
              <a:solidFill>
                <a:schemeClr val="tx2">
                  <a:lumMod val="90000"/>
                </a:schemeClr>
              </a:solidFill>
              <a:ln w="9525" cap="flat" cmpd="sng" algn="ctr">
                <a:solidFill>
                  <a:schemeClr val="accent1"/>
                </a:solidFill>
                <a:prstDash val="solid"/>
              </a:ln>
              <a:effectLst>
                <a:outerShdw blurRad="50800" dist="38100" dir="5400000" rotWithShape="0">
                  <a:srgbClr val="000000">
                    <a:alpha val="35000"/>
                  </a:srgbClr>
                </a:outerShdw>
              </a:effectLst>
            </c:spPr>
          </c:dPt>
          <c:dPt>
            <c:idx val="1"/>
            <c:spPr>
              <a:solidFill>
                <a:schemeClr val="accent1">
                  <a:lumMod val="20000"/>
                  <a:lumOff val="80000"/>
                </a:schemeClr>
              </a:solidFill>
              <a:ln w="9525" cap="flat" cmpd="sng" algn="ctr">
                <a:solidFill>
                  <a:schemeClr val="accent6"/>
                </a:solidFill>
                <a:prstDash val="solid"/>
              </a:ln>
              <a:effectLst>
                <a:outerShdw blurRad="50800" dist="38100" dir="5400000" rotWithShape="0">
                  <a:srgbClr val="000000">
                    <a:alpha val="35000"/>
                  </a:srgbClr>
                </a:outerShdw>
              </a:effectLst>
            </c:spPr>
          </c:dPt>
          <c:dPt>
            <c:idx val="2"/>
            <c:spPr>
              <a:solidFill>
                <a:schemeClr val="accent6">
                  <a:lumMod val="40000"/>
                  <a:lumOff val="60000"/>
                </a:schemeClr>
              </a:solidFill>
            </c:spPr>
          </c:dPt>
          <c:dPt>
            <c:idx val="3"/>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4"/>
            <c:spPr>
              <a:solidFill>
                <a:schemeClr val="accent3">
                  <a:lumMod val="20000"/>
                  <a:lumOff val="80000"/>
                </a:schemeClr>
              </a:solidFill>
              <a:ln w="9525" cap="flat" cmpd="sng" algn="ctr">
                <a:solidFill>
                  <a:schemeClr val="accent1"/>
                </a:solidFill>
                <a:prstDash val="solid"/>
              </a:ln>
              <a:effectLst>
                <a:outerShdw blurRad="50800" dist="38100" dir="5400000" rotWithShape="0">
                  <a:srgbClr val="000000">
                    <a:alpha val="35000"/>
                  </a:srgbClr>
                </a:outerShdw>
              </a:effectLst>
            </c:spPr>
          </c:dPt>
          <c:dPt>
            <c:idx val="5"/>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6"/>
            <c:spPr>
              <a:solidFill>
                <a:schemeClr val="bg2">
                  <a:lumMod val="40000"/>
                  <a:lumOff val="60000"/>
                </a:schemeClr>
              </a:solidFill>
              <a:ln w="9525" cap="flat" cmpd="sng" algn="ctr">
                <a:solidFill>
                  <a:schemeClr val="accent5"/>
                </a:solidFill>
                <a:prstDash val="solid"/>
              </a:ln>
              <a:effectLst>
                <a:outerShdw blurRad="50800" dist="38100" dir="5400000" rotWithShape="0">
                  <a:srgbClr val="000000">
                    <a:alpha val="35000"/>
                  </a:srgbClr>
                </a:outerShdw>
              </a:effectLst>
            </c:spPr>
          </c:dPt>
          <c:dPt>
            <c:idx val="7"/>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8"/>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9"/>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Lbls>
            <c:txPr>
              <a:bodyPr/>
              <a:lstStyle/>
              <a:p>
                <a:pPr>
                  <a:defRPr sz="1200" b="1">
                    <a:solidFill>
                      <a:srgbClr val="002060"/>
                    </a:solidFill>
                  </a:defRPr>
                </a:pPr>
                <a:endParaRPr lang="en-US"/>
              </a:p>
            </c:txPr>
            <c:showVal val="1"/>
          </c:dLbls>
          <c:cat>
            <c:numRef>
              <c:f>Sheet1!$C$3:$L$3</c:f>
              <c:numCache>
                <c:formatCode>General</c:formatCode>
                <c:ptCount val="10"/>
                <c:pt idx="0">
                  <c:v>1973</c:v>
                </c:pt>
                <c:pt idx="1">
                  <c:v>1980</c:v>
                </c:pt>
                <c:pt idx="2">
                  <c:v>1990</c:v>
                </c:pt>
                <c:pt idx="3">
                  <c:v>1995</c:v>
                </c:pt>
                <c:pt idx="4">
                  <c:v>2000</c:v>
                </c:pt>
                <c:pt idx="5">
                  <c:v>2005</c:v>
                </c:pt>
                <c:pt idx="6">
                  <c:v>2006</c:v>
                </c:pt>
                <c:pt idx="7">
                  <c:v>2007</c:v>
                </c:pt>
                <c:pt idx="8">
                  <c:v>2008</c:v>
                </c:pt>
                <c:pt idx="9">
                  <c:v>2009</c:v>
                </c:pt>
              </c:numCache>
            </c:numRef>
          </c:cat>
          <c:val>
            <c:numRef>
              <c:f>Sheet1!$C$12:$L$12</c:f>
              <c:numCache>
                <c:formatCode>General</c:formatCode>
                <c:ptCount val="10"/>
                <c:pt idx="0">
                  <c:v>357413</c:v>
                </c:pt>
                <c:pt idx="1">
                  <c:v>413231</c:v>
                </c:pt>
                <c:pt idx="2">
                  <c:v>1297879</c:v>
                </c:pt>
                <c:pt idx="3">
                  <c:v>2034969</c:v>
                </c:pt>
                <c:pt idx="4">
                  <c:v>1878139</c:v>
                </c:pt>
                <c:pt idx="5">
                  <c:v>2044015</c:v>
                </c:pt>
                <c:pt idx="6">
                  <c:v>2183783</c:v>
                </c:pt>
                <c:pt idx="7">
                  <c:v>2348791</c:v>
                </c:pt>
                <c:pt idx="8">
                  <c:v>2568698</c:v>
                </c:pt>
                <c:pt idx="9">
                  <c:v>2895354</c:v>
                </c:pt>
              </c:numCache>
            </c:numRef>
          </c:val>
        </c:ser>
        <c:dLbls>
          <c:showVal val="1"/>
        </c:dLbls>
        <c:gapWidth val="50"/>
        <c:shape val="cylinder"/>
        <c:axId val="128687104"/>
        <c:axId val="128701568"/>
        <c:axId val="0"/>
      </c:bar3DChart>
      <c:catAx>
        <c:axId val="128687104"/>
        <c:scaling>
          <c:orientation val="minMax"/>
        </c:scaling>
        <c:axPos val="b"/>
        <c:title>
          <c:tx>
            <c:rich>
              <a:bodyPr/>
              <a:lstStyle/>
              <a:p>
                <a:pPr>
                  <a:defRPr/>
                </a:pPr>
                <a:r>
                  <a:rPr lang="en-US" sz="1800" dirty="0" smtClean="0">
                    <a:solidFill>
                      <a:srgbClr val="002060"/>
                    </a:solidFill>
                  </a:rPr>
                  <a:t>Year</a:t>
                </a:r>
                <a:endParaRPr lang="en-US" sz="1800" dirty="0">
                  <a:solidFill>
                    <a:srgbClr val="002060"/>
                  </a:solidFill>
                </a:endParaRPr>
              </a:p>
            </c:rich>
          </c:tx>
          <c:layout>
            <c:manualLayout>
              <c:xMode val="edge"/>
              <c:yMode val="edge"/>
              <c:x val="0.46848194651344288"/>
              <c:y val="0.91794113850522785"/>
            </c:manualLayout>
          </c:layout>
        </c:title>
        <c:numFmt formatCode="General" sourceLinked="1"/>
        <c:tickLblPos val="nextTo"/>
        <c:txPr>
          <a:bodyPr/>
          <a:lstStyle/>
          <a:p>
            <a:pPr>
              <a:defRPr sz="1400">
                <a:solidFill>
                  <a:srgbClr val="002060"/>
                </a:solidFill>
              </a:defRPr>
            </a:pPr>
            <a:endParaRPr lang="en-US"/>
          </a:p>
        </c:txPr>
        <c:crossAx val="128701568"/>
        <c:crosses val="autoZero"/>
        <c:auto val="1"/>
        <c:lblAlgn val="ctr"/>
        <c:lblOffset val="100"/>
      </c:catAx>
      <c:valAx>
        <c:axId val="128701568"/>
        <c:scaling>
          <c:orientation val="minMax"/>
        </c:scaling>
        <c:axPos val="l"/>
        <c:majorGridlines/>
        <c:title>
          <c:tx>
            <c:rich>
              <a:bodyPr rot="-5400000" vert="horz"/>
              <a:lstStyle/>
              <a:p>
                <a:pPr>
                  <a:defRPr sz="2000"/>
                </a:pPr>
                <a:r>
                  <a:rPr lang="en-US" sz="2000" dirty="0" smtClean="0">
                    <a:solidFill>
                      <a:srgbClr val="002060"/>
                    </a:solidFill>
                  </a:rPr>
                  <a:t>Scale</a:t>
                </a:r>
                <a:endParaRPr lang="en-US" sz="2000" dirty="0">
                  <a:solidFill>
                    <a:srgbClr val="002060"/>
                  </a:solidFill>
                </a:endParaRPr>
              </a:p>
            </c:rich>
          </c:tx>
          <c:layout>
            <c:manualLayout>
              <c:xMode val="edge"/>
              <c:yMode val="edge"/>
              <c:x val="9.1690903501927268E-3"/>
              <c:y val="0.39367583150467284"/>
            </c:manualLayout>
          </c:layout>
        </c:title>
        <c:numFmt formatCode="General" sourceLinked="1"/>
        <c:tickLblPos val="nextTo"/>
        <c:txPr>
          <a:bodyPr/>
          <a:lstStyle/>
          <a:p>
            <a:pPr>
              <a:defRPr sz="1400">
                <a:solidFill>
                  <a:srgbClr val="002060"/>
                </a:solidFill>
              </a:defRPr>
            </a:pPr>
            <a:endParaRPr lang="en-US"/>
          </a:p>
        </c:txPr>
        <c:crossAx val="128687104"/>
        <c:crosses val="autoZero"/>
        <c:crossBetween val="between"/>
      </c:valAx>
    </c:plotArea>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6"/>
  <c:clrMapOvr bg1="dk1" tx1="lt1" bg2="dk2" tx2="lt2" accent1="accent1" accent2="accent2" accent3="accent3" accent4="accent4" accent5="accent5" accent6="accent6" hlink="hlink" folHlink="folHlink"/>
  <c:chart>
    <c:autoTitleDeleted val="1"/>
    <c:view3D>
      <c:rotX val="0"/>
      <c:rotY val="0"/>
      <c:rAngAx val="1"/>
    </c:view3D>
    <c:plotArea>
      <c:layout/>
      <c:bar3DChart>
        <c:barDir val="col"/>
        <c:grouping val="clustered"/>
        <c:ser>
          <c:idx val="0"/>
          <c:order val="0"/>
          <c:tx>
            <c:strRef>
              <c:f>Sheet2!$B$8</c:f>
              <c:strCache>
                <c:ptCount val="1"/>
                <c:pt idx="0">
                  <c:v>1. WHOLE LIFE</c:v>
                </c:pt>
              </c:strCache>
            </c:strRef>
          </c:tx>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idx val="6"/>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7"/>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8"/>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9"/>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0"/>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1"/>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2"/>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13"/>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dPt>
          <c:dPt>
            <c:idx val="14"/>
            <c:spPr>
              <a:solidFill>
                <a:schemeClr val="accent1">
                  <a:lumMod val="60000"/>
                  <a:lumOff val="40000"/>
                </a:schemeClr>
              </a:solidFill>
              <a:ln w="9525" cap="flat" cmpd="sng" algn="ctr">
                <a:solidFill>
                  <a:schemeClr val="accent6"/>
                </a:solidFill>
                <a:prstDash val="solid"/>
              </a:ln>
              <a:effectLst>
                <a:outerShdw blurRad="50800" dist="38100" dir="5400000" rotWithShape="0">
                  <a:srgbClr val="000000">
                    <a:alpha val="35000"/>
                  </a:srgbClr>
                </a:outerShdw>
              </a:effectLst>
            </c:spPr>
          </c:dPt>
          <c:dPt>
            <c:idx val="15"/>
            <c:spPr>
              <a:solidFill>
                <a:schemeClr val="accent1">
                  <a:lumMod val="60000"/>
                  <a:lumOff val="40000"/>
                </a:schemeClr>
              </a:solidFill>
              <a:ln w="9525" cap="flat" cmpd="sng" algn="ctr">
                <a:solidFill>
                  <a:schemeClr val="accent1"/>
                </a:solidFill>
                <a:prstDash val="solid"/>
              </a:ln>
              <a:effectLst>
                <a:outerShdw blurRad="50800" dist="38100" dir="5400000" rotWithShape="0">
                  <a:srgbClr val="000000">
                    <a:alpha val="35000"/>
                  </a:srgbClr>
                </a:outerShdw>
              </a:effectLst>
            </c:spPr>
          </c:dPt>
          <c:dPt>
            <c:idx val="16"/>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Pt>
            <c:idx val="17"/>
            <c:spPr>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dPt>
          <c:dLbls>
            <c:spPr>
              <a:noFill/>
            </c:spPr>
            <c:txPr>
              <a:bodyPr rot="0"/>
              <a:lstStyle/>
              <a:p>
                <a:pPr>
                  <a:defRPr sz="1600" b="1">
                    <a:solidFill>
                      <a:schemeClr val="accent2">
                        <a:lumMod val="50000"/>
                      </a:schemeClr>
                    </a:solidFill>
                  </a:defRPr>
                </a:pPr>
                <a:endParaRPr lang="en-US"/>
              </a:p>
            </c:txPr>
            <c:showVal val="1"/>
          </c:dLbls>
          <c:cat>
            <c:multiLvlStrRef>
              <c:f>Sheet2!$C$5:$T$7</c:f>
              <c:multiLvlStrCache>
                <c:ptCount val="18"/>
                <c:lvl>
                  <c:pt idx="6">
                    <c:v>For 1-5 Years</c:v>
                  </c:pt>
                  <c:pt idx="7">
                    <c:v>From 6 + Years</c:v>
                  </c:pt>
                  <c:pt idx="8">
                    <c:v>For 1-5 Years</c:v>
                  </c:pt>
                  <c:pt idx="9">
                    <c:v>From 6 +  Years</c:v>
                  </c:pt>
                  <c:pt idx="10">
                    <c:v>For 1-5 Years</c:v>
                  </c:pt>
                  <c:pt idx="11">
                    <c:v>From 6 +  Years</c:v>
                  </c:pt>
                  <c:pt idx="12">
                    <c:v>For 1-5 Years</c:v>
                  </c:pt>
                  <c:pt idx="13">
                    <c:v>From 6 +  Years</c:v>
                  </c:pt>
                  <c:pt idx="14">
                    <c:v>For 1-5 Years</c:v>
                  </c:pt>
                  <c:pt idx="15">
                    <c:v>From 6 +  Years</c:v>
                  </c:pt>
                  <c:pt idx="16">
                    <c:v>For 1-5 Years</c:v>
                  </c:pt>
                  <c:pt idx="17">
                    <c:v>From 6 +  Years</c:v>
                  </c:pt>
                </c:lvl>
                <c:lvl>
                  <c:pt idx="0">
                    <c:v>77-78</c:v>
                  </c:pt>
                  <c:pt idx="1">
                    <c:v>79-80</c:v>
                  </c:pt>
                  <c:pt idx="2">
                    <c:v>81-82</c:v>
                  </c:pt>
                  <c:pt idx="3">
                    <c:v>83-84</c:v>
                  </c:pt>
                  <c:pt idx="4">
                    <c:v>85-86</c:v>
                  </c:pt>
                  <c:pt idx="5">
                    <c:v>87-88</c:v>
                  </c:pt>
                  <c:pt idx="6">
                    <c:v>89-90</c:v>
                  </c:pt>
                  <c:pt idx="8">
                    <c:v>91-92</c:v>
                  </c:pt>
                  <c:pt idx="10">
                    <c:v>93-94</c:v>
                  </c:pt>
                  <c:pt idx="12">
                    <c:v>95-96</c:v>
                  </c:pt>
                  <c:pt idx="14">
                    <c:v>97-98</c:v>
                  </c:pt>
                  <c:pt idx="16">
                    <c:v>99-2000</c:v>
                  </c:pt>
                </c:lvl>
              </c:multiLvlStrCache>
            </c:multiLvlStrRef>
          </c:cat>
          <c:val>
            <c:numRef>
              <c:f>Sheet2!$C$8:$T$8</c:f>
              <c:numCache>
                <c:formatCode>General</c:formatCode>
                <c:ptCount val="18"/>
                <c:pt idx="0">
                  <c:v>33</c:v>
                </c:pt>
                <c:pt idx="1">
                  <c:v>35</c:v>
                </c:pt>
                <c:pt idx="2">
                  <c:v>38</c:v>
                </c:pt>
                <c:pt idx="3">
                  <c:v>45</c:v>
                </c:pt>
                <c:pt idx="4">
                  <c:v>46</c:v>
                </c:pt>
                <c:pt idx="5">
                  <c:v>50</c:v>
                </c:pt>
                <c:pt idx="6">
                  <c:v>50</c:v>
                </c:pt>
                <c:pt idx="7">
                  <c:v>67</c:v>
                </c:pt>
                <c:pt idx="8">
                  <c:v>52</c:v>
                </c:pt>
                <c:pt idx="9">
                  <c:v>74</c:v>
                </c:pt>
                <c:pt idx="10">
                  <c:v>52</c:v>
                </c:pt>
                <c:pt idx="11">
                  <c:v>79</c:v>
                </c:pt>
                <c:pt idx="12">
                  <c:v>52</c:v>
                </c:pt>
                <c:pt idx="13">
                  <c:v>84</c:v>
                </c:pt>
                <c:pt idx="14">
                  <c:v>54</c:v>
                </c:pt>
                <c:pt idx="15">
                  <c:v>91</c:v>
                </c:pt>
                <c:pt idx="16">
                  <c:v>56</c:v>
                </c:pt>
                <c:pt idx="17">
                  <c:v>98</c:v>
                </c:pt>
              </c:numCache>
            </c:numRef>
          </c:val>
        </c:ser>
        <c:gapWidth val="20"/>
        <c:gapDepth val="100"/>
        <c:shape val="cylinder"/>
        <c:axId val="128795008"/>
        <c:axId val="128796544"/>
        <c:axId val="0"/>
      </c:bar3DChart>
      <c:catAx>
        <c:axId val="128795008"/>
        <c:scaling>
          <c:orientation val="minMax"/>
        </c:scaling>
        <c:axPos val="b"/>
        <c:tickLblPos val="nextTo"/>
        <c:txPr>
          <a:bodyPr rot="-5400000" vert="horz"/>
          <a:lstStyle/>
          <a:p>
            <a:pPr>
              <a:defRPr>
                <a:solidFill>
                  <a:schemeClr val="accent2">
                    <a:lumMod val="50000"/>
                  </a:schemeClr>
                </a:solidFill>
              </a:defRPr>
            </a:pPr>
            <a:endParaRPr lang="en-US"/>
          </a:p>
        </c:txPr>
        <c:crossAx val="128796544"/>
        <c:crosses val="autoZero"/>
        <c:auto val="1"/>
        <c:lblAlgn val="ctr"/>
        <c:lblOffset val="100"/>
      </c:catAx>
      <c:valAx>
        <c:axId val="128796544"/>
        <c:scaling>
          <c:orientation val="minMax"/>
        </c:scaling>
        <c:axPos val="l"/>
        <c:majorGridlines/>
        <c:numFmt formatCode="General" sourceLinked="1"/>
        <c:tickLblPos val="nextTo"/>
        <c:txPr>
          <a:bodyPr/>
          <a:lstStyle/>
          <a:p>
            <a:pPr>
              <a:defRPr>
                <a:solidFill>
                  <a:schemeClr val="accent2">
                    <a:lumMod val="50000"/>
                  </a:schemeClr>
                </a:solidFill>
              </a:defRPr>
            </a:pPr>
            <a:endParaRPr lang="en-US"/>
          </a:p>
        </c:txPr>
        <c:crossAx val="128795008"/>
        <c:crosses val="autoZero"/>
        <c:crossBetween val="between"/>
      </c:valAx>
    </c:plotArea>
    <c:plotVisOnly val="1"/>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view3D>
      <c:rotX val="10"/>
      <c:rotY val="10"/>
      <c:rAngAx val="1"/>
    </c:view3D>
    <c:plotArea>
      <c:layout/>
      <c:bar3DChart>
        <c:barDir val="col"/>
        <c:grouping val="clustered"/>
        <c:ser>
          <c:idx val="0"/>
          <c:order val="0"/>
          <c:tx>
            <c:v>whole life</c:v>
          </c:tx>
          <c:spPr>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idx val="0"/>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1"/>
            <c:spPr>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dPt>
          <c:dPt>
            <c:idx val="2"/>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3"/>
            <c:spPr>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4"/>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5"/>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6"/>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Lbls>
            <c:txPr>
              <a:bodyPr/>
              <a:lstStyle/>
              <a:p>
                <a:pPr>
                  <a:defRPr sz="1800" b="1">
                    <a:solidFill>
                      <a:srgbClr val="002060"/>
                    </a:solidFill>
                  </a:defRPr>
                </a:pPr>
                <a:endParaRPr lang="en-US"/>
              </a:p>
            </c:txPr>
            <c:showVal val="1"/>
          </c:dLbls>
          <c:cat>
            <c:multiLvlStrRef>
              <c:f>Sheet2!$U$5:$AD$7</c:f>
              <c:multiLvlStrCache>
                <c:ptCount val="10"/>
                <c:lvl>
                  <c:pt idx="0">
                    <c:v>For 1-5 Years</c:v>
                  </c:pt>
                  <c:pt idx="1">
                    <c:v>From 6 +  Years</c:v>
                  </c:pt>
                  <c:pt idx="2">
                    <c:v>For 1-5 Years</c:v>
                  </c:pt>
                  <c:pt idx="3">
                    <c:v>From 6 +  Years</c:v>
                  </c:pt>
                  <c:pt idx="4">
                    <c:v>For 1-5 Years</c:v>
                  </c:pt>
                  <c:pt idx="5">
                    <c:v>From 6 -16 Years</c:v>
                  </c:pt>
                  <c:pt idx="6">
                    <c:v>From 17 Years to Onwards</c:v>
                  </c:pt>
                  <c:pt idx="7">
                    <c:v>For 1-5 Years</c:v>
                  </c:pt>
                  <c:pt idx="8">
                    <c:v>From 6 -16 Years</c:v>
                  </c:pt>
                  <c:pt idx="9">
                    <c:v>From 17 Years to Onwards</c:v>
                  </c:pt>
                </c:lvl>
                <c:lvl>
                  <c:pt idx="0">
                    <c:v>2001-2003</c:v>
                  </c:pt>
                  <c:pt idx="2">
                    <c:v>2004-2005</c:v>
                  </c:pt>
                  <c:pt idx="4">
                    <c:v>2006</c:v>
                  </c:pt>
                  <c:pt idx="7">
                    <c:v>2007-2009</c:v>
                  </c:pt>
                </c:lvl>
              </c:multiLvlStrCache>
            </c:multiLvlStrRef>
          </c:cat>
          <c:val>
            <c:numRef>
              <c:f>Sheet2!$U$8:$AD$8</c:f>
              <c:numCache>
                <c:formatCode>General</c:formatCode>
                <c:ptCount val="10"/>
                <c:pt idx="0">
                  <c:v>56</c:v>
                </c:pt>
                <c:pt idx="1">
                  <c:v>102</c:v>
                </c:pt>
                <c:pt idx="2">
                  <c:v>56</c:v>
                </c:pt>
                <c:pt idx="3">
                  <c:v>102</c:v>
                </c:pt>
                <c:pt idx="4">
                  <c:v>56</c:v>
                </c:pt>
                <c:pt idx="5">
                  <c:v>102</c:v>
                </c:pt>
                <c:pt idx="6">
                  <c:v>150</c:v>
                </c:pt>
                <c:pt idx="7">
                  <c:v>60</c:v>
                </c:pt>
                <c:pt idx="8">
                  <c:v>110</c:v>
                </c:pt>
                <c:pt idx="9">
                  <c:v>150</c:v>
                </c:pt>
              </c:numCache>
            </c:numRef>
          </c:val>
        </c:ser>
        <c:gapWidth val="50"/>
        <c:gapDepth val="80"/>
        <c:shape val="cylinder"/>
        <c:axId val="128853120"/>
        <c:axId val="128854656"/>
        <c:axId val="0"/>
      </c:bar3DChart>
      <c:catAx>
        <c:axId val="128853120"/>
        <c:scaling>
          <c:orientation val="minMax"/>
        </c:scaling>
        <c:axPos val="b"/>
        <c:tickLblPos val="nextTo"/>
        <c:txPr>
          <a:bodyPr rot="-5400000" vert="horz"/>
          <a:lstStyle/>
          <a:p>
            <a:pPr>
              <a:defRPr>
                <a:solidFill>
                  <a:srgbClr val="002060"/>
                </a:solidFill>
              </a:defRPr>
            </a:pPr>
            <a:endParaRPr lang="en-US"/>
          </a:p>
        </c:txPr>
        <c:crossAx val="128854656"/>
        <c:crosses val="autoZero"/>
        <c:auto val="1"/>
        <c:lblAlgn val="ctr"/>
        <c:lblOffset val="100"/>
      </c:catAx>
      <c:valAx>
        <c:axId val="128854656"/>
        <c:scaling>
          <c:orientation val="minMax"/>
        </c:scaling>
        <c:axPos val="l"/>
        <c:majorGridlines/>
        <c:numFmt formatCode="General" sourceLinked="1"/>
        <c:tickLblPos val="nextTo"/>
        <c:txPr>
          <a:bodyPr/>
          <a:lstStyle/>
          <a:p>
            <a:pPr>
              <a:defRPr>
                <a:solidFill>
                  <a:srgbClr val="002060"/>
                </a:solidFill>
              </a:defRPr>
            </a:pPr>
            <a:endParaRPr lang="en-US"/>
          </a:p>
        </c:txPr>
        <c:crossAx val="128853120"/>
        <c:crosses val="autoZero"/>
        <c:crossBetween val="between"/>
      </c:valAx>
    </c:plotArea>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738B636-7EB6-46DD-ADFF-B3520057F70D}" type="datetimeFigureOut">
              <a:rPr lang="en-US"/>
              <a:pPr>
                <a:defRPr/>
              </a:pPr>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5A16901-7470-4B46-9A16-C8CF697C9A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768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C2F82D2-0F4D-4B3D-96BD-53C8DF628CA6}" type="datetime8">
              <a:rPr lang="en-US"/>
              <a:pPr fontAlgn="base">
                <a:spcBef>
                  <a:spcPct val="0"/>
                </a:spcBef>
                <a:spcAft>
                  <a:spcPct val="0"/>
                </a:spcAft>
              </a:pPr>
              <a:t>3/27/2012 1:42 PM</a:t>
            </a:fld>
            <a:endParaRPr lang="en-US"/>
          </a:p>
        </p:txBody>
      </p:sp>
      <p:sp>
        <p:nvSpPr>
          <p:cNvPr id="7680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smtClean="0"/>
          </a:p>
        </p:txBody>
      </p:sp>
      <p:sp>
        <p:nvSpPr>
          <p:cNvPr id="7680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A5275B7-F77C-493C-B051-CB534A25ED00}" type="slidenum">
              <a:rPr lang="en-US"/>
              <a:pPr fontAlgn="base">
                <a:spcBef>
                  <a:spcPct val="0"/>
                </a:spcBef>
                <a:spcAft>
                  <a:spcPct val="0"/>
                </a:spcAft>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57926-756F-4056-860C-640F61096FBB}" type="slidenum">
              <a:rPr lang="en-US"/>
              <a:pPr fontAlgn="base">
                <a:spcBef>
                  <a:spcPct val="0"/>
                </a:spcBef>
                <a:spcAft>
                  <a:spcPct val="0"/>
                </a:spcAft>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BFDA4F-590A-41F3-B0E1-F5CF49E36E71}" type="slidenum">
              <a:rPr lang="en-US"/>
              <a:pPr fontAlgn="base">
                <a:spcBef>
                  <a:spcPct val="0"/>
                </a:spcBef>
                <a:spcAft>
                  <a:spcPct val="0"/>
                </a:spcAft>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190BE6-5B71-4942-A675-80A98E6C5BAC}" type="slidenum">
              <a:rPr lang="en-US"/>
              <a:pPr fontAlgn="base">
                <a:spcBef>
                  <a:spcPct val="0"/>
                </a:spcBef>
                <a:spcAft>
                  <a:spcPct val="0"/>
                </a:spcAft>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7A8684-1F5C-4708-84C5-E80786ADCDF4}" type="slidenum">
              <a:rPr lang="en-US"/>
              <a:pPr fontAlgn="base">
                <a:spcBef>
                  <a:spcPct val="0"/>
                </a:spcBef>
                <a:spcAft>
                  <a:spcPct val="0"/>
                </a:spcAft>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819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A395AD3-94FE-4E05-A7A5-136442EB906B}" type="datetime8">
              <a:rPr lang="en-US"/>
              <a:pPr fontAlgn="base">
                <a:spcBef>
                  <a:spcPct val="0"/>
                </a:spcBef>
                <a:spcAft>
                  <a:spcPct val="0"/>
                </a:spcAft>
              </a:pPr>
              <a:t>3/27/2012 1:42 PM</a:t>
            </a:fld>
            <a:endParaRPr lang="en-US"/>
          </a:p>
        </p:txBody>
      </p:sp>
      <p:sp>
        <p:nvSpPr>
          <p:cNvPr id="819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smtClean="0"/>
          </a:p>
        </p:txBody>
      </p:sp>
      <p:sp>
        <p:nvSpPr>
          <p:cNvPr id="819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3E64417-8709-48D0-9A0B-31700492A401}" type="slidenum">
              <a:rPr lang="en-US"/>
              <a:pPr fontAlgn="base">
                <a:spcBef>
                  <a:spcPct val="0"/>
                </a:spcBef>
                <a:spcAft>
                  <a:spcPct val="0"/>
                </a:spcAft>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EBEFC9-05BF-4AD2-996F-74218ABBC0D4}" type="slidenum">
              <a:rPr lang="en-US"/>
              <a:pPr fontAlgn="base">
                <a:spcBef>
                  <a:spcPct val="0"/>
                </a:spcBef>
                <a:spcAft>
                  <a:spcPct val="0"/>
                </a:spcAft>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75000"/>
              </a:schemeClr>
            </a:gs>
            <a:gs pos="39999">
              <a:schemeClr val="accent2">
                <a:lumMod val="60000"/>
                <a:lumOff val="40000"/>
              </a:schemeClr>
            </a:gs>
            <a:gs pos="70000">
              <a:schemeClr val="accent2">
                <a:lumMod val="60000"/>
                <a:lumOff val="40000"/>
              </a:schemeClr>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Blip>
          <a:blip r:embed="rId14"/>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5"/>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5"/>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5"/>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75000"/>
              </a:schemeClr>
            </a:gs>
            <a:gs pos="39999">
              <a:schemeClr val="accent2">
                <a:lumMod val="60000"/>
                <a:lumOff val="40000"/>
              </a:schemeClr>
            </a:gs>
            <a:gs pos="70000">
              <a:schemeClr val="accent2">
                <a:lumMod val="60000"/>
                <a:lumOff val="40000"/>
              </a:schemeClr>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3"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419" y="3352800"/>
            <a:ext cx="5798382" cy="2169825"/>
          </a:xfrm>
          <a:prstGeom prst="rect">
            <a:avLst/>
          </a:prstGeom>
        </p:spPr>
        <p:txBody>
          <a:bodyPr wrap="none">
            <a:spAutoFit/>
          </a:bodyPr>
          <a:lstStyle/>
          <a:p>
            <a:pPr algn="ctr" fontAlgn="auto">
              <a:spcBef>
                <a:spcPts val="0"/>
              </a:spcBef>
              <a:spcAft>
                <a:spcPts val="0"/>
              </a:spcAft>
              <a:defRPr/>
            </a:pPr>
            <a:r>
              <a:rPr lang="en-US" sz="4500" b="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ahoma" pitchFamily="34" charset="0"/>
                <a:ea typeface="Tahoma" pitchFamily="34" charset="0"/>
                <a:cs typeface="Tahoma" pitchFamily="34" charset="0"/>
              </a:rPr>
              <a:t>Foundation Course </a:t>
            </a:r>
          </a:p>
          <a:p>
            <a:pPr algn="ctr" fontAlgn="auto">
              <a:spcBef>
                <a:spcPts val="0"/>
              </a:spcBef>
              <a:spcAft>
                <a:spcPts val="0"/>
              </a:spcAft>
              <a:defRPr/>
            </a:pPr>
            <a:endParaRPr lang="en-US" sz="4500" b="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ahoma" pitchFamily="34" charset="0"/>
              <a:ea typeface="Tahoma" pitchFamily="34" charset="0"/>
              <a:cs typeface="Tahoma" pitchFamily="34" charset="0"/>
            </a:endParaRPr>
          </a:p>
          <a:p>
            <a:pPr algn="ctr" fontAlgn="auto">
              <a:spcBef>
                <a:spcPts val="0"/>
              </a:spcBef>
              <a:spcAft>
                <a:spcPts val="0"/>
              </a:spcAft>
              <a:defRPr/>
            </a:pPr>
            <a:endParaRPr lang="en-US" sz="45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pic>
        <p:nvPicPr>
          <p:cNvPr id="3076" name="Picture 1"/>
          <p:cNvPicPr>
            <a:picLocks noChangeAspect="1" noChangeArrowheads="1"/>
          </p:cNvPicPr>
          <p:nvPr/>
        </p:nvPicPr>
        <p:blipFill>
          <a:blip r:embed="rId2" cstate="print"/>
          <a:srcRect/>
          <a:stretch>
            <a:fillRect/>
          </a:stretch>
        </p:blipFill>
        <p:spPr bwMode="auto">
          <a:xfrm>
            <a:off x="3581400" y="1143000"/>
            <a:ext cx="1925638" cy="1968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057400" y="381000"/>
            <a:ext cx="5257800" cy="1200329"/>
          </a:xfrm>
          <a:prstGeom prst="rect">
            <a:avLst/>
          </a:prstGeom>
          <a:noFill/>
          <a:ln w="9525">
            <a:noFill/>
            <a:miter lim="800000"/>
            <a:headEnd/>
            <a:tailEnd/>
          </a:ln>
          <a:effectLst/>
        </p:spPr>
        <p:txBody>
          <a:bodyPr anchor="ctr">
            <a:spAutoFit/>
          </a:bodyPr>
          <a:lstStyle/>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NATIONALIZATION </a:t>
            </a:r>
          </a:p>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OF LIFE INSURANCE</a:t>
            </a:r>
          </a:p>
        </p:txBody>
      </p:sp>
      <p:sp>
        <p:nvSpPr>
          <p:cNvPr id="5" name="Rounded Rectangle 4"/>
          <p:cNvSpPr/>
          <p:nvPr/>
        </p:nvSpPr>
        <p:spPr bwMode="auto">
          <a:xfrm>
            <a:off x="685800" y="1905000"/>
            <a:ext cx="7620000" cy="3048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 name="Rectangle 2"/>
          <p:cNvSpPr/>
          <p:nvPr/>
        </p:nvSpPr>
        <p:spPr>
          <a:xfrm>
            <a:off x="914400" y="2057400"/>
            <a:ext cx="7239000" cy="2798763"/>
          </a:xfrm>
          <a:prstGeom prst="rect">
            <a:avLst/>
          </a:prstGeom>
        </p:spPr>
        <p:txBody>
          <a:bodyPr>
            <a:spAutoFit/>
          </a:bodyPr>
          <a:lstStyle/>
          <a:p>
            <a:pPr algn="just" fontAlgn="auto">
              <a:lnSpc>
                <a:spcPct val="150000"/>
              </a:lnSpc>
              <a:spcBef>
                <a:spcPts val="0"/>
              </a:spcBef>
              <a:spcAft>
                <a:spcPts val="0"/>
              </a:spcAft>
              <a:defRPr/>
            </a:pP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The Government constituted Life Insurance Management Board (LIMB). The Board’s term included the task of recommending a permanent set up of life insurance within the framework of nationalization. The Board recommended establishing a single corporation with three units.</a:t>
            </a:r>
          </a:p>
        </p:txBody>
      </p:sp>
      <p:pic>
        <p:nvPicPr>
          <p:cNvPr id="4" name="Picture 3"/>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33400" y="1828800"/>
            <a:ext cx="7848600" cy="3810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Rectangle 1"/>
          <p:cNvSpPr/>
          <p:nvPr/>
        </p:nvSpPr>
        <p:spPr>
          <a:xfrm>
            <a:off x="685800" y="1931988"/>
            <a:ext cx="7620000" cy="3478212"/>
          </a:xfrm>
          <a:prstGeom prst="rect">
            <a:avLst/>
          </a:prstGeom>
        </p:spPr>
        <p:txBody>
          <a:bodyPr>
            <a:spAutoFit/>
          </a:bodyPr>
          <a:lstStyle/>
          <a:p>
            <a:pPr algn="just" fontAlgn="auto">
              <a:spcBef>
                <a:spcPts val="0"/>
              </a:spcBef>
              <a:spcAft>
                <a:spcPts val="0"/>
              </a:spcAft>
              <a:defRPr/>
            </a:pP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The second phase of nationalization started by establishment of Single Corporation called State Life Insurance Corporation of Pakistan with 3 Units called A, B, and C operating throughout Pakistan and competing with one another.</a:t>
            </a:r>
          </a:p>
          <a:p>
            <a:pPr algn="just" fontAlgn="auto">
              <a:spcBef>
                <a:spcPts val="0"/>
              </a:spcBef>
              <a:spcAft>
                <a:spcPts val="0"/>
              </a:spcAft>
              <a:defRPr/>
            </a:pP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On 1st October 1975, the 3 Units merged and different Zones were created. Initially there were five Zones with their Zonal offices at Karachi, Hyderabad, Lahore, Rawalpindi and Peshawar. The figure has increased to 26 Zones under four different Regions, South, Central, North and Multan headed by very competent Executives.</a:t>
            </a:r>
          </a:p>
        </p:txBody>
      </p:sp>
      <p:sp>
        <p:nvSpPr>
          <p:cNvPr id="3" name="Rectangle 1"/>
          <p:cNvSpPr>
            <a:spLocks noChangeArrowheads="1"/>
          </p:cNvSpPr>
          <p:nvPr/>
        </p:nvSpPr>
        <p:spPr bwMode="auto">
          <a:xfrm>
            <a:off x="0" y="228600"/>
            <a:ext cx="9144000" cy="1200329"/>
          </a:xfrm>
          <a:prstGeom prst="rect">
            <a:avLst/>
          </a:prstGeom>
          <a:noFill/>
          <a:ln w="9525">
            <a:noFill/>
            <a:miter lim="800000"/>
            <a:headEnd/>
            <a:tailEnd/>
          </a:ln>
          <a:effectLst/>
        </p:spPr>
        <p:txBody>
          <a:bodyPr anchor="ctr">
            <a:spAutoFit/>
          </a:bodyPr>
          <a:lstStyle/>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NATIONALIZATION OF LIFE INSURANCE</a:t>
            </a:r>
          </a:p>
        </p:txBody>
      </p:sp>
      <p:pic>
        <p:nvPicPr>
          <p:cNvPr id="4" name="Picture 3"/>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62000" y="1828800"/>
            <a:ext cx="7620000" cy="3429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Rectangle 1"/>
          <p:cNvSpPr/>
          <p:nvPr/>
        </p:nvSpPr>
        <p:spPr>
          <a:xfrm>
            <a:off x="914400" y="1920875"/>
            <a:ext cx="7391400" cy="3323987"/>
          </a:xfrm>
          <a:prstGeom prst="rect">
            <a:avLst/>
          </a:prstGeom>
        </p:spPr>
        <p:txBody>
          <a:bodyPr>
            <a:spAutoFit/>
          </a:bodyPr>
          <a:lstStyle/>
          <a:p>
            <a:pPr algn="just" fontAlgn="auto">
              <a:lnSpc>
                <a:spcPct val="150000"/>
              </a:lnSpc>
              <a:spcBef>
                <a:spcPts val="0"/>
              </a:spcBef>
              <a:spcAft>
                <a:spcPts val="0"/>
              </a:spcAft>
              <a:defRPr/>
            </a:pP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By the Grace of Allah the Almighty, State Life has made steady progress in all fields of its operations. The future is even brighter as the Corporation is making very positive strategies for not only maintaining its market leadership but displaying beyond any doubt that it deserves the matchless corporate image created during the last </a:t>
            </a: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decades.</a:t>
            </a:r>
          </a:p>
        </p:txBody>
      </p:sp>
      <p:sp>
        <p:nvSpPr>
          <p:cNvPr id="3" name="Rectangle 1"/>
          <p:cNvSpPr>
            <a:spLocks noChangeArrowheads="1"/>
          </p:cNvSpPr>
          <p:nvPr/>
        </p:nvSpPr>
        <p:spPr bwMode="auto">
          <a:xfrm>
            <a:off x="1066800" y="381000"/>
            <a:ext cx="7086600" cy="1200329"/>
          </a:xfrm>
          <a:prstGeom prst="rect">
            <a:avLst/>
          </a:prstGeom>
          <a:noFill/>
          <a:ln w="9525">
            <a:noFill/>
            <a:miter lim="800000"/>
            <a:headEnd/>
            <a:tailEnd/>
          </a:ln>
          <a:effectLst/>
        </p:spPr>
        <p:txBody>
          <a:bodyPr anchor="ctr">
            <a:spAutoFit/>
          </a:bodyPr>
          <a:lstStyle/>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NATIONALIZATION </a:t>
            </a:r>
          </a:p>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OF LIFE INSURANCE</a:t>
            </a:r>
          </a:p>
        </p:txBody>
      </p:sp>
      <p:pic>
        <p:nvPicPr>
          <p:cNvPr id="4" name="Picture 3"/>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838200" y="1066800"/>
            <a:ext cx="7162800" cy="510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457200" y="68759"/>
            <a:ext cx="8305800" cy="769441"/>
          </a:xfrm>
          <a:prstGeom prst="rect">
            <a:avLst/>
          </a:prstGeom>
          <a:noFill/>
        </p:spPr>
        <p:txBody>
          <a:bodyPr>
            <a:spAutoFit/>
          </a:bodyPr>
          <a:lstStyle/>
          <a:p>
            <a:pPr algn="ctr" fontAlgn="auto">
              <a:spcBef>
                <a:spcPts val="0"/>
              </a:spcBef>
              <a:spcAft>
                <a:spcPts val="0"/>
              </a:spcAft>
              <a:defRPr/>
            </a:pP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OBJECTIVES</a:t>
            </a:r>
          </a:p>
        </p:txBody>
      </p:sp>
      <p:sp>
        <p:nvSpPr>
          <p:cNvPr id="11" name="TextBox 10"/>
          <p:cNvSpPr txBox="1">
            <a:spLocks noChangeArrowheads="1"/>
          </p:cNvSpPr>
          <p:nvPr/>
        </p:nvSpPr>
        <p:spPr bwMode="auto">
          <a:xfrm>
            <a:off x="1143000" y="1219200"/>
            <a:ext cx="6705600" cy="5078413"/>
          </a:xfrm>
          <a:prstGeom prst="rect">
            <a:avLst/>
          </a:prstGeom>
          <a:noFill/>
          <a:ln w="9525">
            <a:noFill/>
            <a:miter lim="800000"/>
            <a:headEnd/>
            <a:tailEnd/>
          </a:ln>
        </p:spPr>
        <p:txBody>
          <a:bodyPr anchor="ctr">
            <a:spAutoFit/>
          </a:bodyPr>
          <a:lstStyle/>
          <a:p>
            <a:pPr>
              <a:buFont typeface="Wingdings" pitchFamily="2" charset="2"/>
              <a:buChar char="ü"/>
            </a:pPr>
            <a:r>
              <a:rPr lang="en-US">
                <a:latin typeface="Tahoma" pitchFamily="34" charset="0"/>
                <a:cs typeface="Tahoma" pitchFamily="34" charset="0"/>
              </a:rPr>
              <a:t> To run life insurance business on sound lines.</a:t>
            </a:r>
          </a:p>
          <a:p>
            <a:pPr>
              <a:buFont typeface="Wingdings" pitchFamily="2" charset="2"/>
              <a:buChar char="ü"/>
            </a:pPr>
            <a:endParaRPr lang="en-US">
              <a:latin typeface="Tahoma" pitchFamily="34" charset="0"/>
              <a:cs typeface="Tahoma" pitchFamily="34" charset="0"/>
            </a:endParaRPr>
          </a:p>
          <a:p>
            <a:pPr>
              <a:buFont typeface="Wingdings" pitchFamily="2" charset="2"/>
              <a:buChar char="ü"/>
            </a:pPr>
            <a:r>
              <a:rPr lang="en-US">
                <a:latin typeface="Tahoma" pitchFamily="34" charset="0"/>
                <a:cs typeface="Tahoma" pitchFamily="34" charset="0"/>
              </a:rPr>
              <a:t> To provide more efficient service to the policyholders.</a:t>
            </a:r>
            <a:br>
              <a:rPr lang="en-US">
                <a:latin typeface="Tahoma" pitchFamily="34" charset="0"/>
                <a:cs typeface="Tahoma" pitchFamily="34" charset="0"/>
              </a:rPr>
            </a:br>
            <a:endParaRPr lang="en-US">
              <a:latin typeface="Tahoma" pitchFamily="34" charset="0"/>
              <a:cs typeface="Tahoma" pitchFamily="34" charset="0"/>
            </a:endParaRPr>
          </a:p>
          <a:p>
            <a:pPr>
              <a:buFont typeface="Wingdings" pitchFamily="2" charset="2"/>
              <a:buChar char="ü"/>
            </a:pPr>
            <a:r>
              <a:rPr lang="en-US">
                <a:latin typeface="Tahoma" pitchFamily="34" charset="0"/>
                <a:cs typeface="Tahoma" pitchFamily="34" charset="0"/>
              </a:rPr>
              <a:t> To maximize the return to the policyholder by economizing  </a:t>
            </a:r>
            <a:br>
              <a:rPr lang="en-US">
                <a:latin typeface="Tahoma" pitchFamily="34" charset="0"/>
                <a:cs typeface="Tahoma" pitchFamily="34" charset="0"/>
              </a:rPr>
            </a:br>
            <a:r>
              <a:rPr lang="en-US">
                <a:latin typeface="Tahoma" pitchFamily="34" charset="0"/>
                <a:cs typeface="Tahoma" pitchFamily="34" charset="0"/>
              </a:rPr>
              <a:t>    expenses and increasing the yield on investment. </a:t>
            </a:r>
          </a:p>
          <a:p>
            <a:pPr>
              <a:buFont typeface="Wingdings" pitchFamily="2" charset="2"/>
              <a:buChar char="ü"/>
            </a:pPr>
            <a:endParaRPr lang="en-US">
              <a:latin typeface="Tahoma" pitchFamily="34" charset="0"/>
              <a:cs typeface="Tahoma" pitchFamily="34" charset="0"/>
            </a:endParaRPr>
          </a:p>
          <a:p>
            <a:pPr>
              <a:buFont typeface="Wingdings" pitchFamily="2" charset="2"/>
              <a:buChar char="ü"/>
            </a:pPr>
            <a:r>
              <a:rPr lang="en-US">
                <a:latin typeface="Tahoma" pitchFamily="34" charset="0"/>
                <a:cs typeface="Tahoma" pitchFamily="34" charset="0"/>
              </a:rPr>
              <a:t> To make life insurance a more effective means of mobilizing </a:t>
            </a:r>
            <a:br>
              <a:rPr lang="en-US">
                <a:latin typeface="Tahoma" pitchFamily="34" charset="0"/>
                <a:cs typeface="Tahoma" pitchFamily="34" charset="0"/>
              </a:rPr>
            </a:br>
            <a:r>
              <a:rPr lang="en-US">
                <a:latin typeface="Tahoma" pitchFamily="34" charset="0"/>
                <a:cs typeface="Tahoma" pitchFamily="34" charset="0"/>
              </a:rPr>
              <a:t>    national savings.</a:t>
            </a:r>
          </a:p>
          <a:p>
            <a:endParaRPr lang="en-US">
              <a:latin typeface="Tahoma" pitchFamily="34" charset="0"/>
              <a:cs typeface="Tahoma" pitchFamily="34" charset="0"/>
            </a:endParaRPr>
          </a:p>
          <a:p>
            <a:pPr>
              <a:buFont typeface="Wingdings" pitchFamily="2" charset="2"/>
              <a:buChar char="ü"/>
            </a:pPr>
            <a:r>
              <a:rPr lang="en-US">
                <a:latin typeface="Tahoma" pitchFamily="34" charset="0"/>
                <a:cs typeface="Tahoma" pitchFamily="34" charset="0"/>
              </a:rPr>
              <a:t> To widen the area of operation of life insurance and make it  </a:t>
            </a:r>
            <a:br>
              <a:rPr lang="en-US">
                <a:latin typeface="Tahoma" pitchFamily="34" charset="0"/>
                <a:cs typeface="Tahoma" pitchFamily="34" charset="0"/>
              </a:rPr>
            </a:br>
            <a:r>
              <a:rPr lang="en-US">
                <a:latin typeface="Tahoma" pitchFamily="34" charset="0"/>
                <a:cs typeface="Tahoma" pitchFamily="34" charset="0"/>
              </a:rPr>
              <a:t>    available to as large a section of the population as possible, </a:t>
            </a:r>
            <a:br>
              <a:rPr lang="en-US">
                <a:latin typeface="Tahoma" pitchFamily="34" charset="0"/>
                <a:cs typeface="Tahoma" pitchFamily="34" charset="0"/>
              </a:rPr>
            </a:br>
            <a:r>
              <a:rPr lang="en-US">
                <a:latin typeface="Tahoma" pitchFamily="34" charset="0"/>
                <a:cs typeface="Tahoma" pitchFamily="34" charset="0"/>
              </a:rPr>
              <a:t>    extending it from the comparatively more affluent  sections   </a:t>
            </a:r>
            <a:br>
              <a:rPr lang="en-US">
                <a:latin typeface="Tahoma" pitchFamily="34" charset="0"/>
                <a:cs typeface="Tahoma" pitchFamily="34" charset="0"/>
              </a:rPr>
            </a:br>
            <a:r>
              <a:rPr lang="en-US">
                <a:latin typeface="Tahoma" pitchFamily="34" charset="0"/>
                <a:cs typeface="Tahoma" pitchFamily="34" charset="0"/>
              </a:rPr>
              <a:t>    of society to the common man in towns and villages. </a:t>
            </a:r>
            <a:br>
              <a:rPr lang="en-US">
                <a:latin typeface="Tahoma" pitchFamily="34" charset="0"/>
                <a:cs typeface="Tahoma" pitchFamily="34" charset="0"/>
              </a:rPr>
            </a:br>
            <a:endParaRPr lang="en-US">
              <a:latin typeface="Tahoma" pitchFamily="34" charset="0"/>
              <a:cs typeface="Tahoma" pitchFamily="34" charset="0"/>
            </a:endParaRPr>
          </a:p>
          <a:p>
            <a:pPr>
              <a:buFont typeface="Wingdings" pitchFamily="2" charset="2"/>
              <a:buChar char="ü"/>
            </a:pPr>
            <a:r>
              <a:rPr lang="en-US">
                <a:latin typeface="Tahoma" pitchFamily="34" charset="0"/>
                <a:cs typeface="Tahoma" pitchFamily="34" charset="0"/>
              </a:rPr>
              <a:t> To use the policyholder’s fund in the wider interest of the      </a:t>
            </a:r>
            <a:br>
              <a:rPr lang="en-US">
                <a:latin typeface="Tahoma" pitchFamily="34" charset="0"/>
                <a:cs typeface="Tahoma" pitchFamily="34" charset="0"/>
              </a:rPr>
            </a:br>
            <a:r>
              <a:rPr lang="en-US">
                <a:latin typeface="Tahoma" pitchFamily="34" charset="0"/>
                <a:cs typeface="Tahoma" pitchFamily="34" charset="0"/>
              </a:rPr>
              <a:t>    community </a:t>
            </a:r>
          </a:p>
          <a:p>
            <a:pPr>
              <a:buFont typeface="Wingdings" pitchFamily="2" charset="2"/>
              <a:buChar char="ü"/>
            </a:pPr>
            <a:endParaRPr lang="en-US">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dissolv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dissolv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dissolv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dissolv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7800" y="685800"/>
            <a:ext cx="6629400" cy="762000"/>
          </a:xfrm>
        </p:spPr>
        <p:txBody>
          <a:bodyPr>
            <a:noAutofit/>
          </a:bodyPr>
          <a:lstStyle/>
          <a:p>
            <a:pPr algn="just" defTabSz="914400">
              <a:defRPr/>
            </a:pPr>
            <a:r>
              <a:rPr sz="44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MISSION STATEMENT</a:t>
            </a:r>
          </a:p>
        </p:txBody>
      </p:sp>
      <p:sp>
        <p:nvSpPr>
          <p:cNvPr id="5" name="Rectangle 3"/>
          <p:cNvSpPr txBox="1">
            <a:spLocks noChangeArrowheads="1"/>
          </p:cNvSpPr>
          <p:nvPr/>
        </p:nvSpPr>
        <p:spPr bwMode="auto">
          <a:xfrm>
            <a:off x="762000" y="1371600"/>
            <a:ext cx="7391400" cy="1524000"/>
          </a:xfrm>
          <a:prstGeom prst="rect">
            <a:avLst/>
          </a:prstGeom>
          <a:noFill/>
          <a:ln w="9525">
            <a:noFill/>
            <a:miter lim="800000"/>
            <a:headEnd/>
            <a:tailEnd/>
          </a:ln>
        </p:spPr>
        <p:txBody>
          <a:bodyPr/>
          <a:lstStyle/>
          <a:p>
            <a:pPr marL="342900" indent="-342900" algn="ctr">
              <a:lnSpc>
                <a:spcPct val="80000"/>
              </a:lnSpc>
              <a:spcBef>
                <a:spcPct val="20000"/>
              </a:spcBef>
              <a:buFont typeface="Wingdings" pitchFamily="2" charset="2"/>
              <a:buNone/>
            </a:pPr>
            <a:endParaRPr lang="en-US" sz="1100">
              <a:latin typeface="Calibri" pitchFamily="34" charset="0"/>
            </a:endParaRPr>
          </a:p>
          <a:p>
            <a:pPr marL="342900" indent="-342900" algn="just">
              <a:lnSpc>
                <a:spcPct val="80000"/>
              </a:lnSpc>
              <a:spcBef>
                <a:spcPct val="20000"/>
              </a:spcBef>
              <a:buFont typeface="Wingdings" pitchFamily="2" charset="2"/>
              <a:buNone/>
            </a:pPr>
            <a:r>
              <a:rPr lang="en-US" sz="2400" b="1">
                <a:latin typeface="Calibri" pitchFamily="34" charset="0"/>
              </a:rPr>
              <a:t>    </a:t>
            </a:r>
            <a:r>
              <a:rPr lang="en-US" sz="2000">
                <a:solidFill>
                  <a:srgbClr val="002060"/>
                </a:solidFill>
                <a:latin typeface="Tahoma" pitchFamily="34" charset="0"/>
                <a:cs typeface="Tahoma" pitchFamily="34" charset="0"/>
              </a:rPr>
              <a:t>“To remain the leading insurer in the country by extending the benefits of life insurance to all sections of society and meeting our commitments to our policyholders and the nation.”</a:t>
            </a:r>
          </a:p>
        </p:txBody>
      </p:sp>
      <p:sp>
        <p:nvSpPr>
          <p:cNvPr id="21505" name="Rectangle 1"/>
          <p:cNvSpPr>
            <a:spLocks noChangeArrowheads="1"/>
          </p:cNvSpPr>
          <p:nvPr/>
        </p:nvSpPr>
        <p:spPr bwMode="auto">
          <a:xfrm>
            <a:off x="1143000" y="3886200"/>
            <a:ext cx="7162800" cy="1323975"/>
          </a:xfrm>
          <a:prstGeom prst="rect">
            <a:avLst/>
          </a:prstGeom>
          <a:noFill/>
          <a:ln w="9525">
            <a:noFill/>
            <a:miter lim="800000"/>
            <a:headEnd/>
            <a:tailEnd/>
          </a:ln>
        </p:spPr>
        <p:txBody>
          <a:bodyPr anchor="ctr">
            <a:spAutoFit/>
          </a:bodyPr>
          <a:lstStyle/>
          <a:p>
            <a:pPr algn="just" eaLnBrk="0" hangingPunct="0"/>
            <a:r>
              <a:rPr lang="en-US" sz="2000">
                <a:solidFill>
                  <a:srgbClr val="002060"/>
                </a:solidFill>
                <a:latin typeface="Tahoma" pitchFamily="34" charset="0"/>
                <a:cs typeface="Tahoma" pitchFamily="34" charset="0"/>
              </a:rPr>
              <a:t>To ensure satisfaction of our valued policyholders in processing new business, providing after sales service and optimizing return on life fund through a quality culture and to maintain our position as the leading life insurer in Pakistan.</a:t>
            </a:r>
          </a:p>
        </p:txBody>
      </p:sp>
      <p:sp>
        <p:nvSpPr>
          <p:cNvPr id="7" name="Rectangle 6"/>
          <p:cNvSpPr/>
          <p:nvPr/>
        </p:nvSpPr>
        <p:spPr>
          <a:xfrm>
            <a:off x="2209800" y="2819400"/>
            <a:ext cx="5061001" cy="769441"/>
          </a:xfrm>
          <a:prstGeom prst="rect">
            <a:avLst/>
          </a:prstGeom>
        </p:spPr>
        <p:txBody>
          <a:bodyPr wrap="none">
            <a:spAutoFit/>
          </a:bodyPr>
          <a:lstStyle/>
          <a:p>
            <a:pPr algn="just">
              <a:defRPr/>
            </a:pP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QUALITY POLICY</a:t>
            </a:r>
          </a:p>
        </p:txBody>
      </p:sp>
      <p:pic>
        <p:nvPicPr>
          <p:cNvPr id="8" name="Picture 7"/>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5"/>
                                        </p:tgtEl>
                                        <p:attrNameLst>
                                          <p:attrName>style.visibility</p:attrName>
                                        </p:attrNameLst>
                                      </p:cBhvr>
                                      <p:to>
                                        <p:strVal val="visible"/>
                                      </p:to>
                                    </p:set>
                                    <p:animEffect transition="in" filter="dissolve">
                                      <p:cBhvr>
                                        <p:cTn id="17"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5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382000" cy="1994392"/>
          </a:xfrm>
        </p:spPr>
        <p:txBody>
          <a:bodyPr/>
          <a:lstStyle/>
          <a:p>
            <a:pPr algn="ctr" defTabSz="914363" fontAlgn="auto">
              <a:spcAft>
                <a:spcPts val="0"/>
              </a:spcAft>
              <a:defRPr/>
            </a:pPr>
            <a:r>
              <a:rPr sz="72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ORGANIZATIONAL</a:t>
            </a:r>
            <a:br>
              <a:rPr sz="72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sz="72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STRUCTURE</a:t>
            </a:r>
          </a:p>
        </p:txBody>
      </p:sp>
      <p:pic>
        <p:nvPicPr>
          <p:cNvPr id="3" name="Picture 2"/>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88893"/>
            <a:ext cx="9144000" cy="954107"/>
          </a:xfrm>
          <a:prstGeom prst="rect">
            <a:avLst/>
          </a:prstGeom>
        </p:spPr>
        <p:txBody>
          <a:bodyPr>
            <a:spAutoFit/>
          </a:bodyPr>
          <a:lstStyle/>
          <a:p>
            <a:pPr algn="ctr" fontAlgn="auto">
              <a:spcBef>
                <a:spcPts val="0"/>
              </a:spcBef>
              <a:spcAft>
                <a:spcPts val="0"/>
              </a:spcAft>
              <a:defRP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ahoma" pitchFamily="34" charset="0"/>
                <a:ea typeface="Tahoma" pitchFamily="34" charset="0"/>
                <a:cs typeface="Tahoma" pitchFamily="34" charset="0"/>
              </a:rPr>
              <a:t>ORGANIZATIONAL CHART</a:t>
            </a:r>
          </a:p>
          <a:p>
            <a:pPr algn="ctr" fontAlgn="auto">
              <a:spcBef>
                <a:spcPts val="0"/>
              </a:spcBef>
              <a:spcAft>
                <a:spcPts val="0"/>
              </a:spcAft>
              <a:defRP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ahoma" pitchFamily="34" charset="0"/>
                <a:ea typeface="Tahoma" pitchFamily="34" charset="0"/>
                <a:cs typeface="Tahoma" pitchFamily="34" charset="0"/>
              </a:rPr>
              <a:t>PRINCIPAL OFFICE </a:t>
            </a:r>
          </a:p>
        </p:txBody>
      </p:sp>
      <p:grpSp>
        <p:nvGrpSpPr>
          <p:cNvPr id="14339" name="Group 47"/>
          <p:cNvGrpSpPr>
            <a:grpSpLocks/>
          </p:cNvGrpSpPr>
          <p:nvPr/>
        </p:nvGrpSpPr>
        <p:grpSpPr bwMode="auto">
          <a:xfrm>
            <a:off x="762000" y="1066800"/>
            <a:ext cx="7543800" cy="5502275"/>
            <a:chOff x="762000" y="997409"/>
            <a:chExt cx="7543800" cy="5502498"/>
          </a:xfrm>
        </p:grpSpPr>
        <p:cxnSp>
          <p:nvCxnSpPr>
            <p:cNvPr id="14340" name="AutoShape 94"/>
            <p:cNvCxnSpPr>
              <a:cxnSpLocks noChangeShapeType="1"/>
            </p:cNvCxnSpPr>
            <p:nvPr/>
          </p:nvCxnSpPr>
          <p:spPr bwMode="auto">
            <a:xfrm>
              <a:off x="6553200" y="6172200"/>
              <a:ext cx="358231" cy="0"/>
            </a:xfrm>
            <a:prstGeom prst="straightConnector1">
              <a:avLst/>
            </a:prstGeom>
            <a:noFill/>
            <a:ln w="9525">
              <a:solidFill>
                <a:schemeClr val="tx1"/>
              </a:solidFill>
              <a:round/>
              <a:headEnd/>
              <a:tailEnd/>
            </a:ln>
          </p:spPr>
        </p:cxnSp>
        <p:cxnSp>
          <p:nvCxnSpPr>
            <p:cNvPr id="14341" name="AutoShape 108"/>
            <p:cNvCxnSpPr>
              <a:cxnSpLocks noChangeShapeType="1"/>
            </p:cNvCxnSpPr>
            <p:nvPr/>
          </p:nvCxnSpPr>
          <p:spPr bwMode="auto">
            <a:xfrm rot="5400000">
              <a:off x="3544203" y="1865998"/>
              <a:ext cx="533400" cy="1805"/>
            </a:xfrm>
            <a:prstGeom prst="straightConnector1">
              <a:avLst/>
            </a:prstGeom>
            <a:noFill/>
            <a:ln w="9525">
              <a:solidFill>
                <a:schemeClr val="tx1"/>
              </a:solidFill>
              <a:round/>
              <a:headEnd/>
              <a:tailEnd/>
            </a:ln>
          </p:spPr>
        </p:cxnSp>
        <p:cxnSp>
          <p:nvCxnSpPr>
            <p:cNvPr id="14342" name="AutoShape 79"/>
            <p:cNvCxnSpPr>
              <a:cxnSpLocks noChangeShapeType="1"/>
            </p:cNvCxnSpPr>
            <p:nvPr/>
          </p:nvCxnSpPr>
          <p:spPr bwMode="auto">
            <a:xfrm>
              <a:off x="762000" y="6131110"/>
              <a:ext cx="358231" cy="0"/>
            </a:xfrm>
            <a:prstGeom prst="straightConnector1">
              <a:avLst/>
            </a:prstGeom>
            <a:noFill/>
            <a:ln w="9525">
              <a:solidFill>
                <a:schemeClr val="tx1"/>
              </a:solidFill>
              <a:round/>
              <a:headEnd/>
              <a:tailEnd/>
            </a:ln>
          </p:spPr>
        </p:cxnSp>
        <p:cxnSp>
          <p:nvCxnSpPr>
            <p:cNvPr id="14343" name="AutoShape 106"/>
            <p:cNvCxnSpPr>
              <a:cxnSpLocks noChangeShapeType="1"/>
            </p:cNvCxnSpPr>
            <p:nvPr/>
          </p:nvCxnSpPr>
          <p:spPr bwMode="auto">
            <a:xfrm rot="5400000">
              <a:off x="7374706" y="1817236"/>
              <a:ext cx="418451" cy="1673"/>
            </a:xfrm>
            <a:prstGeom prst="straightConnector1">
              <a:avLst/>
            </a:prstGeom>
            <a:noFill/>
            <a:ln w="9525">
              <a:solidFill>
                <a:schemeClr val="tx1"/>
              </a:solidFill>
              <a:round/>
              <a:headEnd/>
              <a:tailEnd/>
            </a:ln>
          </p:spPr>
        </p:cxnSp>
        <p:cxnSp>
          <p:nvCxnSpPr>
            <p:cNvPr id="14344" name="AutoShape 84"/>
            <p:cNvCxnSpPr>
              <a:cxnSpLocks noChangeShapeType="1"/>
            </p:cNvCxnSpPr>
            <p:nvPr/>
          </p:nvCxnSpPr>
          <p:spPr bwMode="auto">
            <a:xfrm>
              <a:off x="2768450" y="6200666"/>
              <a:ext cx="358231" cy="0"/>
            </a:xfrm>
            <a:prstGeom prst="straightConnector1">
              <a:avLst/>
            </a:prstGeom>
            <a:noFill/>
            <a:ln w="9525">
              <a:solidFill>
                <a:schemeClr val="tx1"/>
              </a:solidFill>
              <a:round/>
              <a:headEnd/>
              <a:tailEnd/>
            </a:ln>
          </p:spPr>
        </p:cxnSp>
        <p:cxnSp>
          <p:nvCxnSpPr>
            <p:cNvPr id="14345" name="AutoShape 89"/>
            <p:cNvCxnSpPr>
              <a:cxnSpLocks noChangeShapeType="1"/>
            </p:cNvCxnSpPr>
            <p:nvPr/>
          </p:nvCxnSpPr>
          <p:spPr bwMode="auto">
            <a:xfrm>
              <a:off x="4694643" y="6200666"/>
              <a:ext cx="358231" cy="0"/>
            </a:xfrm>
            <a:prstGeom prst="straightConnector1">
              <a:avLst/>
            </a:prstGeom>
            <a:noFill/>
            <a:ln w="9525">
              <a:solidFill>
                <a:schemeClr val="tx1"/>
              </a:solidFill>
              <a:round/>
              <a:headEnd/>
              <a:tailEnd/>
            </a:ln>
          </p:spPr>
        </p:cxnSp>
        <p:sp>
          <p:nvSpPr>
            <p:cNvPr id="55" name="Text Box 103"/>
            <p:cNvSpPr txBox="1">
              <a:spLocks noChangeArrowheads="1"/>
            </p:cNvSpPr>
            <p:nvPr/>
          </p:nvSpPr>
          <p:spPr bwMode="auto">
            <a:xfrm>
              <a:off x="3563938" y="997409"/>
              <a:ext cx="2093912" cy="4508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spcAft>
                  <a:spcPts val="1000"/>
                </a:spcAft>
                <a:defRPr/>
              </a:pPr>
              <a:r>
                <a:rPr lang="en-US" sz="1600" b="1" dirty="0"/>
                <a:t> </a:t>
              </a:r>
              <a:r>
                <a:rPr lang="en-US" sz="1600" b="1" dirty="0">
                  <a:solidFill>
                    <a:schemeClr val="tx1"/>
                  </a:solidFill>
                </a:rPr>
                <a:t>CHAIRMAN</a:t>
              </a:r>
            </a:p>
          </p:txBody>
        </p:sp>
        <p:cxnSp>
          <p:nvCxnSpPr>
            <p:cNvPr id="14347" name="AutoShape 83"/>
            <p:cNvCxnSpPr>
              <a:cxnSpLocks noChangeShapeType="1"/>
            </p:cNvCxnSpPr>
            <p:nvPr/>
          </p:nvCxnSpPr>
          <p:spPr bwMode="auto">
            <a:xfrm>
              <a:off x="2747578" y="4015298"/>
              <a:ext cx="358231" cy="0"/>
            </a:xfrm>
            <a:prstGeom prst="straightConnector1">
              <a:avLst/>
            </a:prstGeom>
            <a:noFill/>
            <a:ln w="9525">
              <a:solidFill>
                <a:schemeClr val="tx1"/>
              </a:solidFill>
              <a:round/>
              <a:headEnd/>
              <a:tailEnd/>
            </a:ln>
          </p:spPr>
        </p:cxnSp>
        <p:cxnSp>
          <p:nvCxnSpPr>
            <p:cNvPr id="14348" name="AutoShape 82"/>
            <p:cNvCxnSpPr>
              <a:cxnSpLocks noChangeShapeType="1"/>
            </p:cNvCxnSpPr>
            <p:nvPr/>
          </p:nvCxnSpPr>
          <p:spPr bwMode="auto">
            <a:xfrm>
              <a:off x="2747578" y="3056580"/>
              <a:ext cx="358231" cy="0"/>
            </a:xfrm>
            <a:prstGeom prst="straightConnector1">
              <a:avLst/>
            </a:prstGeom>
            <a:noFill/>
            <a:ln w="9525">
              <a:solidFill>
                <a:schemeClr val="tx1"/>
              </a:solidFill>
              <a:round/>
              <a:headEnd/>
              <a:tailEnd/>
            </a:ln>
          </p:spPr>
        </p:cxnSp>
        <p:sp>
          <p:nvSpPr>
            <p:cNvPr id="58" name="Text Box 67"/>
            <p:cNvSpPr txBox="1">
              <a:spLocks noChangeArrowheads="1"/>
            </p:cNvSpPr>
            <p:nvPr/>
          </p:nvSpPr>
          <p:spPr bwMode="auto">
            <a:xfrm>
              <a:off x="1120775" y="1959473"/>
              <a:ext cx="1498600" cy="60009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1300" dirty="0">
                  <a:solidFill>
                    <a:schemeClr val="tx1"/>
                  </a:solidFill>
                  <a:latin typeface="Arial" pitchFamily="34" charset="0"/>
                  <a:cs typeface="Arial" pitchFamily="34" charset="0"/>
                </a:rPr>
                <a:t>Executive Director</a:t>
              </a:r>
              <a:endParaRPr lang="en-US" dirty="0">
                <a:solidFill>
                  <a:schemeClr val="tx1"/>
                </a:solidFill>
                <a:latin typeface="Arial" pitchFamily="34" charset="0"/>
                <a:cs typeface="Arial" pitchFamily="34" charset="0"/>
              </a:endParaRPr>
            </a:p>
          </p:txBody>
        </p:sp>
        <p:sp>
          <p:nvSpPr>
            <p:cNvPr id="59" name="Text Box 68"/>
            <p:cNvSpPr txBox="1">
              <a:spLocks noChangeArrowheads="1"/>
            </p:cNvSpPr>
            <p:nvPr/>
          </p:nvSpPr>
          <p:spPr bwMode="auto">
            <a:xfrm>
              <a:off x="1120775" y="2675465"/>
              <a:ext cx="1498600" cy="7858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solidFill>
                    <a:schemeClr val="tx1"/>
                  </a:solidFill>
                  <a:latin typeface="Arial" pitchFamily="34" charset="0"/>
                  <a:cs typeface="Arial" pitchFamily="34" charset="0"/>
                </a:rPr>
                <a:t>Divisional Head Actuarial</a:t>
              </a:r>
              <a:endParaRPr lang="en-US" dirty="0">
                <a:solidFill>
                  <a:schemeClr val="tx1"/>
                </a:solidFill>
                <a:latin typeface="Arial" pitchFamily="34" charset="0"/>
                <a:cs typeface="Arial" pitchFamily="34" charset="0"/>
              </a:endParaRPr>
            </a:p>
          </p:txBody>
        </p:sp>
        <p:sp>
          <p:nvSpPr>
            <p:cNvPr id="60" name="Text Box 69"/>
            <p:cNvSpPr txBox="1">
              <a:spLocks noChangeArrowheads="1"/>
            </p:cNvSpPr>
            <p:nvPr/>
          </p:nvSpPr>
          <p:spPr bwMode="auto">
            <a:xfrm>
              <a:off x="1120775" y="3599427"/>
              <a:ext cx="1498600" cy="8668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Personal &amp; General Services</a:t>
              </a:r>
              <a:endParaRPr lang="en-US" dirty="0">
                <a:latin typeface="Arial" pitchFamily="34" charset="0"/>
                <a:cs typeface="Arial" pitchFamily="34" charset="0"/>
              </a:endParaRPr>
            </a:p>
          </p:txBody>
        </p:sp>
        <p:sp>
          <p:nvSpPr>
            <p:cNvPr id="61" name="Text Box 70"/>
            <p:cNvSpPr txBox="1">
              <a:spLocks noChangeArrowheads="1"/>
            </p:cNvSpPr>
            <p:nvPr/>
          </p:nvSpPr>
          <p:spPr bwMode="auto">
            <a:xfrm>
              <a:off x="1120775" y="4720248"/>
              <a:ext cx="1498600"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Legal affairs </a:t>
              </a:r>
            </a:p>
          </p:txBody>
        </p:sp>
        <p:sp>
          <p:nvSpPr>
            <p:cNvPr id="62" name="Text Box 72"/>
            <p:cNvSpPr txBox="1">
              <a:spLocks noChangeArrowheads="1"/>
            </p:cNvSpPr>
            <p:nvPr/>
          </p:nvSpPr>
          <p:spPr bwMode="auto">
            <a:xfrm>
              <a:off x="3094038" y="2675465"/>
              <a:ext cx="1500187" cy="7858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Marketing</a:t>
              </a:r>
              <a:endParaRPr lang="en-US" dirty="0">
                <a:latin typeface="Arial" pitchFamily="34" charset="0"/>
                <a:cs typeface="Arial" pitchFamily="34" charset="0"/>
              </a:endParaRPr>
            </a:p>
          </p:txBody>
        </p:sp>
        <p:sp>
          <p:nvSpPr>
            <p:cNvPr id="63" name="Text Box 73"/>
            <p:cNvSpPr txBox="1">
              <a:spLocks noChangeArrowheads="1"/>
            </p:cNvSpPr>
            <p:nvPr/>
          </p:nvSpPr>
          <p:spPr bwMode="auto">
            <a:xfrm>
              <a:off x="3094038" y="3599427"/>
              <a:ext cx="1500187" cy="8668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Corporate Affairs</a:t>
              </a:r>
              <a:endParaRPr lang="en-US" dirty="0">
                <a:latin typeface="Arial" pitchFamily="34" charset="0"/>
                <a:cs typeface="Arial" pitchFamily="34" charset="0"/>
              </a:endParaRPr>
            </a:p>
          </p:txBody>
        </p:sp>
        <p:sp>
          <p:nvSpPr>
            <p:cNvPr id="64" name="Text Box 74"/>
            <p:cNvSpPr txBox="1">
              <a:spLocks noChangeArrowheads="1"/>
            </p:cNvSpPr>
            <p:nvPr/>
          </p:nvSpPr>
          <p:spPr bwMode="auto">
            <a:xfrm>
              <a:off x="3094038" y="4720248"/>
              <a:ext cx="1500187"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Research and Analysis</a:t>
              </a:r>
              <a:endParaRPr lang="en-US" dirty="0">
                <a:latin typeface="Arial" pitchFamily="34" charset="0"/>
                <a:cs typeface="Arial" pitchFamily="34" charset="0"/>
              </a:endParaRPr>
            </a:p>
          </p:txBody>
        </p:sp>
        <p:cxnSp>
          <p:nvCxnSpPr>
            <p:cNvPr id="14356" name="AutoShape 75"/>
            <p:cNvCxnSpPr>
              <a:cxnSpLocks noChangeShapeType="1"/>
            </p:cNvCxnSpPr>
            <p:nvPr/>
          </p:nvCxnSpPr>
          <p:spPr bwMode="auto">
            <a:xfrm rot="5400000">
              <a:off x="-1213202" y="4155142"/>
              <a:ext cx="3951172" cy="766"/>
            </a:xfrm>
            <a:prstGeom prst="straightConnector1">
              <a:avLst/>
            </a:prstGeom>
            <a:noFill/>
            <a:ln w="9525">
              <a:solidFill>
                <a:schemeClr val="tx1"/>
              </a:solidFill>
              <a:round/>
              <a:headEnd/>
              <a:tailEnd/>
            </a:ln>
          </p:spPr>
        </p:cxnSp>
        <p:cxnSp>
          <p:nvCxnSpPr>
            <p:cNvPr id="14357" name="AutoShape 76"/>
            <p:cNvCxnSpPr>
              <a:cxnSpLocks noChangeShapeType="1"/>
            </p:cNvCxnSpPr>
            <p:nvPr/>
          </p:nvCxnSpPr>
          <p:spPr bwMode="auto">
            <a:xfrm>
              <a:off x="762000" y="2179250"/>
              <a:ext cx="358231" cy="0"/>
            </a:xfrm>
            <a:prstGeom prst="straightConnector1">
              <a:avLst/>
            </a:prstGeom>
            <a:noFill/>
            <a:ln w="9525">
              <a:solidFill>
                <a:schemeClr val="tx1"/>
              </a:solidFill>
              <a:round/>
              <a:headEnd/>
              <a:tailEnd/>
            </a:ln>
          </p:spPr>
        </p:cxnSp>
        <p:cxnSp>
          <p:nvCxnSpPr>
            <p:cNvPr id="14358" name="AutoShape 77"/>
            <p:cNvCxnSpPr>
              <a:cxnSpLocks noChangeShapeType="1"/>
            </p:cNvCxnSpPr>
            <p:nvPr/>
          </p:nvCxnSpPr>
          <p:spPr bwMode="auto">
            <a:xfrm>
              <a:off x="762000" y="3056580"/>
              <a:ext cx="358231" cy="0"/>
            </a:xfrm>
            <a:prstGeom prst="straightConnector1">
              <a:avLst/>
            </a:prstGeom>
            <a:noFill/>
            <a:ln w="9525">
              <a:solidFill>
                <a:schemeClr val="tx1"/>
              </a:solidFill>
              <a:round/>
              <a:headEnd/>
              <a:tailEnd/>
            </a:ln>
          </p:spPr>
        </p:cxnSp>
        <p:cxnSp>
          <p:nvCxnSpPr>
            <p:cNvPr id="14359" name="AutoShape 78"/>
            <p:cNvCxnSpPr>
              <a:cxnSpLocks noChangeShapeType="1"/>
            </p:cNvCxnSpPr>
            <p:nvPr/>
          </p:nvCxnSpPr>
          <p:spPr bwMode="auto">
            <a:xfrm>
              <a:off x="762000" y="4015298"/>
              <a:ext cx="358231" cy="0"/>
            </a:xfrm>
            <a:prstGeom prst="straightConnector1">
              <a:avLst/>
            </a:prstGeom>
            <a:noFill/>
            <a:ln w="9525">
              <a:solidFill>
                <a:schemeClr val="tx1"/>
              </a:solidFill>
              <a:round/>
              <a:headEnd/>
              <a:tailEnd/>
            </a:ln>
          </p:spPr>
        </p:cxnSp>
        <p:cxnSp>
          <p:nvCxnSpPr>
            <p:cNvPr id="14360" name="AutoShape 79"/>
            <p:cNvCxnSpPr>
              <a:cxnSpLocks noChangeShapeType="1"/>
            </p:cNvCxnSpPr>
            <p:nvPr/>
          </p:nvCxnSpPr>
          <p:spPr bwMode="auto">
            <a:xfrm>
              <a:off x="762000" y="5087768"/>
              <a:ext cx="358231" cy="0"/>
            </a:xfrm>
            <a:prstGeom prst="straightConnector1">
              <a:avLst/>
            </a:prstGeom>
            <a:noFill/>
            <a:ln w="9525">
              <a:solidFill>
                <a:schemeClr val="tx1"/>
              </a:solidFill>
              <a:round/>
              <a:headEnd/>
              <a:tailEnd/>
            </a:ln>
          </p:spPr>
        </p:cxnSp>
        <p:cxnSp>
          <p:nvCxnSpPr>
            <p:cNvPr id="14361" name="AutoShape 80"/>
            <p:cNvCxnSpPr>
              <a:cxnSpLocks noChangeShapeType="1"/>
            </p:cNvCxnSpPr>
            <p:nvPr/>
          </p:nvCxnSpPr>
          <p:spPr bwMode="auto">
            <a:xfrm rot="16200000" flipH="1">
              <a:off x="747306" y="4179521"/>
              <a:ext cx="4021418" cy="20876"/>
            </a:xfrm>
            <a:prstGeom prst="straightConnector1">
              <a:avLst/>
            </a:prstGeom>
            <a:noFill/>
            <a:ln w="9525">
              <a:solidFill>
                <a:schemeClr val="tx1"/>
              </a:solidFill>
              <a:round/>
              <a:headEnd/>
              <a:tailEnd/>
            </a:ln>
          </p:spPr>
        </p:cxnSp>
        <p:cxnSp>
          <p:nvCxnSpPr>
            <p:cNvPr id="14362" name="AutoShape 81"/>
            <p:cNvCxnSpPr>
              <a:cxnSpLocks noChangeShapeType="1"/>
            </p:cNvCxnSpPr>
            <p:nvPr/>
          </p:nvCxnSpPr>
          <p:spPr bwMode="auto">
            <a:xfrm>
              <a:off x="2747578" y="2179250"/>
              <a:ext cx="358231" cy="0"/>
            </a:xfrm>
            <a:prstGeom prst="straightConnector1">
              <a:avLst/>
            </a:prstGeom>
            <a:noFill/>
            <a:ln w="9525">
              <a:solidFill>
                <a:schemeClr val="tx1"/>
              </a:solidFill>
              <a:round/>
              <a:headEnd/>
              <a:tailEnd/>
            </a:ln>
          </p:spPr>
        </p:cxnSp>
        <p:cxnSp>
          <p:nvCxnSpPr>
            <p:cNvPr id="14363" name="AutoShape 84"/>
            <p:cNvCxnSpPr>
              <a:cxnSpLocks noChangeShapeType="1"/>
            </p:cNvCxnSpPr>
            <p:nvPr/>
          </p:nvCxnSpPr>
          <p:spPr bwMode="auto">
            <a:xfrm>
              <a:off x="2747578" y="5193349"/>
              <a:ext cx="358231" cy="0"/>
            </a:xfrm>
            <a:prstGeom prst="straightConnector1">
              <a:avLst/>
            </a:prstGeom>
            <a:noFill/>
            <a:ln w="9525">
              <a:solidFill>
                <a:schemeClr val="tx1"/>
              </a:solidFill>
              <a:round/>
              <a:headEnd/>
              <a:tailEnd/>
            </a:ln>
          </p:spPr>
        </p:cxnSp>
        <p:cxnSp>
          <p:nvCxnSpPr>
            <p:cNvPr id="14364" name="AutoShape 85"/>
            <p:cNvCxnSpPr>
              <a:cxnSpLocks noChangeShapeType="1"/>
            </p:cNvCxnSpPr>
            <p:nvPr/>
          </p:nvCxnSpPr>
          <p:spPr bwMode="auto">
            <a:xfrm rot="5400000">
              <a:off x="2697834" y="4176059"/>
              <a:ext cx="4021416" cy="27798"/>
            </a:xfrm>
            <a:prstGeom prst="straightConnector1">
              <a:avLst/>
            </a:prstGeom>
            <a:noFill/>
            <a:ln w="9525">
              <a:solidFill>
                <a:schemeClr val="tx1"/>
              </a:solidFill>
              <a:round/>
              <a:headEnd/>
              <a:tailEnd/>
            </a:ln>
          </p:spPr>
        </p:cxnSp>
        <p:cxnSp>
          <p:nvCxnSpPr>
            <p:cNvPr id="14365" name="AutoShape 86"/>
            <p:cNvCxnSpPr>
              <a:cxnSpLocks noChangeShapeType="1"/>
            </p:cNvCxnSpPr>
            <p:nvPr/>
          </p:nvCxnSpPr>
          <p:spPr bwMode="auto">
            <a:xfrm>
              <a:off x="4722440" y="2179250"/>
              <a:ext cx="358231" cy="0"/>
            </a:xfrm>
            <a:prstGeom prst="straightConnector1">
              <a:avLst/>
            </a:prstGeom>
            <a:noFill/>
            <a:ln w="9525">
              <a:solidFill>
                <a:schemeClr val="tx1"/>
              </a:solidFill>
              <a:round/>
              <a:headEnd/>
              <a:tailEnd/>
            </a:ln>
          </p:spPr>
        </p:cxnSp>
        <p:cxnSp>
          <p:nvCxnSpPr>
            <p:cNvPr id="14366" name="AutoShape 87"/>
            <p:cNvCxnSpPr>
              <a:cxnSpLocks noChangeShapeType="1"/>
            </p:cNvCxnSpPr>
            <p:nvPr/>
          </p:nvCxnSpPr>
          <p:spPr bwMode="auto">
            <a:xfrm>
              <a:off x="4722440" y="3056580"/>
              <a:ext cx="358231" cy="0"/>
            </a:xfrm>
            <a:prstGeom prst="straightConnector1">
              <a:avLst/>
            </a:prstGeom>
            <a:noFill/>
            <a:ln w="9525">
              <a:solidFill>
                <a:schemeClr val="tx1"/>
              </a:solidFill>
              <a:round/>
              <a:headEnd/>
              <a:tailEnd/>
            </a:ln>
          </p:spPr>
        </p:cxnSp>
        <p:cxnSp>
          <p:nvCxnSpPr>
            <p:cNvPr id="14367" name="AutoShape 88"/>
            <p:cNvCxnSpPr>
              <a:cxnSpLocks noChangeShapeType="1"/>
            </p:cNvCxnSpPr>
            <p:nvPr/>
          </p:nvCxnSpPr>
          <p:spPr bwMode="auto">
            <a:xfrm>
              <a:off x="4722440" y="4015298"/>
              <a:ext cx="358231" cy="0"/>
            </a:xfrm>
            <a:prstGeom prst="straightConnector1">
              <a:avLst/>
            </a:prstGeom>
            <a:noFill/>
            <a:ln w="9525">
              <a:solidFill>
                <a:schemeClr val="tx1"/>
              </a:solidFill>
              <a:round/>
              <a:headEnd/>
              <a:tailEnd/>
            </a:ln>
          </p:spPr>
        </p:cxnSp>
        <p:cxnSp>
          <p:nvCxnSpPr>
            <p:cNvPr id="14368" name="AutoShape 89"/>
            <p:cNvCxnSpPr>
              <a:cxnSpLocks noChangeShapeType="1"/>
            </p:cNvCxnSpPr>
            <p:nvPr/>
          </p:nvCxnSpPr>
          <p:spPr bwMode="auto">
            <a:xfrm>
              <a:off x="4722440" y="5193349"/>
              <a:ext cx="358231" cy="0"/>
            </a:xfrm>
            <a:prstGeom prst="straightConnector1">
              <a:avLst/>
            </a:prstGeom>
            <a:noFill/>
            <a:ln w="9525">
              <a:solidFill>
                <a:schemeClr val="tx1"/>
              </a:solidFill>
              <a:round/>
              <a:headEnd/>
              <a:tailEnd/>
            </a:ln>
          </p:spPr>
        </p:cxnSp>
        <p:cxnSp>
          <p:nvCxnSpPr>
            <p:cNvPr id="14369" name="AutoShape 90"/>
            <p:cNvCxnSpPr>
              <a:cxnSpLocks noChangeShapeType="1"/>
            </p:cNvCxnSpPr>
            <p:nvPr/>
          </p:nvCxnSpPr>
          <p:spPr bwMode="auto">
            <a:xfrm rot="16200000" flipH="1">
              <a:off x="4549326" y="4168325"/>
              <a:ext cx="3995125" cy="12623"/>
            </a:xfrm>
            <a:prstGeom prst="straightConnector1">
              <a:avLst/>
            </a:prstGeom>
            <a:noFill/>
            <a:ln w="9525">
              <a:solidFill>
                <a:schemeClr val="tx1"/>
              </a:solidFill>
              <a:round/>
              <a:headEnd/>
              <a:tailEnd/>
            </a:ln>
          </p:spPr>
        </p:cxnSp>
        <p:cxnSp>
          <p:nvCxnSpPr>
            <p:cNvPr id="14370" name="AutoShape 91"/>
            <p:cNvCxnSpPr>
              <a:cxnSpLocks noChangeShapeType="1"/>
            </p:cNvCxnSpPr>
            <p:nvPr/>
          </p:nvCxnSpPr>
          <p:spPr bwMode="auto">
            <a:xfrm>
              <a:off x="6540577" y="2177075"/>
              <a:ext cx="358231" cy="0"/>
            </a:xfrm>
            <a:prstGeom prst="straightConnector1">
              <a:avLst/>
            </a:prstGeom>
            <a:noFill/>
            <a:ln w="9525">
              <a:solidFill>
                <a:schemeClr val="tx1"/>
              </a:solidFill>
              <a:round/>
              <a:headEnd/>
              <a:tailEnd/>
            </a:ln>
          </p:spPr>
        </p:cxnSp>
        <p:cxnSp>
          <p:nvCxnSpPr>
            <p:cNvPr id="14371" name="AutoShape 92"/>
            <p:cNvCxnSpPr>
              <a:cxnSpLocks noChangeShapeType="1"/>
            </p:cNvCxnSpPr>
            <p:nvPr/>
          </p:nvCxnSpPr>
          <p:spPr bwMode="auto">
            <a:xfrm>
              <a:off x="6540577" y="3101022"/>
              <a:ext cx="358231" cy="0"/>
            </a:xfrm>
            <a:prstGeom prst="straightConnector1">
              <a:avLst/>
            </a:prstGeom>
            <a:noFill/>
            <a:ln w="9525">
              <a:solidFill>
                <a:schemeClr val="tx1"/>
              </a:solidFill>
              <a:round/>
              <a:headEnd/>
              <a:tailEnd/>
            </a:ln>
          </p:spPr>
        </p:cxnSp>
        <p:cxnSp>
          <p:nvCxnSpPr>
            <p:cNvPr id="14372" name="AutoShape 93"/>
            <p:cNvCxnSpPr>
              <a:cxnSpLocks noChangeShapeType="1"/>
            </p:cNvCxnSpPr>
            <p:nvPr/>
          </p:nvCxnSpPr>
          <p:spPr bwMode="auto">
            <a:xfrm>
              <a:off x="6540577" y="4121610"/>
              <a:ext cx="358231" cy="0"/>
            </a:xfrm>
            <a:prstGeom prst="straightConnector1">
              <a:avLst/>
            </a:prstGeom>
            <a:noFill/>
            <a:ln w="9525">
              <a:solidFill>
                <a:schemeClr val="tx1"/>
              </a:solidFill>
              <a:round/>
              <a:headEnd/>
              <a:tailEnd/>
            </a:ln>
          </p:spPr>
        </p:cxnSp>
        <p:cxnSp>
          <p:nvCxnSpPr>
            <p:cNvPr id="14373" name="AutoShape 94"/>
            <p:cNvCxnSpPr>
              <a:cxnSpLocks noChangeShapeType="1"/>
            </p:cNvCxnSpPr>
            <p:nvPr/>
          </p:nvCxnSpPr>
          <p:spPr bwMode="auto">
            <a:xfrm>
              <a:off x="6575969" y="5191174"/>
              <a:ext cx="358231" cy="0"/>
            </a:xfrm>
            <a:prstGeom prst="straightConnector1">
              <a:avLst/>
            </a:prstGeom>
            <a:noFill/>
            <a:ln w="9525">
              <a:solidFill>
                <a:schemeClr val="tx1"/>
              </a:solidFill>
              <a:round/>
              <a:headEnd/>
              <a:tailEnd/>
            </a:ln>
          </p:spPr>
        </p:cxnSp>
        <p:sp>
          <p:nvSpPr>
            <p:cNvPr id="83" name="Text Box 95"/>
            <p:cNvSpPr txBox="1">
              <a:spLocks noChangeArrowheads="1"/>
            </p:cNvSpPr>
            <p:nvPr/>
          </p:nvSpPr>
          <p:spPr bwMode="auto">
            <a:xfrm>
              <a:off x="4914900" y="1959473"/>
              <a:ext cx="1498600" cy="60009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1300" dirty="0">
                  <a:solidFill>
                    <a:schemeClr val="tx1"/>
                  </a:solidFill>
                  <a:latin typeface="Arial" pitchFamily="34" charset="0"/>
                  <a:cs typeface="Arial" pitchFamily="34" charset="0"/>
                </a:rPr>
                <a:t>Executive Director</a:t>
              </a:r>
              <a:endParaRPr lang="en-US" dirty="0">
                <a:solidFill>
                  <a:schemeClr val="tx1"/>
                </a:solidFill>
                <a:latin typeface="Arial" pitchFamily="34" charset="0"/>
                <a:cs typeface="Arial" pitchFamily="34" charset="0"/>
              </a:endParaRPr>
            </a:p>
          </p:txBody>
        </p:sp>
        <p:sp>
          <p:nvSpPr>
            <p:cNvPr id="84" name="Text Box 96"/>
            <p:cNvSpPr txBox="1">
              <a:spLocks noChangeArrowheads="1"/>
            </p:cNvSpPr>
            <p:nvPr/>
          </p:nvSpPr>
          <p:spPr bwMode="auto">
            <a:xfrm>
              <a:off x="4914900" y="2675465"/>
              <a:ext cx="1498600" cy="7858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Finance &amp; Accounts</a:t>
              </a:r>
              <a:endParaRPr lang="en-US" dirty="0">
                <a:latin typeface="Arial" pitchFamily="34" charset="0"/>
                <a:cs typeface="Arial" pitchFamily="34" charset="0"/>
              </a:endParaRPr>
            </a:p>
          </p:txBody>
        </p:sp>
        <p:sp>
          <p:nvSpPr>
            <p:cNvPr id="85" name="Text Box 97"/>
            <p:cNvSpPr txBox="1">
              <a:spLocks noChangeArrowheads="1"/>
            </p:cNvSpPr>
            <p:nvPr/>
          </p:nvSpPr>
          <p:spPr bwMode="auto">
            <a:xfrm>
              <a:off x="4914900" y="3599427"/>
              <a:ext cx="1498600" cy="8668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Divisional Head </a:t>
              </a:r>
              <a:br>
                <a:rPr lang="en-US" sz="1100" dirty="0">
                  <a:latin typeface="Arial" pitchFamily="34" charset="0"/>
                  <a:cs typeface="Arial" pitchFamily="34" charset="0"/>
                </a:rPr>
              </a:br>
              <a:r>
                <a:rPr lang="en-US" sz="1100" dirty="0">
                  <a:latin typeface="Arial" pitchFamily="34" charset="0"/>
                  <a:cs typeface="Arial" pitchFamily="34" charset="0"/>
                </a:rPr>
                <a:t>Real Estate</a:t>
              </a:r>
              <a:br>
                <a:rPr lang="en-US" sz="1100" dirty="0">
                  <a:latin typeface="Arial" pitchFamily="34" charset="0"/>
                  <a:cs typeface="Arial" pitchFamily="34" charset="0"/>
                </a:rPr>
              </a:br>
              <a:r>
                <a:rPr lang="en-US" sz="1100" dirty="0">
                  <a:latin typeface="Arial" pitchFamily="34" charset="0"/>
                  <a:cs typeface="Arial" pitchFamily="34" charset="0"/>
                </a:rPr>
                <a:t>Operation  </a:t>
              </a:r>
            </a:p>
            <a:p>
              <a:pPr algn="ctr">
                <a:spcAft>
                  <a:spcPts val="1000"/>
                </a:spcAft>
                <a:defRPr/>
              </a:pPr>
              <a:endParaRPr lang="en-US" dirty="0">
                <a:latin typeface="Arial" pitchFamily="34" charset="0"/>
                <a:cs typeface="Arial" pitchFamily="34" charset="0"/>
              </a:endParaRPr>
            </a:p>
          </p:txBody>
        </p:sp>
        <p:sp>
          <p:nvSpPr>
            <p:cNvPr id="86" name="Text Box 98"/>
            <p:cNvSpPr txBox="1">
              <a:spLocks noChangeArrowheads="1"/>
            </p:cNvSpPr>
            <p:nvPr/>
          </p:nvSpPr>
          <p:spPr bwMode="auto">
            <a:xfrm>
              <a:off x="4914900" y="4720248"/>
              <a:ext cx="1498600"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P.H.S Inspection </a:t>
              </a:r>
              <a:br>
                <a:rPr lang="en-US" sz="1100" dirty="0">
                  <a:latin typeface="Arial" pitchFamily="34" charset="0"/>
                  <a:cs typeface="Arial" pitchFamily="34" charset="0"/>
                </a:rPr>
              </a:br>
              <a:r>
                <a:rPr lang="en-US" sz="1100" dirty="0">
                  <a:latin typeface="Arial" pitchFamily="34" charset="0"/>
                  <a:cs typeface="Arial" pitchFamily="34" charset="0"/>
                </a:rPr>
                <a:t>&amp; Evaluation </a:t>
              </a:r>
              <a:endParaRPr lang="en-US" dirty="0">
                <a:latin typeface="Arial" pitchFamily="34" charset="0"/>
                <a:cs typeface="Arial" pitchFamily="34" charset="0"/>
              </a:endParaRPr>
            </a:p>
          </p:txBody>
        </p:sp>
        <p:sp>
          <p:nvSpPr>
            <p:cNvPr id="87" name="Text Box 99"/>
            <p:cNvSpPr txBox="1">
              <a:spLocks noChangeArrowheads="1"/>
            </p:cNvSpPr>
            <p:nvPr/>
          </p:nvSpPr>
          <p:spPr bwMode="auto">
            <a:xfrm>
              <a:off x="6797675" y="1957886"/>
              <a:ext cx="1500188" cy="60009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1300" dirty="0">
                  <a:solidFill>
                    <a:schemeClr val="tx1"/>
                  </a:solidFill>
                  <a:latin typeface="Arial" pitchFamily="34" charset="0"/>
                  <a:cs typeface="Arial" pitchFamily="34" charset="0"/>
                </a:rPr>
                <a:t>Executive Director</a:t>
              </a:r>
              <a:endParaRPr lang="en-US" dirty="0">
                <a:solidFill>
                  <a:schemeClr val="tx1"/>
                </a:solidFill>
                <a:latin typeface="Arial" pitchFamily="34" charset="0"/>
                <a:cs typeface="Arial" pitchFamily="34" charset="0"/>
              </a:endParaRPr>
            </a:p>
          </p:txBody>
        </p:sp>
        <p:sp>
          <p:nvSpPr>
            <p:cNvPr id="88" name="Text Box 100"/>
            <p:cNvSpPr txBox="1">
              <a:spLocks noChangeArrowheads="1"/>
            </p:cNvSpPr>
            <p:nvPr/>
          </p:nvSpPr>
          <p:spPr bwMode="auto">
            <a:xfrm>
              <a:off x="6797675" y="2719917"/>
              <a:ext cx="1500188" cy="7858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Group &amp; Pension</a:t>
              </a:r>
              <a:endParaRPr lang="en-US" dirty="0">
                <a:latin typeface="Arial" pitchFamily="34" charset="0"/>
                <a:cs typeface="Arial" pitchFamily="34" charset="0"/>
              </a:endParaRPr>
            </a:p>
          </p:txBody>
        </p:sp>
        <p:sp>
          <p:nvSpPr>
            <p:cNvPr id="89" name="Text Box 101"/>
            <p:cNvSpPr txBox="1">
              <a:spLocks noChangeArrowheads="1"/>
            </p:cNvSpPr>
            <p:nvPr/>
          </p:nvSpPr>
          <p:spPr bwMode="auto">
            <a:xfrm>
              <a:off x="6797675" y="3705794"/>
              <a:ext cx="1500188" cy="8668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a:t>
              </a:r>
              <a:br>
                <a:rPr lang="en-US" sz="1100" dirty="0">
                  <a:latin typeface="Arial" pitchFamily="34" charset="0"/>
                  <a:cs typeface="Arial" pitchFamily="34" charset="0"/>
                </a:rPr>
              </a:br>
              <a:r>
                <a:rPr lang="en-US" sz="1100" dirty="0">
                  <a:latin typeface="Arial" pitchFamily="34" charset="0"/>
                  <a:cs typeface="Arial" pitchFamily="34" charset="0"/>
                </a:rPr>
                <a:t> Real Estate Inspection </a:t>
              </a:r>
              <a:br>
                <a:rPr lang="en-US" sz="1100" dirty="0">
                  <a:latin typeface="Arial" pitchFamily="34" charset="0"/>
                  <a:cs typeface="Arial" pitchFamily="34" charset="0"/>
                </a:rPr>
              </a:br>
              <a:r>
                <a:rPr lang="en-US" sz="1100" dirty="0">
                  <a:latin typeface="Arial" pitchFamily="34" charset="0"/>
                  <a:cs typeface="Arial" pitchFamily="34" charset="0"/>
                </a:rPr>
                <a:t>&amp; Evaluation  </a:t>
              </a:r>
              <a:endParaRPr lang="en-US" dirty="0">
                <a:latin typeface="Arial" pitchFamily="34" charset="0"/>
                <a:cs typeface="Arial" pitchFamily="34" charset="0"/>
              </a:endParaRPr>
            </a:p>
          </p:txBody>
        </p:sp>
        <p:sp>
          <p:nvSpPr>
            <p:cNvPr id="90" name="Text Box 102"/>
            <p:cNvSpPr txBox="1">
              <a:spLocks noChangeArrowheads="1"/>
            </p:cNvSpPr>
            <p:nvPr/>
          </p:nvSpPr>
          <p:spPr bwMode="auto">
            <a:xfrm>
              <a:off x="6797675" y="4718660"/>
              <a:ext cx="1500188"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Divisional Head P.H.S  Operation</a:t>
              </a:r>
            </a:p>
            <a:p>
              <a:pPr algn="ctr">
                <a:spcAft>
                  <a:spcPts val="1000"/>
                </a:spcAft>
                <a:defRPr/>
              </a:pPr>
              <a:endParaRPr lang="en-US" dirty="0">
                <a:latin typeface="Arial" pitchFamily="34" charset="0"/>
                <a:cs typeface="Arial" pitchFamily="34" charset="0"/>
              </a:endParaRPr>
            </a:p>
          </p:txBody>
        </p:sp>
        <p:sp>
          <p:nvSpPr>
            <p:cNvPr id="91" name="Text Box 71"/>
            <p:cNvSpPr txBox="1">
              <a:spLocks noChangeArrowheads="1"/>
            </p:cNvSpPr>
            <p:nvPr/>
          </p:nvSpPr>
          <p:spPr bwMode="auto">
            <a:xfrm>
              <a:off x="3094038" y="1959473"/>
              <a:ext cx="1500187" cy="60009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n-US" sz="1300" dirty="0">
                  <a:solidFill>
                    <a:schemeClr val="tx1"/>
                  </a:solidFill>
                  <a:latin typeface="Arial" pitchFamily="34" charset="0"/>
                  <a:cs typeface="Arial" pitchFamily="34" charset="0"/>
                </a:rPr>
                <a:t>Executive Director</a:t>
              </a:r>
              <a:endParaRPr lang="en-US" dirty="0">
                <a:solidFill>
                  <a:schemeClr val="tx1"/>
                </a:solidFill>
                <a:latin typeface="Arial" pitchFamily="34" charset="0"/>
                <a:cs typeface="Arial" pitchFamily="34" charset="0"/>
              </a:endParaRPr>
            </a:p>
          </p:txBody>
        </p:sp>
        <p:cxnSp>
          <p:nvCxnSpPr>
            <p:cNvPr id="14383" name="AutoShape 104"/>
            <p:cNvCxnSpPr>
              <a:cxnSpLocks noChangeShapeType="1"/>
            </p:cNvCxnSpPr>
            <p:nvPr/>
          </p:nvCxnSpPr>
          <p:spPr bwMode="auto">
            <a:xfrm>
              <a:off x="1790237" y="1609961"/>
              <a:ext cx="5793694" cy="0"/>
            </a:xfrm>
            <a:prstGeom prst="straightConnector1">
              <a:avLst/>
            </a:prstGeom>
            <a:noFill/>
            <a:ln w="9525">
              <a:solidFill>
                <a:schemeClr val="tx1"/>
              </a:solidFill>
              <a:round/>
              <a:headEnd/>
              <a:tailEnd/>
            </a:ln>
          </p:spPr>
        </p:cxnSp>
        <p:cxnSp>
          <p:nvCxnSpPr>
            <p:cNvPr id="14384" name="AutoShape 105"/>
            <p:cNvCxnSpPr>
              <a:cxnSpLocks noChangeShapeType="1"/>
            </p:cNvCxnSpPr>
            <p:nvPr/>
          </p:nvCxnSpPr>
          <p:spPr bwMode="auto">
            <a:xfrm>
              <a:off x="4593845" y="1401293"/>
              <a:ext cx="0" cy="184847"/>
            </a:xfrm>
            <a:prstGeom prst="straightConnector1">
              <a:avLst/>
            </a:prstGeom>
            <a:noFill/>
            <a:ln w="9525">
              <a:solidFill>
                <a:schemeClr val="tx1"/>
              </a:solidFill>
              <a:round/>
              <a:headEnd/>
              <a:tailEnd/>
            </a:ln>
          </p:spPr>
        </p:cxnSp>
        <p:cxnSp>
          <p:nvCxnSpPr>
            <p:cNvPr id="14385" name="AutoShape 107"/>
            <p:cNvCxnSpPr>
              <a:cxnSpLocks noChangeShapeType="1"/>
            </p:cNvCxnSpPr>
            <p:nvPr/>
          </p:nvCxnSpPr>
          <p:spPr bwMode="auto">
            <a:xfrm>
              <a:off x="5631796" y="1641954"/>
              <a:ext cx="0" cy="279339"/>
            </a:xfrm>
            <a:prstGeom prst="straightConnector1">
              <a:avLst/>
            </a:prstGeom>
            <a:noFill/>
            <a:ln w="9525">
              <a:solidFill>
                <a:schemeClr val="tx1"/>
              </a:solidFill>
              <a:round/>
              <a:headEnd/>
              <a:tailEnd/>
            </a:ln>
          </p:spPr>
        </p:cxnSp>
        <p:cxnSp>
          <p:nvCxnSpPr>
            <p:cNvPr id="14386" name="AutoShape 109"/>
            <p:cNvCxnSpPr>
              <a:cxnSpLocks noChangeShapeType="1"/>
            </p:cNvCxnSpPr>
            <p:nvPr/>
          </p:nvCxnSpPr>
          <p:spPr bwMode="auto">
            <a:xfrm rot="5400000">
              <a:off x="1634665" y="1778194"/>
              <a:ext cx="338921" cy="2456"/>
            </a:xfrm>
            <a:prstGeom prst="straightConnector1">
              <a:avLst/>
            </a:prstGeom>
            <a:noFill/>
            <a:ln w="9525">
              <a:solidFill>
                <a:schemeClr val="tx1"/>
              </a:solidFill>
              <a:round/>
              <a:headEnd/>
              <a:tailEnd/>
            </a:ln>
          </p:spPr>
        </p:cxnSp>
        <p:sp>
          <p:nvSpPr>
            <p:cNvPr id="97" name="Text Box 74"/>
            <p:cNvSpPr txBox="1">
              <a:spLocks noChangeArrowheads="1"/>
            </p:cNvSpPr>
            <p:nvPr/>
          </p:nvSpPr>
          <p:spPr bwMode="auto">
            <a:xfrm>
              <a:off x="1082675" y="5714063"/>
              <a:ext cx="1500188"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a:t>
              </a:r>
              <a:br>
                <a:rPr lang="en-US" sz="1100" dirty="0">
                  <a:latin typeface="Arial" pitchFamily="34" charset="0"/>
                  <a:cs typeface="Arial" pitchFamily="34" charset="0"/>
                </a:rPr>
              </a:br>
              <a:r>
                <a:rPr lang="en-US" sz="1100" dirty="0">
                  <a:latin typeface="Arial" pitchFamily="34" charset="0"/>
                  <a:cs typeface="Arial" pitchFamily="34" charset="0"/>
                </a:rPr>
                <a:t> Information Technology</a:t>
              </a:r>
            </a:p>
          </p:txBody>
        </p:sp>
        <p:sp>
          <p:nvSpPr>
            <p:cNvPr id="98" name="Text Box 74"/>
            <p:cNvSpPr txBox="1">
              <a:spLocks noChangeArrowheads="1"/>
            </p:cNvSpPr>
            <p:nvPr/>
          </p:nvSpPr>
          <p:spPr bwMode="auto">
            <a:xfrm>
              <a:off x="3089275" y="5714063"/>
              <a:ext cx="1500188"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dirty="0">
                  <a:latin typeface="Arial" pitchFamily="34" charset="0"/>
                  <a:cs typeface="Arial" pitchFamily="34" charset="0"/>
                </a:rPr>
                <a:t>Divisional Head Internal Audit and Compliance</a:t>
              </a:r>
              <a:endParaRPr lang="en-US" dirty="0">
                <a:latin typeface="Arial" pitchFamily="34" charset="0"/>
                <a:cs typeface="Arial" pitchFamily="34" charset="0"/>
              </a:endParaRPr>
            </a:p>
          </p:txBody>
        </p:sp>
        <p:sp>
          <p:nvSpPr>
            <p:cNvPr id="99" name="Text Box 74"/>
            <p:cNvSpPr txBox="1">
              <a:spLocks noChangeArrowheads="1"/>
            </p:cNvSpPr>
            <p:nvPr/>
          </p:nvSpPr>
          <p:spPr bwMode="auto">
            <a:xfrm>
              <a:off x="4935538" y="5714063"/>
              <a:ext cx="1500187"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b="1" dirty="0">
                  <a:latin typeface="Arial" pitchFamily="34" charset="0"/>
                  <a:cs typeface="Arial" pitchFamily="34" charset="0"/>
                </a:rPr>
                <a:t/>
              </a:r>
              <a:br>
                <a:rPr lang="en-US" sz="1100" b="1" dirty="0">
                  <a:latin typeface="Arial" pitchFamily="34" charset="0"/>
                  <a:cs typeface="Arial" pitchFamily="34" charset="0"/>
                </a:rPr>
              </a:br>
              <a:r>
                <a:rPr lang="en-US" sz="1100" b="1" dirty="0">
                  <a:latin typeface="Arial" pitchFamily="34" charset="0"/>
                  <a:cs typeface="Arial" pitchFamily="34" charset="0"/>
                </a:rPr>
                <a:t/>
              </a:r>
              <a:br>
                <a:rPr lang="en-US" sz="1100" b="1" dirty="0">
                  <a:latin typeface="Arial" pitchFamily="34" charset="0"/>
                  <a:cs typeface="Arial" pitchFamily="34" charset="0"/>
                </a:rPr>
              </a:br>
              <a:r>
                <a:rPr lang="en-US" sz="1100" dirty="0">
                  <a:latin typeface="Arial" pitchFamily="34" charset="0"/>
                  <a:cs typeface="Arial" pitchFamily="34" charset="0"/>
                </a:rPr>
                <a:t>Divisional Head Investment </a:t>
              </a:r>
            </a:p>
            <a:p>
              <a:pPr algn="ctr">
                <a:spcAft>
                  <a:spcPts val="1000"/>
                </a:spcAft>
                <a:defRPr/>
              </a:pPr>
              <a:endParaRPr lang="en-US" sz="1600" b="1" dirty="0">
                <a:latin typeface="Arial" pitchFamily="34" charset="0"/>
                <a:cs typeface="Arial" pitchFamily="34" charset="0"/>
              </a:endParaRPr>
            </a:p>
          </p:txBody>
        </p:sp>
        <p:sp>
          <p:nvSpPr>
            <p:cNvPr id="100" name="Text Box 74"/>
            <p:cNvSpPr txBox="1">
              <a:spLocks noChangeArrowheads="1"/>
            </p:cNvSpPr>
            <p:nvPr/>
          </p:nvSpPr>
          <p:spPr bwMode="auto">
            <a:xfrm>
              <a:off x="6805613" y="5715650"/>
              <a:ext cx="1500187" cy="7842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sz="1100" b="1" dirty="0">
                  <a:latin typeface="Arial" pitchFamily="34" charset="0"/>
                  <a:cs typeface="Arial" pitchFamily="34" charset="0"/>
                </a:rPr>
                <a:t/>
              </a:r>
              <a:br>
                <a:rPr lang="en-US" sz="1100" b="1" dirty="0">
                  <a:latin typeface="Arial" pitchFamily="34" charset="0"/>
                  <a:cs typeface="Arial" pitchFamily="34" charset="0"/>
                </a:rPr>
              </a:br>
              <a:r>
                <a:rPr lang="en-US" sz="1100" b="1" dirty="0">
                  <a:latin typeface="Arial" pitchFamily="34" charset="0"/>
                  <a:cs typeface="Arial" pitchFamily="34" charset="0"/>
                </a:rPr>
                <a:t/>
              </a:r>
              <a:br>
                <a:rPr lang="en-US" sz="1100" b="1" dirty="0">
                  <a:latin typeface="Arial" pitchFamily="34" charset="0"/>
                  <a:cs typeface="Arial" pitchFamily="34" charset="0"/>
                </a:rPr>
              </a:br>
              <a:r>
                <a:rPr lang="en-US" sz="1100" dirty="0">
                  <a:latin typeface="Arial" pitchFamily="34" charset="0"/>
                  <a:cs typeface="Arial" pitchFamily="34" charset="0"/>
                </a:rPr>
                <a:t> Bancassurance Cell</a:t>
              </a:r>
            </a:p>
            <a:p>
              <a:pPr algn="ctr">
                <a:spcAft>
                  <a:spcPts val="1000"/>
                </a:spcAft>
                <a:defRPr/>
              </a:pPr>
              <a:endParaRPr lang="en-US" sz="1600" b="1" dirty="0">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2" name="AutoShape 108"/>
          <p:cNvCxnSpPr>
            <a:cxnSpLocks noChangeShapeType="1"/>
          </p:cNvCxnSpPr>
          <p:nvPr/>
        </p:nvCxnSpPr>
        <p:spPr bwMode="auto">
          <a:xfrm>
            <a:off x="4495800" y="3462338"/>
            <a:ext cx="0" cy="290512"/>
          </a:xfrm>
          <a:prstGeom prst="straightConnector1">
            <a:avLst/>
          </a:prstGeom>
          <a:noFill/>
          <a:ln w="9525">
            <a:solidFill>
              <a:schemeClr val="tx1"/>
            </a:solidFill>
            <a:round/>
            <a:headEnd/>
            <a:tailEnd/>
          </a:ln>
        </p:spPr>
      </p:cxnSp>
      <p:sp>
        <p:nvSpPr>
          <p:cNvPr id="88066" name="Rectangle 2"/>
          <p:cNvSpPr>
            <a:spLocks noGrp="1" noChangeArrowheads="1"/>
          </p:cNvSpPr>
          <p:nvPr>
            <p:ph type="title"/>
          </p:nvPr>
        </p:nvSpPr>
        <p:spPr>
          <a:xfrm>
            <a:off x="381000" y="554403"/>
            <a:ext cx="8382000" cy="1350597"/>
          </a:xfrm>
        </p:spPr>
        <p:txBody>
          <a:bodyPr>
            <a:noAutofit/>
          </a:bodyPr>
          <a:lstStyle/>
          <a:p>
            <a:pPr algn="ctr" defTabSz="914363" fontAlgn="auto">
              <a:spcAft>
                <a:spcPts val="0"/>
              </a:spcAft>
              <a:defRPr/>
            </a:pPr>
            <a: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sz="28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sp>
        <p:nvSpPr>
          <p:cNvPr id="5" name="Text Box 67"/>
          <p:cNvSpPr txBox="1">
            <a:spLocks noChangeArrowheads="1"/>
          </p:cNvSpPr>
          <p:nvPr/>
        </p:nvSpPr>
        <p:spPr bwMode="auto">
          <a:xfrm>
            <a:off x="1066800" y="4098615"/>
            <a:ext cx="1600200" cy="108298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4 Regions  Individual Life</a:t>
            </a:r>
            <a:endParaRPr lang="en-US" sz="2000" dirty="0">
              <a:solidFill>
                <a:schemeClr val="tx1"/>
              </a:solidFill>
              <a:latin typeface="Arial" pitchFamily="34" charset="0"/>
              <a:cs typeface="Arial" pitchFamily="34" charset="0"/>
            </a:endParaRPr>
          </a:p>
        </p:txBody>
      </p:sp>
      <p:sp>
        <p:nvSpPr>
          <p:cNvPr id="6" name="Text Box 71"/>
          <p:cNvSpPr txBox="1">
            <a:spLocks noChangeArrowheads="1"/>
          </p:cNvSpPr>
          <p:nvPr/>
        </p:nvSpPr>
        <p:spPr bwMode="auto">
          <a:xfrm>
            <a:off x="2971800" y="4098615"/>
            <a:ext cx="1524000" cy="108298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26 Zones Individual Life</a:t>
            </a:r>
            <a:endParaRPr lang="en-US" sz="2000" dirty="0">
              <a:solidFill>
                <a:schemeClr val="tx1"/>
              </a:solidFill>
              <a:latin typeface="Arial" pitchFamily="34" charset="0"/>
              <a:cs typeface="Arial" pitchFamily="34" charset="0"/>
            </a:endParaRPr>
          </a:p>
        </p:txBody>
      </p:sp>
      <p:sp>
        <p:nvSpPr>
          <p:cNvPr id="7" name="Text Box 95"/>
          <p:cNvSpPr txBox="1">
            <a:spLocks noChangeArrowheads="1"/>
          </p:cNvSpPr>
          <p:nvPr/>
        </p:nvSpPr>
        <p:spPr bwMode="auto">
          <a:xfrm>
            <a:off x="4800600" y="4098615"/>
            <a:ext cx="1447800" cy="108298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Aft>
                <a:spcPts val="1000"/>
              </a:spcAft>
              <a:defRPr/>
            </a:pPr>
            <a:r>
              <a:rPr lang="en-US" sz="1400"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4 Zones Group Life</a:t>
            </a:r>
            <a:endParaRPr lang="en-US" sz="2000" dirty="0">
              <a:solidFill>
                <a:schemeClr val="tx1"/>
              </a:solidFill>
              <a:latin typeface="Arial" pitchFamily="34" charset="0"/>
              <a:cs typeface="Arial" pitchFamily="34" charset="0"/>
            </a:endParaRPr>
          </a:p>
        </p:txBody>
      </p:sp>
      <p:sp>
        <p:nvSpPr>
          <p:cNvPr id="8" name="Text Box 99"/>
          <p:cNvSpPr txBox="1">
            <a:spLocks noChangeArrowheads="1"/>
          </p:cNvSpPr>
          <p:nvPr/>
        </p:nvSpPr>
        <p:spPr bwMode="auto">
          <a:xfrm>
            <a:off x="6553200" y="4098615"/>
            <a:ext cx="1600200" cy="108298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 Gulf Zone Individual  Life  </a:t>
            </a:r>
          </a:p>
        </p:txBody>
      </p:sp>
      <p:sp>
        <p:nvSpPr>
          <p:cNvPr id="9" name="Text Box 103"/>
          <p:cNvSpPr txBox="1">
            <a:spLocks noChangeArrowheads="1"/>
          </p:cNvSpPr>
          <p:nvPr/>
        </p:nvSpPr>
        <p:spPr bwMode="auto">
          <a:xfrm>
            <a:off x="3276600" y="2133600"/>
            <a:ext cx="2514600" cy="141763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spcAft>
                <a:spcPts val="1000"/>
              </a:spcAft>
              <a:defRPr/>
            </a:pPr>
            <a:r>
              <a:rPr lang="en-US" sz="1600" b="1" dirty="0">
                <a:ln w="11430"/>
                <a:solidFill>
                  <a:schemeClr val="tx1"/>
                </a:solidFill>
                <a:effectLst>
                  <a:outerShdw blurRad="50800" dist="39000" dir="5460000" algn="tl">
                    <a:srgbClr val="000000">
                      <a:alpha val="38000"/>
                    </a:srgbClr>
                  </a:outerShdw>
                </a:effectLst>
              </a:rPr>
              <a:t> </a:t>
            </a:r>
            <a:r>
              <a:rPr lang="en-US" sz="1600" b="1" dirty="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rPr>
              <a:t>INDIVIDUAL LIFE </a:t>
            </a:r>
          </a:p>
          <a:p>
            <a:pPr algn="ctr">
              <a:spcAft>
                <a:spcPts val="1000"/>
              </a:spcAft>
              <a:defRPr/>
            </a:pPr>
            <a:r>
              <a:rPr lang="en-US" sz="1600" b="1" dirty="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rPr>
              <a:t>&amp;</a:t>
            </a:r>
          </a:p>
          <a:p>
            <a:pPr algn="ctr">
              <a:spcAft>
                <a:spcPts val="1000"/>
              </a:spcAft>
              <a:defRPr/>
            </a:pPr>
            <a:r>
              <a:rPr lang="en-US" sz="1600" b="1" dirty="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rPr>
              <a:t> GROUP LIFE</a:t>
            </a:r>
            <a:endParaRPr lang="en-US" sz="1600" b="1" dirty="0">
              <a:solidFill>
                <a:schemeClr val="bg1"/>
              </a:solidFill>
            </a:endParaRPr>
          </a:p>
        </p:txBody>
      </p:sp>
      <p:cxnSp>
        <p:nvCxnSpPr>
          <p:cNvPr id="15377" name="AutoShape 104"/>
          <p:cNvCxnSpPr>
            <a:cxnSpLocks noChangeShapeType="1"/>
          </p:cNvCxnSpPr>
          <p:nvPr/>
        </p:nvCxnSpPr>
        <p:spPr bwMode="auto">
          <a:xfrm>
            <a:off x="1981200" y="3767138"/>
            <a:ext cx="5229225" cy="0"/>
          </a:xfrm>
          <a:prstGeom prst="straightConnector1">
            <a:avLst/>
          </a:prstGeom>
          <a:noFill/>
          <a:ln w="9525">
            <a:solidFill>
              <a:schemeClr val="tx1"/>
            </a:solidFill>
            <a:round/>
            <a:headEnd/>
            <a:tailEnd/>
          </a:ln>
        </p:spPr>
      </p:cxnSp>
      <p:cxnSp>
        <p:nvCxnSpPr>
          <p:cNvPr id="15378" name="AutoShape 107"/>
          <p:cNvCxnSpPr>
            <a:cxnSpLocks noChangeShapeType="1"/>
          </p:cNvCxnSpPr>
          <p:nvPr/>
        </p:nvCxnSpPr>
        <p:spPr bwMode="auto">
          <a:xfrm>
            <a:off x="5495925" y="3767138"/>
            <a:ext cx="0" cy="290512"/>
          </a:xfrm>
          <a:prstGeom prst="straightConnector1">
            <a:avLst/>
          </a:prstGeom>
          <a:noFill/>
          <a:ln w="9525">
            <a:solidFill>
              <a:schemeClr val="tx1"/>
            </a:solidFill>
            <a:round/>
            <a:headEnd/>
            <a:tailEnd/>
          </a:ln>
        </p:spPr>
      </p:cxnSp>
      <p:cxnSp>
        <p:nvCxnSpPr>
          <p:cNvPr id="15379" name="AutoShape 108"/>
          <p:cNvCxnSpPr>
            <a:cxnSpLocks noChangeShapeType="1"/>
          </p:cNvCxnSpPr>
          <p:nvPr/>
        </p:nvCxnSpPr>
        <p:spPr bwMode="auto">
          <a:xfrm>
            <a:off x="3759200" y="3795713"/>
            <a:ext cx="0" cy="292100"/>
          </a:xfrm>
          <a:prstGeom prst="straightConnector1">
            <a:avLst/>
          </a:prstGeom>
          <a:noFill/>
          <a:ln w="9525">
            <a:solidFill>
              <a:schemeClr val="tx1"/>
            </a:solidFill>
            <a:round/>
            <a:headEnd/>
            <a:tailEnd/>
          </a:ln>
        </p:spPr>
      </p:cxnSp>
      <p:cxnSp>
        <p:nvCxnSpPr>
          <p:cNvPr id="15380" name="AutoShape 107"/>
          <p:cNvCxnSpPr>
            <a:cxnSpLocks noChangeShapeType="1"/>
          </p:cNvCxnSpPr>
          <p:nvPr/>
        </p:nvCxnSpPr>
        <p:spPr bwMode="auto">
          <a:xfrm>
            <a:off x="1981200" y="3767138"/>
            <a:ext cx="0" cy="290512"/>
          </a:xfrm>
          <a:prstGeom prst="straightConnector1">
            <a:avLst/>
          </a:prstGeom>
          <a:noFill/>
          <a:ln w="9525">
            <a:solidFill>
              <a:schemeClr val="tx1"/>
            </a:solidFill>
            <a:round/>
            <a:headEnd/>
            <a:tailEnd/>
          </a:ln>
        </p:spPr>
      </p:cxnSp>
      <p:cxnSp>
        <p:nvCxnSpPr>
          <p:cNvPr id="15381" name="AutoShape 107"/>
          <p:cNvCxnSpPr>
            <a:cxnSpLocks noChangeShapeType="1"/>
          </p:cNvCxnSpPr>
          <p:nvPr/>
        </p:nvCxnSpPr>
        <p:spPr bwMode="auto">
          <a:xfrm>
            <a:off x="7239000" y="3767138"/>
            <a:ext cx="0" cy="290512"/>
          </a:xfrm>
          <a:prstGeom prst="straightConnector1">
            <a:avLst/>
          </a:prstGeom>
          <a:noFill/>
          <a:ln w="9525">
            <a:solidFill>
              <a:schemeClr val="tx1"/>
            </a:solidFill>
            <a:round/>
            <a:headEnd/>
            <a:tailEnd/>
          </a:ln>
        </p:spPr>
      </p:cxnSp>
      <p:pic>
        <p:nvPicPr>
          <p:cNvPr id="16" name="Picture 1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86" name="AutoShape 107"/>
          <p:cNvCxnSpPr>
            <a:cxnSpLocks noChangeShapeType="1"/>
          </p:cNvCxnSpPr>
          <p:nvPr/>
        </p:nvCxnSpPr>
        <p:spPr bwMode="auto">
          <a:xfrm rot="5400000">
            <a:off x="1835150" y="4562475"/>
            <a:ext cx="288925" cy="3175"/>
          </a:xfrm>
          <a:prstGeom prst="straightConnector1">
            <a:avLst/>
          </a:prstGeom>
          <a:noFill/>
          <a:ln w="9525">
            <a:solidFill>
              <a:schemeClr val="tx1"/>
            </a:solidFill>
            <a:round/>
            <a:headEnd/>
            <a:tailEnd/>
          </a:ln>
        </p:spPr>
      </p:cxnSp>
      <p:cxnSp>
        <p:nvCxnSpPr>
          <p:cNvPr id="16387" name="AutoShape 107"/>
          <p:cNvCxnSpPr>
            <a:cxnSpLocks noChangeShapeType="1"/>
          </p:cNvCxnSpPr>
          <p:nvPr/>
        </p:nvCxnSpPr>
        <p:spPr bwMode="auto">
          <a:xfrm rot="5400000">
            <a:off x="7207250" y="4524375"/>
            <a:ext cx="212725" cy="3175"/>
          </a:xfrm>
          <a:prstGeom prst="straightConnector1">
            <a:avLst/>
          </a:prstGeom>
          <a:noFill/>
          <a:ln w="9525">
            <a:solidFill>
              <a:schemeClr val="tx1"/>
            </a:solidFill>
            <a:round/>
            <a:headEnd/>
            <a:tailEnd/>
          </a:ln>
        </p:spPr>
      </p:cxnSp>
      <p:cxnSp>
        <p:nvCxnSpPr>
          <p:cNvPr id="16388" name="AutoShape 107"/>
          <p:cNvCxnSpPr>
            <a:cxnSpLocks noChangeShapeType="1"/>
          </p:cNvCxnSpPr>
          <p:nvPr/>
        </p:nvCxnSpPr>
        <p:spPr bwMode="auto">
          <a:xfrm rot="5400000">
            <a:off x="5380037" y="4525963"/>
            <a:ext cx="212725" cy="0"/>
          </a:xfrm>
          <a:prstGeom prst="straightConnector1">
            <a:avLst/>
          </a:prstGeom>
          <a:noFill/>
          <a:ln w="9525">
            <a:solidFill>
              <a:schemeClr val="tx1"/>
            </a:solidFill>
            <a:round/>
            <a:headEnd/>
            <a:tailEnd/>
          </a:ln>
        </p:spPr>
      </p:cxnSp>
      <p:cxnSp>
        <p:nvCxnSpPr>
          <p:cNvPr id="16389" name="AutoShape 107"/>
          <p:cNvCxnSpPr>
            <a:cxnSpLocks noChangeShapeType="1"/>
            <a:endCxn id="22" idx="0"/>
          </p:cNvCxnSpPr>
          <p:nvPr/>
        </p:nvCxnSpPr>
        <p:spPr bwMode="auto">
          <a:xfrm rot="5400000">
            <a:off x="3629025" y="4525963"/>
            <a:ext cx="211137" cy="1588"/>
          </a:xfrm>
          <a:prstGeom prst="straightConnector1">
            <a:avLst/>
          </a:prstGeom>
          <a:noFill/>
          <a:ln w="9525">
            <a:solidFill>
              <a:schemeClr val="tx1"/>
            </a:solidFill>
            <a:round/>
            <a:headEnd/>
            <a:tailEnd/>
          </a:ln>
        </p:spPr>
      </p:cxnSp>
      <p:sp>
        <p:nvSpPr>
          <p:cNvPr id="16390" name="Rectangle 3"/>
          <p:cNvSpPr>
            <a:spLocks noGrp="1" noChangeArrowheads="1"/>
          </p:cNvSpPr>
          <p:nvPr>
            <p:ph type="body" idx="1"/>
          </p:nvPr>
        </p:nvSpPr>
        <p:spPr>
          <a:xfrm>
            <a:off x="-3886200" y="1143000"/>
            <a:ext cx="3581400" cy="2211388"/>
          </a:xfrm>
        </p:spPr>
        <p:txBody>
          <a:bodyPr/>
          <a:lstStyle/>
          <a:p>
            <a:pPr>
              <a:buFontTx/>
              <a:buNone/>
            </a:pPr>
            <a:r>
              <a:rPr lang="en-US" sz="2400" b="1" smtClean="0">
                <a:latin typeface="Tahoma" pitchFamily="34" charset="0"/>
                <a:cs typeface="Tahoma" pitchFamily="34" charset="0"/>
              </a:rPr>
              <a:t>  </a:t>
            </a:r>
            <a:endParaRPr lang="en-US" sz="2800" smtClean="0">
              <a:latin typeface="Tahoma" pitchFamily="34" charset="0"/>
              <a:cs typeface="Tahoma" pitchFamily="34" charset="0"/>
            </a:endParaRPr>
          </a:p>
          <a:p>
            <a:pPr>
              <a:buFontTx/>
              <a:buNone/>
            </a:pPr>
            <a:r>
              <a:rPr lang="en-US" sz="2800" smtClean="0">
                <a:latin typeface="Tahoma" pitchFamily="34" charset="0"/>
                <a:cs typeface="Tahoma" pitchFamily="34" charset="0"/>
              </a:rPr>
              <a:t>  </a:t>
            </a:r>
          </a:p>
          <a:p>
            <a:pPr>
              <a:buFontTx/>
              <a:buNone/>
            </a:pPr>
            <a:r>
              <a:rPr lang="en-US" sz="2800" smtClean="0">
                <a:latin typeface="Tahoma" pitchFamily="34" charset="0"/>
                <a:cs typeface="Tahoma" pitchFamily="34" charset="0"/>
              </a:rPr>
              <a:t>  </a:t>
            </a:r>
          </a:p>
          <a:p>
            <a:pPr>
              <a:buFontTx/>
              <a:buNone/>
            </a:pPr>
            <a:r>
              <a:rPr lang="en-US" sz="2800" smtClean="0">
                <a:latin typeface="Tahoma" pitchFamily="34" charset="0"/>
                <a:cs typeface="Tahoma" pitchFamily="34" charset="0"/>
              </a:rPr>
              <a:t>  </a:t>
            </a:r>
          </a:p>
        </p:txBody>
      </p:sp>
      <p:cxnSp>
        <p:nvCxnSpPr>
          <p:cNvPr id="16391" name="AutoShape 108"/>
          <p:cNvCxnSpPr>
            <a:cxnSpLocks noChangeShapeType="1"/>
          </p:cNvCxnSpPr>
          <p:nvPr/>
        </p:nvCxnSpPr>
        <p:spPr bwMode="auto">
          <a:xfrm>
            <a:off x="4648200" y="2908300"/>
            <a:ext cx="0" cy="292100"/>
          </a:xfrm>
          <a:prstGeom prst="straightConnector1">
            <a:avLst/>
          </a:prstGeom>
          <a:noFill/>
          <a:ln w="9525">
            <a:solidFill>
              <a:schemeClr val="tx1"/>
            </a:solidFill>
            <a:round/>
            <a:headEnd/>
            <a:tailEnd/>
          </a:ln>
        </p:spPr>
      </p:cxnSp>
      <p:sp>
        <p:nvSpPr>
          <p:cNvPr id="6" name="Text Box 67"/>
          <p:cNvSpPr txBox="1">
            <a:spLocks noChangeArrowheads="1"/>
          </p:cNvSpPr>
          <p:nvPr/>
        </p:nvSpPr>
        <p:spPr bwMode="auto">
          <a:xfrm>
            <a:off x="1219200" y="3532188"/>
            <a:ext cx="1447800" cy="7350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Karachi Southern Zone</a:t>
            </a:r>
            <a:endParaRPr lang="en-US" sz="2000" dirty="0">
              <a:solidFill>
                <a:schemeClr val="tx1"/>
              </a:solidFill>
              <a:latin typeface="Arial" pitchFamily="34" charset="0"/>
              <a:cs typeface="Arial" pitchFamily="34" charset="0"/>
            </a:endParaRPr>
          </a:p>
        </p:txBody>
      </p:sp>
      <p:sp>
        <p:nvSpPr>
          <p:cNvPr id="7" name="Text Box 71"/>
          <p:cNvSpPr txBox="1">
            <a:spLocks noChangeArrowheads="1"/>
          </p:cNvSpPr>
          <p:nvPr/>
        </p:nvSpPr>
        <p:spPr bwMode="auto">
          <a:xfrm>
            <a:off x="3048000" y="3532188"/>
            <a:ext cx="1363663" cy="7350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Karachi Eastern Zone</a:t>
            </a:r>
            <a:endParaRPr lang="en-US" sz="2000" dirty="0">
              <a:solidFill>
                <a:schemeClr val="tx1"/>
              </a:solidFill>
              <a:latin typeface="Arial" pitchFamily="34" charset="0"/>
              <a:cs typeface="Arial" pitchFamily="34" charset="0"/>
            </a:endParaRPr>
          </a:p>
        </p:txBody>
      </p:sp>
      <p:sp>
        <p:nvSpPr>
          <p:cNvPr id="8" name="Text Box 95"/>
          <p:cNvSpPr txBox="1">
            <a:spLocks noChangeArrowheads="1"/>
          </p:cNvSpPr>
          <p:nvPr/>
        </p:nvSpPr>
        <p:spPr bwMode="auto">
          <a:xfrm>
            <a:off x="4876800" y="3505200"/>
            <a:ext cx="1363663" cy="7350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 Karachi Central Zone</a:t>
            </a:r>
            <a:endParaRPr lang="en-US" sz="2000" dirty="0">
              <a:solidFill>
                <a:schemeClr val="tx1"/>
              </a:solidFill>
              <a:latin typeface="Arial" pitchFamily="34" charset="0"/>
              <a:cs typeface="Arial" pitchFamily="34" charset="0"/>
            </a:endParaRPr>
          </a:p>
        </p:txBody>
      </p:sp>
      <p:sp>
        <p:nvSpPr>
          <p:cNvPr id="9" name="Text Box 99"/>
          <p:cNvSpPr txBox="1">
            <a:spLocks noChangeArrowheads="1"/>
          </p:cNvSpPr>
          <p:nvPr/>
        </p:nvSpPr>
        <p:spPr bwMode="auto">
          <a:xfrm>
            <a:off x="6638925" y="3532188"/>
            <a:ext cx="1363663" cy="7350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Hyderabad Zone</a:t>
            </a:r>
          </a:p>
        </p:txBody>
      </p:sp>
      <p:sp>
        <p:nvSpPr>
          <p:cNvPr id="10" name="Text Box 103"/>
          <p:cNvSpPr txBox="1">
            <a:spLocks noChangeArrowheads="1"/>
          </p:cNvSpPr>
          <p:nvPr/>
        </p:nvSpPr>
        <p:spPr bwMode="auto">
          <a:xfrm>
            <a:off x="3505200" y="2057400"/>
            <a:ext cx="2209800" cy="838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spcAft>
                <a:spcPts val="1000"/>
              </a:spcAft>
              <a:defRPr/>
            </a:pPr>
            <a:r>
              <a:rPr lang="en-US" sz="1600" b="1" dirty="0">
                <a:ln w="11430"/>
                <a:solidFill>
                  <a:schemeClr val="tx1"/>
                </a:solidFill>
                <a:effectLst>
                  <a:outerShdw blurRad="50800" dist="39000" dir="5460000" algn="tl">
                    <a:srgbClr val="000000">
                      <a:alpha val="38000"/>
                    </a:srgbClr>
                  </a:outerShdw>
                </a:effectLst>
              </a:rPr>
              <a:t> </a:t>
            </a:r>
            <a:r>
              <a:rPr lang="en-US" b="1" cap="all" dirty="0">
                <a:ln w="0"/>
                <a:solidFill>
                  <a:schemeClr val="tx1"/>
                </a:solidFill>
                <a:effectLst>
                  <a:reflection blurRad="12700" stA="50000" endPos="50000" dist="5000" dir="5400000" sy="-100000" rotWithShape="0"/>
                </a:effectLst>
                <a:latin typeface="Tahoma" pitchFamily="34" charset="0"/>
                <a:ea typeface="Tahoma" pitchFamily="34" charset="0"/>
                <a:cs typeface="Tahoma" pitchFamily="34" charset="0"/>
              </a:rPr>
              <a:t>SOUTHERN REIGON</a:t>
            </a:r>
            <a:endParaRPr lang="en-US" b="1" dirty="0">
              <a:solidFill>
                <a:schemeClr val="tx1"/>
              </a:solidFill>
            </a:endParaRPr>
          </a:p>
        </p:txBody>
      </p:sp>
      <p:cxnSp>
        <p:nvCxnSpPr>
          <p:cNvPr id="16397" name="AutoShape 104"/>
          <p:cNvCxnSpPr>
            <a:cxnSpLocks noChangeShapeType="1"/>
          </p:cNvCxnSpPr>
          <p:nvPr/>
        </p:nvCxnSpPr>
        <p:spPr bwMode="auto">
          <a:xfrm>
            <a:off x="1981200" y="3200400"/>
            <a:ext cx="5229225" cy="0"/>
          </a:xfrm>
          <a:prstGeom prst="straightConnector1">
            <a:avLst/>
          </a:prstGeom>
          <a:noFill/>
          <a:ln w="9525">
            <a:solidFill>
              <a:schemeClr val="tx1"/>
            </a:solidFill>
            <a:round/>
            <a:headEnd/>
            <a:tailEnd/>
          </a:ln>
        </p:spPr>
      </p:cxnSp>
      <p:cxnSp>
        <p:nvCxnSpPr>
          <p:cNvPr id="16398" name="AutoShape 107"/>
          <p:cNvCxnSpPr>
            <a:cxnSpLocks noChangeShapeType="1"/>
          </p:cNvCxnSpPr>
          <p:nvPr/>
        </p:nvCxnSpPr>
        <p:spPr bwMode="auto">
          <a:xfrm>
            <a:off x="5495925" y="3200400"/>
            <a:ext cx="0" cy="292100"/>
          </a:xfrm>
          <a:prstGeom prst="straightConnector1">
            <a:avLst/>
          </a:prstGeom>
          <a:noFill/>
          <a:ln w="9525">
            <a:solidFill>
              <a:schemeClr val="tx1"/>
            </a:solidFill>
            <a:round/>
            <a:headEnd/>
            <a:tailEnd/>
          </a:ln>
        </p:spPr>
      </p:cxnSp>
      <p:cxnSp>
        <p:nvCxnSpPr>
          <p:cNvPr id="16399" name="AutoShape 108"/>
          <p:cNvCxnSpPr>
            <a:cxnSpLocks noChangeShapeType="1"/>
          </p:cNvCxnSpPr>
          <p:nvPr/>
        </p:nvCxnSpPr>
        <p:spPr bwMode="auto">
          <a:xfrm>
            <a:off x="3759200" y="3228975"/>
            <a:ext cx="0" cy="292100"/>
          </a:xfrm>
          <a:prstGeom prst="straightConnector1">
            <a:avLst/>
          </a:prstGeom>
          <a:noFill/>
          <a:ln w="9525">
            <a:solidFill>
              <a:schemeClr val="tx1"/>
            </a:solidFill>
            <a:round/>
            <a:headEnd/>
            <a:tailEnd/>
          </a:ln>
        </p:spPr>
      </p:cxnSp>
      <p:cxnSp>
        <p:nvCxnSpPr>
          <p:cNvPr id="16400" name="AutoShape 107"/>
          <p:cNvCxnSpPr>
            <a:cxnSpLocks noChangeShapeType="1"/>
          </p:cNvCxnSpPr>
          <p:nvPr/>
        </p:nvCxnSpPr>
        <p:spPr bwMode="auto">
          <a:xfrm>
            <a:off x="1981200" y="3200400"/>
            <a:ext cx="0" cy="292100"/>
          </a:xfrm>
          <a:prstGeom prst="straightConnector1">
            <a:avLst/>
          </a:prstGeom>
          <a:noFill/>
          <a:ln w="9525">
            <a:solidFill>
              <a:schemeClr val="tx1"/>
            </a:solidFill>
            <a:round/>
            <a:headEnd/>
            <a:tailEnd/>
          </a:ln>
        </p:spPr>
      </p:cxnSp>
      <p:cxnSp>
        <p:nvCxnSpPr>
          <p:cNvPr id="16401" name="AutoShape 107"/>
          <p:cNvCxnSpPr>
            <a:cxnSpLocks noChangeShapeType="1"/>
          </p:cNvCxnSpPr>
          <p:nvPr/>
        </p:nvCxnSpPr>
        <p:spPr bwMode="auto">
          <a:xfrm>
            <a:off x="7239000" y="3200400"/>
            <a:ext cx="0" cy="292100"/>
          </a:xfrm>
          <a:prstGeom prst="straightConnector1">
            <a:avLst/>
          </a:prstGeom>
          <a:noFill/>
          <a:ln w="9525">
            <a:solidFill>
              <a:schemeClr val="tx1"/>
            </a:solidFill>
            <a:round/>
            <a:headEnd/>
            <a:tailEnd/>
          </a:ln>
        </p:spPr>
      </p:cxnSp>
      <p:sp>
        <p:nvSpPr>
          <p:cNvPr id="21" name="Text Box 67"/>
          <p:cNvSpPr txBox="1">
            <a:spLocks noChangeArrowheads="1"/>
          </p:cNvSpPr>
          <p:nvPr/>
        </p:nvSpPr>
        <p:spPr bwMode="auto">
          <a:xfrm>
            <a:off x="1219200" y="4632325"/>
            <a:ext cx="1363663" cy="777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Mirpurkhas</a:t>
            </a:r>
            <a:r>
              <a:rPr lang="en-US" sz="1600" dirty="0">
                <a:latin typeface="Tahoma" pitchFamily="34" charset="0"/>
                <a:ea typeface="Tahoma" pitchFamily="34" charset="0"/>
                <a:cs typeface="Tahoma" pitchFamily="34" charset="0"/>
              </a:rPr>
              <a:t> Zone</a:t>
            </a:r>
            <a:endParaRPr lang="en-US" sz="2000" dirty="0">
              <a:solidFill>
                <a:schemeClr val="tx1"/>
              </a:solidFill>
              <a:latin typeface="Arial" pitchFamily="34" charset="0"/>
              <a:cs typeface="Arial" pitchFamily="34" charset="0"/>
            </a:endParaRPr>
          </a:p>
        </p:txBody>
      </p:sp>
      <p:sp>
        <p:nvSpPr>
          <p:cNvPr id="22" name="Text Box 71"/>
          <p:cNvSpPr txBox="1">
            <a:spLocks noChangeArrowheads="1"/>
          </p:cNvSpPr>
          <p:nvPr/>
        </p:nvSpPr>
        <p:spPr bwMode="auto">
          <a:xfrm>
            <a:off x="3048000" y="4632325"/>
            <a:ext cx="1371600" cy="777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600" dirty="0" err="1">
                <a:latin typeface="Tahoma" pitchFamily="34" charset="0"/>
                <a:ea typeface="Tahoma" pitchFamily="34" charset="0"/>
                <a:cs typeface="Tahoma" pitchFamily="34" charset="0"/>
              </a:rPr>
              <a:t>Sukkur</a:t>
            </a:r>
            <a:endParaRPr lang="en-US" sz="1600" dirty="0">
              <a:latin typeface="Tahoma" pitchFamily="34" charset="0"/>
              <a:ea typeface="Tahoma" pitchFamily="34" charset="0"/>
              <a:cs typeface="Tahoma" pitchFamily="34" charset="0"/>
            </a:endParaRPr>
          </a:p>
          <a:p>
            <a:pPr algn="ctr" fontAlgn="auto">
              <a:spcBef>
                <a:spcPts val="0"/>
              </a:spcBef>
              <a:spcAft>
                <a:spcPts val="0"/>
              </a:spcAft>
              <a:defRPr/>
            </a:pPr>
            <a:r>
              <a:rPr lang="en-US" sz="1600" dirty="0">
                <a:latin typeface="Tahoma" pitchFamily="34" charset="0"/>
                <a:ea typeface="Tahoma" pitchFamily="34" charset="0"/>
                <a:cs typeface="Tahoma" pitchFamily="34" charset="0"/>
              </a:rPr>
              <a:t> Zone</a:t>
            </a:r>
          </a:p>
        </p:txBody>
      </p:sp>
      <p:sp>
        <p:nvSpPr>
          <p:cNvPr id="23" name="Text Box 95"/>
          <p:cNvSpPr txBox="1">
            <a:spLocks noChangeArrowheads="1"/>
          </p:cNvSpPr>
          <p:nvPr/>
        </p:nvSpPr>
        <p:spPr bwMode="auto">
          <a:xfrm>
            <a:off x="4843463" y="4572000"/>
            <a:ext cx="1328737" cy="838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Quetta Zone </a:t>
            </a:r>
          </a:p>
        </p:txBody>
      </p:sp>
      <p:sp>
        <p:nvSpPr>
          <p:cNvPr id="24" name="Text Box 99"/>
          <p:cNvSpPr txBox="1">
            <a:spLocks noChangeArrowheads="1"/>
          </p:cNvSpPr>
          <p:nvPr/>
        </p:nvSpPr>
        <p:spPr bwMode="auto">
          <a:xfrm>
            <a:off x="6638925" y="4556125"/>
            <a:ext cx="1362075" cy="8540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600" dirty="0" err="1">
                <a:latin typeface="Tahoma" pitchFamily="34" charset="0"/>
                <a:ea typeface="Tahoma" pitchFamily="34" charset="0"/>
                <a:cs typeface="Tahoma" pitchFamily="34" charset="0"/>
              </a:rPr>
              <a:t>Larkana</a:t>
            </a:r>
            <a:r>
              <a:rPr lang="en-US" sz="1600" dirty="0">
                <a:latin typeface="Tahoma" pitchFamily="34" charset="0"/>
                <a:ea typeface="Tahoma" pitchFamily="34" charset="0"/>
                <a:cs typeface="Tahoma" pitchFamily="34" charset="0"/>
              </a:rPr>
              <a:t> Zone</a:t>
            </a:r>
          </a:p>
        </p:txBody>
      </p:sp>
      <p:sp>
        <p:nvSpPr>
          <p:cNvPr id="28" name="Rectangle 2"/>
          <p:cNvSpPr>
            <a:spLocks noGrp="1" noChangeArrowheads="1"/>
          </p:cNvSpPr>
          <p:nvPr>
            <p:ph type="title"/>
          </p:nvPr>
        </p:nvSpPr>
        <p:spPr>
          <a:xfrm>
            <a:off x="381000" y="381000"/>
            <a:ext cx="8382000" cy="1371600"/>
          </a:xfrm>
        </p:spPr>
        <p:txBody>
          <a:bodyPr>
            <a:noAutofit/>
          </a:bodyPr>
          <a:lstStyle/>
          <a:p>
            <a:pPr algn="ctr" defTabSz="914363" fontAlgn="auto">
              <a:spcAft>
                <a:spcPts val="0"/>
              </a:spcAft>
              <a:defRPr/>
            </a:pPr>
            <a: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sz="28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pic>
        <p:nvPicPr>
          <p:cNvPr id="25" name="Picture 24"/>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cxnSp>
        <p:nvCxnSpPr>
          <p:cNvPr id="16408" name="AutoShape 108"/>
          <p:cNvCxnSpPr>
            <a:cxnSpLocks noChangeShapeType="1"/>
          </p:cNvCxnSpPr>
          <p:nvPr/>
        </p:nvCxnSpPr>
        <p:spPr bwMode="auto">
          <a:xfrm rot="5400000">
            <a:off x="4040187" y="3808413"/>
            <a:ext cx="1217613" cy="1588"/>
          </a:xfrm>
          <a:prstGeom prst="straightConnector1">
            <a:avLst/>
          </a:prstGeom>
          <a:noFill/>
          <a:ln w="9525">
            <a:solidFill>
              <a:schemeClr val="tx1"/>
            </a:solidFill>
            <a:round/>
            <a:headEnd/>
            <a:tailEnd/>
          </a:ln>
        </p:spPr>
      </p:cxnSp>
      <p:cxnSp>
        <p:nvCxnSpPr>
          <p:cNvPr id="16409" name="AutoShape 104"/>
          <p:cNvCxnSpPr>
            <a:cxnSpLocks noChangeShapeType="1"/>
          </p:cNvCxnSpPr>
          <p:nvPr/>
        </p:nvCxnSpPr>
        <p:spPr bwMode="auto">
          <a:xfrm>
            <a:off x="1981200" y="4419600"/>
            <a:ext cx="5334000" cy="1588"/>
          </a:xfrm>
          <a:prstGeom prst="straightConnector1">
            <a:avLst/>
          </a:prstGeom>
          <a:noFill/>
          <a:ln w="9525">
            <a:solidFill>
              <a:schemeClr val="tx1"/>
            </a:solidFill>
            <a:round/>
            <a:headEnd/>
            <a:tailEnd/>
          </a:ln>
        </p:spPr>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AutoShape 107"/>
          <p:cNvCxnSpPr>
            <a:cxnSpLocks noChangeShapeType="1"/>
          </p:cNvCxnSpPr>
          <p:nvPr/>
        </p:nvCxnSpPr>
        <p:spPr bwMode="auto">
          <a:xfrm>
            <a:off x="5715000" y="4860925"/>
            <a:ext cx="0" cy="290513"/>
          </a:xfrm>
          <a:prstGeom prst="straightConnector1">
            <a:avLst/>
          </a:prstGeom>
          <a:noFill/>
          <a:ln w="9525">
            <a:solidFill>
              <a:schemeClr val="tx1"/>
            </a:solidFill>
            <a:round/>
            <a:headEnd/>
            <a:tailEnd/>
          </a:ln>
        </p:spPr>
      </p:cxnSp>
      <p:cxnSp>
        <p:nvCxnSpPr>
          <p:cNvPr id="17411" name="AutoShape 107"/>
          <p:cNvCxnSpPr>
            <a:cxnSpLocks noChangeShapeType="1"/>
          </p:cNvCxnSpPr>
          <p:nvPr/>
        </p:nvCxnSpPr>
        <p:spPr bwMode="auto">
          <a:xfrm>
            <a:off x="3581400" y="4860925"/>
            <a:ext cx="0" cy="290513"/>
          </a:xfrm>
          <a:prstGeom prst="straightConnector1">
            <a:avLst/>
          </a:prstGeom>
          <a:noFill/>
          <a:ln w="9525">
            <a:solidFill>
              <a:schemeClr val="tx1"/>
            </a:solidFill>
            <a:round/>
            <a:headEnd/>
            <a:tailEnd/>
          </a:ln>
        </p:spPr>
      </p:cxnSp>
      <p:cxnSp>
        <p:nvCxnSpPr>
          <p:cNvPr id="17412" name="AutoShape 108"/>
          <p:cNvCxnSpPr>
            <a:cxnSpLocks noChangeShapeType="1"/>
          </p:cNvCxnSpPr>
          <p:nvPr/>
        </p:nvCxnSpPr>
        <p:spPr bwMode="auto">
          <a:xfrm rot="5400000">
            <a:off x="3733801" y="4021137"/>
            <a:ext cx="1676400" cy="3175"/>
          </a:xfrm>
          <a:prstGeom prst="straightConnector1">
            <a:avLst/>
          </a:prstGeom>
          <a:noFill/>
          <a:ln w="9525">
            <a:solidFill>
              <a:schemeClr val="tx1"/>
            </a:solidFill>
            <a:round/>
            <a:headEnd/>
            <a:tailEnd/>
          </a:ln>
        </p:spPr>
      </p:cxnSp>
      <p:sp>
        <p:nvSpPr>
          <p:cNvPr id="10" name="Text Box 67"/>
          <p:cNvSpPr txBox="1">
            <a:spLocks noChangeArrowheads="1"/>
          </p:cNvSpPr>
          <p:nvPr/>
        </p:nvSpPr>
        <p:spPr bwMode="auto">
          <a:xfrm>
            <a:off x="1219200" y="3821113"/>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Lahore Zone Central</a:t>
            </a:r>
            <a:endParaRPr lang="en-US" sz="1600" dirty="0">
              <a:solidFill>
                <a:schemeClr val="tx1"/>
              </a:solidFill>
              <a:latin typeface="Arial" pitchFamily="34" charset="0"/>
              <a:cs typeface="Arial" pitchFamily="34" charset="0"/>
            </a:endParaRPr>
          </a:p>
        </p:txBody>
      </p:sp>
      <p:sp>
        <p:nvSpPr>
          <p:cNvPr id="11" name="Text Box 71"/>
          <p:cNvSpPr txBox="1">
            <a:spLocks noChangeArrowheads="1"/>
          </p:cNvSpPr>
          <p:nvPr/>
        </p:nvSpPr>
        <p:spPr bwMode="auto">
          <a:xfrm>
            <a:off x="3048000" y="3821113"/>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Lahore Zone Western</a:t>
            </a:r>
            <a:endParaRPr lang="en-US" sz="1600" dirty="0">
              <a:solidFill>
                <a:schemeClr val="tx1"/>
              </a:solidFill>
              <a:latin typeface="Arial" pitchFamily="34" charset="0"/>
              <a:cs typeface="Arial" pitchFamily="34" charset="0"/>
            </a:endParaRPr>
          </a:p>
        </p:txBody>
      </p:sp>
      <p:sp>
        <p:nvSpPr>
          <p:cNvPr id="12" name="Text Box 95"/>
          <p:cNvSpPr txBox="1">
            <a:spLocks noChangeArrowheads="1"/>
          </p:cNvSpPr>
          <p:nvPr/>
        </p:nvSpPr>
        <p:spPr bwMode="auto">
          <a:xfrm>
            <a:off x="4843463" y="3821113"/>
            <a:ext cx="1363662"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Faisalabad Zone</a:t>
            </a:r>
            <a:endParaRPr lang="en-US" sz="1600" dirty="0">
              <a:solidFill>
                <a:schemeClr val="tx1"/>
              </a:solidFill>
              <a:latin typeface="Arial" pitchFamily="34" charset="0"/>
              <a:cs typeface="Arial" pitchFamily="34" charset="0"/>
            </a:endParaRPr>
          </a:p>
        </p:txBody>
      </p:sp>
      <p:sp>
        <p:nvSpPr>
          <p:cNvPr id="13" name="Text Box 99"/>
          <p:cNvSpPr txBox="1">
            <a:spLocks noChangeArrowheads="1"/>
          </p:cNvSpPr>
          <p:nvPr/>
        </p:nvSpPr>
        <p:spPr bwMode="auto">
          <a:xfrm>
            <a:off x="6638925" y="3821113"/>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Sargodha Zone</a:t>
            </a:r>
          </a:p>
        </p:txBody>
      </p:sp>
      <p:sp>
        <p:nvSpPr>
          <p:cNvPr id="14" name="Text Box 103"/>
          <p:cNvSpPr txBox="1">
            <a:spLocks noChangeArrowheads="1"/>
          </p:cNvSpPr>
          <p:nvPr/>
        </p:nvSpPr>
        <p:spPr bwMode="auto">
          <a:xfrm>
            <a:off x="3352800" y="2286000"/>
            <a:ext cx="2438399" cy="9144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spcAft>
                <a:spcPts val="1000"/>
              </a:spcAft>
              <a:defRPr/>
            </a:pPr>
            <a:r>
              <a:rPr lang="en-US" b="1" dirty="0">
                <a:ln w="11430"/>
                <a:solidFill>
                  <a:schemeClr val="tx1"/>
                </a:solidFill>
                <a:effectLst>
                  <a:outerShdw blurRad="50800" dist="39000" dir="5460000" algn="tl">
                    <a:srgbClr val="000000">
                      <a:alpha val="38000"/>
                    </a:srgbClr>
                  </a:outerShdw>
                </a:effectLst>
              </a:rPr>
              <a:t> </a:t>
            </a:r>
            <a:r>
              <a:rPr lang="en-US" b="1" cap="all" dirty="0">
                <a:ln w="0"/>
                <a:solidFill>
                  <a:schemeClr val="tx1"/>
                </a:solidFill>
                <a:effectLst>
                  <a:reflection blurRad="12700" stA="50000" endPos="50000" dist="5000" dir="5400000" sy="-100000" rotWithShape="0"/>
                </a:effectLst>
                <a:latin typeface="Tahoma" pitchFamily="34" charset="0"/>
                <a:ea typeface="Tahoma" pitchFamily="34" charset="0"/>
                <a:cs typeface="Tahoma" pitchFamily="34" charset="0"/>
              </a:rPr>
              <a:t>CENTRAL REGION</a:t>
            </a:r>
            <a:endParaRPr lang="en-US" b="1" dirty="0">
              <a:solidFill>
                <a:schemeClr val="tx1"/>
              </a:solidFill>
            </a:endParaRPr>
          </a:p>
        </p:txBody>
      </p:sp>
      <p:cxnSp>
        <p:nvCxnSpPr>
          <p:cNvPr id="17418" name="AutoShape 104"/>
          <p:cNvCxnSpPr>
            <a:cxnSpLocks noChangeShapeType="1"/>
          </p:cNvCxnSpPr>
          <p:nvPr/>
        </p:nvCxnSpPr>
        <p:spPr bwMode="auto">
          <a:xfrm>
            <a:off x="1981200" y="3489325"/>
            <a:ext cx="5229225" cy="0"/>
          </a:xfrm>
          <a:prstGeom prst="straightConnector1">
            <a:avLst/>
          </a:prstGeom>
          <a:noFill/>
          <a:ln w="9525">
            <a:solidFill>
              <a:schemeClr val="tx1"/>
            </a:solidFill>
            <a:round/>
            <a:headEnd/>
            <a:tailEnd/>
          </a:ln>
        </p:spPr>
      </p:cxnSp>
      <p:cxnSp>
        <p:nvCxnSpPr>
          <p:cNvPr id="17419" name="AutoShape 107"/>
          <p:cNvCxnSpPr>
            <a:cxnSpLocks noChangeShapeType="1"/>
          </p:cNvCxnSpPr>
          <p:nvPr/>
        </p:nvCxnSpPr>
        <p:spPr bwMode="auto">
          <a:xfrm rot="16200000" flipH="1">
            <a:off x="5345906" y="3629819"/>
            <a:ext cx="290513" cy="9525"/>
          </a:xfrm>
          <a:prstGeom prst="straightConnector1">
            <a:avLst/>
          </a:prstGeom>
          <a:noFill/>
          <a:ln w="9525">
            <a:solidFill>
              <a:schemeClr val="tx1"/>
            </a:solidFill>
            <a:round/>
            <a:headEnd/>
            <a:tailEnd/>
          </a:ln>
        </p:spPr>
      </p:cxnSp>
      <p:cxnSp>
        <p:nvCxnSpPr>
          <p:cNvPr id="17420" name="AutoShape 108"/>
          <p:cNvCxnSpPr>
            <a:cxnSpLocks noChangeShapeType="1"/>
          </p:cNvCxnSpPr>
          <p:nvPr/>
        </p:nvCxnSpPr>
        <p:spPr bwMode="auto">
          <a:xfrm>
            <a:off x="3759200" y="3517900"/>
            <a:ext cx="0" cy="292100"/>
          </a:xfrm>
          <a:prstGeom prst="straightConnector1">
            <a:avLst/>
          </a:prstGeom>
          <a:noFill/>
          <a:ln w="9525">
            <a:solidFill>
              <a:schemeClr val="tx1"/>
            </a:solidFill>
            <a:round/>
            <a:headEnd/>
            <a:tailEnd/>
          </a:ln>
        </p:spPr>
      </p:cxnSp>
      <p:cxnSp>
        <p:nvCxnSpPr>
          <p:cNvPr id="17421" name="AutoShape 107"/>
          <p:cNvCxnSpPr>
            <a:cxnSpLocks noChangeShapeType="1"/>
          </p:cNvCxnSpPr>
          <p:nvPr/>
        </p:nvCxnSpPr>
        <p:spPr bwMode="auto">
          <a:xfrm>
            <a:off x="1981200" y="3489325"/>
            <a:ext cx="0" cy="290513"/>
          </a:xfrm>
          <a:prstGeom prst="straightConnector1">
            <a:avLst/>
          </a:prstGeom>
          <a:noFill/>
          <a:ln w="9525">
            <a:solidFill>
              <a:schemeClr val="tx1"/>
            </a:solidFill>
            <a:round/>
            <a:headEnd/>
            <a:tailEnd/>
          </a:ln>
        </p:spPr>
      </p:cxnSp>
      <p:cxnSp>
        <p:nvCxnSpPr>
          <p:cNvPr id="17422" name="AutoShape 107"/>
          <p:cNvCxnSpPr>
            <a:cxnSpLocks noChangeShapeType="1"/>
          </p:cNvCxnSpPr>
          <p:nvPr/>
        </p:nvCxnSpPr>
        <p:spPr bwMode="auto">
          <a:xfrm>
            <a:off x="7239000" y="3489325"/>
            <a:ext cx="0" cy="290513"/>
          </a:xfrm>
          <a:prstGeom prst="straightConnector1">
            <a:avLst/>
          </a:prstGeom>
          <a:noFill/>
          <a:ln w="9525">
            <a:solidFill>
              <a:schemeClr val="tx1"/>
            </a:solidFill>
            <a:round/>
            <a:headEnd/>
            <a:tailEnd/>
          </a:ln>
        </p:spPr>
      </p:cxnSp>
      <p:sp>
        <p:nvSpPr>
          <p:cNvPr id="20" name="Text Box 67"/>
          <p:cNvSpPr txBox="1">
            <a:spLocks noChangeArrowheads="1"/>
          </p:cNvSpPr>
          <p:nvPr/>
        </p:nvSpPr>
        <p:spPr bwMode="auto">
          <a:xfrm>
            <a:off x="3048000" y="5013325"/>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Gujranwala Zone</a:t>
            </a:r>
            <a:endParaRPr lang="en-US" sz="1600" dirty="0">
              <a:solidFill>
                <a:schemeClr val="tx1"/>
              </a:solidFill>
              <a:latin typeface="Arial" pitchFamily="34" charset="0"/>
              <a:cs typeface="Arial" pitchFamily="34" charset="0"/>
            </a:endParaRPr>
          </a:p>
        </p:txBody>
      </p:sp>
      <p:sp>
        <p:nvSpPr>
          <p:cNvPr id="21" name="Text Box 71"/>
          <p:cNvSpPr txBox="1">
            <a:spLocks noChangeArrowheads="1"/>
          </p:cNvSpPr>
          <p:nvPr/>
        </p:nvSpPr>
        <p:spPr bwMode="auto">
          <a:xfrm>
            <a:off x="5037138" y="4997450"/>
            <a:ext cx="1363662"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Sialkot Zone</a:t>
            </a:r>
          </a:p>
        </p:txBody>
      </p:sp>
      <p:cxnSp>
        <p:nvCxnSpPr>
          <p:cNvPr id="17425" name="AutoShape 108"/>
          <p:cNvCxnSpPr>
            <a:cxnSpLocks noChangeShapeType="1"/>
          </p:cNvCxnSpPr>
          <p:nvPr/>
        </p:nvCxnSpPr>
        <p:spPr bwMode="auto">
          <a:xfrm>
            <a:off x="3581400" y="4860925"/>
            <a:ext cx="2133600" cy="1588"/>
          </a:xfrm>
          <a:prstGeom prst="straightConnector1">
            <a:avLst/>
          </a:prstGeom>
          <a:noFill/>
          <a:ln w="9525">
            <a:solidFill>
              <a:schemeClr val="tx1"/>
            </a:solidFill>
            <a:round/>
            <a:headEnd/>
            <a:tailEnd/>
          </a:ln>
        </p:spPr>
      </p:cxnSp>
      <p:sp>
        <p:nvSpPr>
          <p:cNvPr id="33" name="Rectangle 2"/>
          <p:cNvSpPr>
            <a:spLocks noGrp="1" noChangeArrowheads="1"/>
          </p:cNvSpPr>
          <p:nvPr>
            <p:ph type="title"/>
          </p:nvPr>
        </p:nvSpPr>
        <p:spPr>
          <a:xfrm>
            <a:off x="457200" y="457200"/>
            <a:ext cx="8382000" cy="1579197"/>
          </a:xfrm>
        </p:spPr>
        <p:txBody>
          <a:bodyPr>
            <a:noAutofit/>
          </a:bodyPr>
          <a:lstStyle/>
          <a:p>
            <a:pPr algn="ctr" defTabSz="914363" fontAlgn="auto">
              <a:spcAft>
                <a:spcPts val="0"/>
              </a:spcAft>
              <a:defRPr/>
            </a:pPr>
            <a: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sz="28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pic>
        <p:nvPicPr>
          <p:cNvPr id="22" name="Picture 21"/>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 </a:t>
            </a:r>
          </a:p>
        </p:txBody>
      </p:sp>
      <p:sp>
        <p:nvSpPr>
          <p:cNvPr id="2051" name="Rectangle 3"/>
          <p:cNvSpPr>
            <a:spLocks noGrp="1" noChangeArrowheads="1"/>
          </p:cNvSpPr>
          <p:nvPr>
            <p:ph type="subTitle" idx="1"/>
          </p:nvPr>
        </p:nvSpPr>
        <p:spPr/>
        <p:txBody>
          <a:bodyPr/>
          <a:lstStyle/>
          <a:p>
            <a:pPr eaLnBrk="1" hangingPunct="1"/>
            <a:r>
              <a:rPr lang="en-US" smtClean="0"/>
              <a:t> </a:t>
            </a:r>
          </a:p>
        </p:txBody>
      </p:sp>
      <p:pic>
        <p:nvPicPr>
          <p:cNvPr id="1026" name="Picture 2" descr="C:\Users\Hafiz Rasheed Ahmed\Desktop\Picture1.jpg"/>
          <p:cNvPicPr>
            <a:picLocks noChangeAspect="1" noChangeArrowheads="1"/>
          </p:cNvPicPr>
          <p:nvPr/>
        </p:nvPicPr>
        <p:blipFill>
          <a:blip r:embed="rId2" cstate="print"/>
          <a:srcRect/>
          <a:stretch>
            <a:fillRect/>
          </a:stretch>
        </p:blipFill>
        <p:spPr bwMode="auto">
          <a:xfrm>
            <a:off x="-1509713" y="-1062038"/>
            <a:ext cx="12163426" cy="898207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AutoShape 107"/>
          <p:cNvCxnSpPr>
            <a:cxnSpLocks noChangeShapeType="1"/>
          </p:cNvCxnSpPr>
          <p:nvPr/>
        </p:nvCxnSpPr>
        <p:spPr bwMode="auto">
          <a:xfrm>
            <a:off x="5715000" y="4249738"/>
            <a:ext cx="0" cy="292100"/>
          </a:xfrm>
          <a:prstGeom prst="straightConnector1">
            <a:avLst/>
          </a:prstGeom>
          <a:noFill/>
          <a:ln w="9525">
            <a:solidFill>
              <a:schemeClr val="tx1"/>
            </a:solidFill>
            <a:round/>
            <a:headEnd/>
            <a:tailEnd/>
          </a:ln>
        </p:spPr>
      </p:cxnSp>
      <p:sp>
        <p:nvSpPr>
          <p:cNvPr id="18435" name="Rectangle 3"/>
          <p:cNvSpPr>
            <a:spLocks noGrp="1" noChangeArrowheads="1"/>
          </p:cNvSpPr>
          <p:nvPr>
            <p:ph type="body" idx="1"/>
          </p:nvPr>
        </p:nvSpPr>
        <p:spPr>
          <a:xfrm>
            <a:off x="-3733800" y="914400"/>
            <a:ext cx="4038600" cy="862013"/>
          </a:xfrm>
        </p:spPr>
        <p:txBody>
          <a:bodyPr/>
          <a:lstStyle/>
          <a:p>
            <a:pPr>
              <a:buFontTx/>
              <a:buNone/>
            </a:pPr>
            <a:r>
              <a:rPr lang="en-US" sz="2800" smtClean="0">
                <a:latin typeface="Tahoma" pitchFamily="34" charset="0"/>
                <a:cs typeface="Tahoma" pitchFamily="34" charset="0"/>
              </a:rPr>
              <a:t>  </a:t>
            </a:r>
          </a:p>
          <a:p>
            <a:pPr>
              <a:buFontTx/>
              <a:buNone/>
            </a:pPr>
            <a:r>
              <a:rPr lang="en-US" sz="2800" smtClean="0">
                <a:latin typeface="Tahoma" pitchFamily="34" charset="0"/>
                <a:cs typeface="Tahoma" pitchFamily="34" charset="0"/>
              </a:rPr>
              <a:t>  </a:t>
            </a:r>
          </a:p>
        </p:txBody>
      </p:sp>
      <p:sp>
        <p:nvSpPr>
          <p:cNvPr id="5" name="Rectangle 2"/>
          <p:cNvSpPr txBox="1">
            <a:spLocks noChangeArrowheads="1"/>
          </p:cNvSpPr>
          <p:nvPr/>
        </p:nvSpPr>
        <p:spPr>
          <a:xfrm>
            <a:off x="381000" y="381000"/>
            <a:ext cx="8382000" cy="664797"/>
          </a:xfrm>
          <a:prstGeom prst="rect">
            <a:avLst/>
          </a:prstGeom>
        </p:spPr>
        <p:txBody>
          <a:bodyPr lIns="0" tIns="0" rIns="0" bIns="0"/>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r>
            <a:b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b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cxnSp>
        <p:nvCxnSpPr>
          <p:cNvPr id="18437" name="AutoShape 107"/>
          <p:cNvCxnSpPr>
            <a:cxnSpLocks noChangeShapeType="1"/>
          </p:cNvCxnSpPr>
          <p:nvPr/>
        </p:nvCxnSpPr>
        <p:spPr bwMode="auto">
          <a:xfrm>
            <a:off x="3581400" y="4249738"/>
            <a:ext cx="0" cy="292100"/>
          </a:xfrm>
          <a:prstGeom prst="straightConnector1">
            <a:avLst/>
          </a:prstGeom>
          <a:noFill/>
          <a:ln w="9525">
            <a:solidFill>
              <a:schemeClr val="tx1"/>
            </a:solidFill>
            <a:round/>
            <a:headEnd/>
            <a:tailEnd/>
          </a:ln>
        </p:spPr>
      </p:cxnSp>
      <p:cxnSp>
        <p:nvCxnSpPr>
          <p:cNvPr id="18438" name="AutoShape 108"/>
          <p:cNvCxnSpPr>
            <a:cxnSpLocks noChangeShapeType="1"/>
          </p:cNvCxnSpPr>
          <p:nvPr/>
        </p:nvCxnSpPr>
        <p:spPr bwMode="auto">
          <a:xfrm rot="5400000">
            <a:off x="3201987" y="3944938"/>
            <a:ext cx="2741613" cy="1588"/>
          </a:xfrm>
          <a:prstGeom prst="straightConnector1">
            <a:avLst/>
          </a:prstGeom>
          <a:noFill/>
          <a:ln w="9525">
            <a:solidFill>
              <a:schemeClr val="tx1"/>
            </a:solidFill>
            <a:round/>
            <a:headEnd/>
            <a:tailEnd/>
          </a:ln>
        </p:spPr>
      </p:cxnSp>
      <p:sp>
        <p:nvSpPr>
          <p:cNvPr id="8" name="Text Box 67"/>
          <p:cNvSpPr txBox="1">
            <a:spLocks noChangeArrowheads="1"/>
          </p:cNvSpPr>
          <p:nvPr/>
        </p:nvSpPr>
        <p:spPr bwMode="auto">
          <a:xfrm>
            <a:off x="1219200" y="3209925"/>
            <a:ext cx="1363663" cy="627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Rawalpindi Zone</a:t>
            </a:r>
            <a:endParaRPr lang="en-US" sz="2000" dirty="0">
              <a:solidFill>
                <a:schemeClr val="tx1"/>
              </a:solidFill>
              <a:latin typeface="Arial" pitchFamily="34" charset="0"/>
              <a:cs typeface="Arial" pitchFamily="34" charset="0"/>
            </a:endParaRPr>
          </a:p>
        </p:txBody>
      </p:sp>
      <p:sp>
        <p:nvSpPr>
          <p:cNvPr id="9" name="Text Box 71"/>
          <p:cNvSpPr txBox="1">
            <a:spLocks noChangeArrowheads="1"/>
          </p:cNvSpPr>
          <p:nvPr/>
        </p:nvSpPr>
        <p:spPr bwMode="auto">
          <a:xfrm>
            <a:off x="3048000" y="3209925"/>
            <a:ext cx="1363663" cy="627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spcAft>
                <a:spcPts val="1000"/>
              </a:spcAft>
              <a:defRPr/>
            </a:pPr>
            <a:r>
              <a:rPr lang="en-US" sz="1600" dirty="0" err="1">
                <a:latin typeface="Tahoma" pitchFamily="34" charset="0"/>
                <a:ea typeface="Tahoma" pitchFamily="34" charset="0"/>
                <a:cs typeface="Tahoma" pitchFamily="34" charset="0"/>
              </a:rPr>
              <a:t>Mirpur</a:t>
            </a:r>
            <a:r>
              <a:rPr lang="en-US" sz="1600" dirty="0">
                <a:latin typeface="Tahoma" pitchFamily="34" charset="0"/>
                <a:ea typeface="Tahoma" pitchFamily="34" charset="0"/>
                <a:cs typeface="Tahoma" pitchFamily="34" charset="0"/>
              </a:rPr>
              <a:t> (A.K) Zone</a:t>
            </a:r>
            <a:endParaRPr lang="en-US" sz="2000" dirty="0">
              <a:solidFill>
                <a:schemeClr val="tx1"/>
              </a:solidFill>
              <a:latin typeface="Arial" pitchFamily="34" charset="0"/>
              <a:cs typeface="Arial" pitchFamily="34" charset="0"/>
            </a:endParaRPr>
          </a:p>
        </p:txBody>
      </p:sp>
      <p:sp>
        <p:nvSpPr>
          <p:cNvPr id="10" name="Text Box 95"/>
          <p:cNvSpPr txBox="1">
            <a:spLocks noChangeArrowheads="1"/>
          </p:cNvSpPr>
          <p:nvPr/>
        </p:nvSpPr>
        <p:spPr bwMode="auto">
          <a:xfrm>
            <a:off x="4843463" y="3209925"/>
            <a:ext cx="1363662" cy="627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spcAft>
                <a:spcPts val="1000"/>
              </a:spcAft>
              <a:defRPr/>
            </a:pPr>
            <a:r>
              <a:rPr lang="en-US" sz="1400"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Islamabad Zone</a:t>
            </a:r>
            <a:endParaRPr lang="en-US" sz="2000" dirty="0">
              <a:solidFill>
                <a:schemeClr val="tx1"/>
              </a:solidFill>
              <a:latin typeface="Arial" pitchFamily="34" charset="0"/>
              <a:cs typeface="Arial" pitchFamily="34" charset="0"/>
            </a:endParaRPr>
          </a:p>
        </p:txBody>
      </p:sp>
      <p:sp>
        <p:nvSpPr>
          <p:cNvPr id="11" name="Text Box 99"/>
          <p:cNvSpPr txBox="1">
            <a:spLocks noChangeArrowheads="1"/>
          </p:cNvSpPr>
          <p:nvPr/>
        </p:nvSpPr>
        <p:spPr bwMode="auto">
          <a:xfrm>
            <a:off x="6638925" y="3209925"/>
            <a:ext cx="1363663" cy="627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Peshawar Zone</a:t>
            </a:r>
          </a:p>
        </p:txBody>
      </p:sp>
      <p:sp>
        <p:nvSpPr>
          <p:cNvPr id="12" name="Text Box 103"/>
          <p:cNvSpPr txBox="1">
            <a:spLocks noChangeArrowheads="1"/>
          </p:cNvSpPr>
          <p:nvPr/>
        </p:nvSpPr>
        <p:spPr bwMode="auto">
          <a:xfrm>
            <a:off x="3657600" y="1968500"/>
            <a:ext cx="1905000" cy="698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Aft>
                <a:spcPts val="1000"/>
              </a:spcAft>
              <a:defRPr/>
            </a:pPr>
            <a:r>
              <a:rPr lang="en-US" sz="1600" b="1" dirty="0">
                <a:ln w="11430"/>
                <a:solidFill>
                  <a:schemeClr val="tx1"/>
                </a:solidFill>
                <a:effectLst>
                  <a:outerShdw blurRad="50800" dist="39000" dir="5460000" algn="tl">
                    <a:srgbClr val="000000">
                      <a:alpha val="38000"/>
                    </a:srgbClr>
                  </a:outerShdw>
                </a:effectLst>
              </a:rPr>
              <a:t> </a:t>
            </a:r>
            <a:r>
              <a:rPr lang="en-US" b="1" dirty="0">
                <a:ln w="11430"/>
                <a:solidFill>
                  <a:schemeClr val="tx1"/>
                </a:solidFill>
                <a:latin typeface="Tahoma" pitchFamily="34" charset="0"/>
                <a:ea typeface="Tahoma" pitchFamily="34" charset="0"/>
                <a:cs typeface="Tahoma" pitchFamily="34" charset="0"/>
              </a:rPr>
              <a:t>NORTHERN REGION</a:t>
            </a:r>
            <a:endParaRPr lang="en-US" b="1" dirty="0">
              <a:solidFill>
                <a:schemeClr val="tx1"/>
              </a:solidFill>
            </a:endParaRPr>
          </a:p>
        </p:txBody>
      </p:sp>
      <p:cxnSp>
        <p:nvCxnSpPr>
          <p:cNvPr id="18444" name="AutoShape 104"/>
          <p:cNvCxnSpPr>
            <a:cxnSpLocks noChangeShapeType="1"/>
          </p:cNvCxnSpPr>
          <p:nvPr/>
        </p:nvCxnSpPr>
        <p:spPr bwMode="auto">
          <a:xfrm>
            <a:off x="1981200" y="2878138"/>
            <a:ext cx="5229225" cy="1587"/>
          </a:xfrm>
          <a:prstGeom prst="straightConnector1">
            <a:avLst/>
          </a:prstGeom>
          <a:noFill/>
          <a:ln w="9525">
            <a:solidFill>
              <a:schemeClr val="tx1"/>
            </a:solidFill>
            <a:round/>
            <a:headEnd/>
            <a:tailEnd/>
          </a:ln>
        </p:spPr>
      </p:cxnSp>
      <p:cxnSp>
        <p:nvCxnSpPr>
          <p:cNvPr id="18445" name="AutoShape 107"/>
          <p:cNvCxnSpPr>
            <a:cxnSpLocks noChangeShapeType="1"/>
          </p:cNvCxnSpPr>
          <p:nvPr/>
        </p:nvCxnSpPr>
        <p:spPr bwMode="auto">
          <a:xfrm rot="16200000" flipH="1">
            <a:off x="5345113" y="3019425"/>
            <a:ext cx="292100" cy="9525"/>
          </a:xfrm>
          <a:prstGeom prst="straightConnector1">
            <a:avLst/>
          </a:prstGeom>
          <a:noFill/>
          <a:ln w="9525">
            <a:solidFill>
              <a:schemeClr val="tx1"/>
            </a:solidFill>
            <a:round/>
            <a:headEnd/>
            <a:tailEnd/>
          </a:ln>
        </p:spPr>
      </p:cxnSp>
      <p:cxnSp>
        <p:nvCxnSpPr>
          <p:cNvPr id="18446" name="AutoShape 108"/>
          <p:cNvCxnSpPr>
            <a:cxnSpLocks noChangeShapeType="1"/>
          </p:cNvCxnSpPr>
          <p:nvPr/>
        </p:nvCxnSpPr>
        <p:spPr bwMode="auto">
          <a:xfrm>
            <a:off x="3759200" y="2908300"/>
            <a:ext cx="0" cy="290513"/>
          </a:xfrm>
          <a:prstGeom prst="straightConnector1">
            <a:avLst/>
          </a:prstGeom>
          <a:noFill/>
          <a:ln w="9525">
            <a:solidFill>
              <a:schemeClr val="tx1"/>
            </a:solidFill>
            <a:round/>
            <a:headEnd/>
            <a:tailEnd/>
          </a:ln>
        </p:spPr>
      </p:cxnSp>
      <p:cxnSp>
        <p:nvCxnSpPr>
          <p:cNvPr id="18447" name="AutoShape 107"/>
          <p:cNvCxnSpPr>
            <a:cxnSpLocks noChangeShapeType="1"/>
          </p:cNvCxnSpPr>
          <p:nvPr/>
        </p:nvCxnSpPr>
        <p:spPr bwMode="auto">
          <a:xfrm>
            <a:off x="1981200" y="2878138"/>
            <a:ext cx="0" cy="292100"/>
          </a:xfrm>
          <a:prstGeom prst="straightConnector1">
            <a:avLst/>
          </a:prstGeom>
          <a:noFill/>
          <a:ln w="9525">
            <a:solidFill>
              <a:schemeClr val="tx1"/>
            </a:solidFill>
            <a:round/>
            <a:headEnd/>
            <a:tailEnd/>
          </a:ln>
        </p:spPr>
      </p:cxnSp>
      <p:cxnSp>
        <p:nvCxnSpPr>
          <p:cNvPr id="18448" name="AutoShape 107"/>
          <p:cNvCxnSpPr>
            <a:cxnSpLocks noChangeShapeType="1"/>
          </p:cNvCxnSpPr>
          <p:nvPr/>
        </p:nvCxnSpPr>
        <p:spPr bwMode="auto">
          <a:xfrm>
            <a:off x="7239000" y="2878138"/>
            <a:ext cx="0" cy="292100"/>
          </a:xfrm>
          <a:prstGeom prst="straightConnector1">
            <a:avLst/>
          </a:prstGeom>
          <a:noFill/>
          <a:ln w="9525">
            <a:solidFill>
              <a:schemeClr val="tx1"/>
            </a:solidFill>
            <a:round/>
            <a:headEnd/>
            <a:tailEnd/>
          </a:ln>
        </p:spPr>
      </p:cxnSp>
      <p:sp>
        <p:nvSpPr>
          <p:cNvPr id="18" name="Text Box 67"/>
          <p:cNvSpPr txBox="1">
            <a:spLocks noChangeArrowheads="1"/>
          </p:cNvSpPr>
          <p:nvPr/>
        </p:nvSpPr>
        <p:spPr bwMode="auto">
          <a:xfrm>
            <a:off x="2903538" y="4402138"/>
            <a:ext cx="1363662" cy="6254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600" dirty="0" err="1">
                <a:latin typeface="Tahoma" pitchFamily="34" charset="0"/>
                <a:ea typeface="Tahoma" pitchFamily="34" charset="0"/>
                <a:cs typeface="Tahoma" pitchFamily="34" charset="0"/>
              </a:rPr>
              <a:t>Abbottabad</a:t>
            </a:r>
            <a:r>
              <a:rPr lang="en-US" sz="1600" dirty="0">
                <a:latin typeface="Tahoma" pitchFamily="34" charset="0"/>
                <a:ea typeface="Tahoma" pitchFamily="34" charset="0"/>
                <a:cs typeface="Tahoma" pitchFamily="34" charset="0"/>
              </a:rPr>
              <a:t> Zone</a:t>
            </a:r>
          </a:p>
        </p:txBody>
      </p:sp>
      <p:sp>
        <p:nvSpPr>
          <p:cNvPr id="19" name="Text Box 71"/>
          <p:cNvSpPr txBox="1">
            <a:spLocks noChangeArrowheads="1"/>
          </p:cNvSpPr>
          <p:nvPr/>
        </p:nvSpPr>
        <p:spPr bwMode="auto">
          <a:xfrm>
            <a:off x="5105400" y="4402138"/>
            <a:ext cx="1363663" cy="6254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Swat Zone</a:t>
            </a:r>
          </a:p>
        </p:txBody>
      </p:sp>
      <p:cxnSp>
        <p:nvCxnSpPr>
          <p:cNvPr id="18451" name="AutoShape 108"/>
          <p:cNvCxnSpPr>
            <a:cxnSpLocks noChangeShapeType="1"/>
          </p:cNvCxnSpPr>
          <p:nvPr/>
        </p:nvCxnSpPr>
        <p:spPr bwMode="auto">
          <a:xfrm>
            <a:off x="3581400" y="4249738"/>
            <a:ext cx="2133600" cy="1587"/>
          </a:xfrm>
          <a:prstGeom prst="straightConnector1">
            <a:avLst/>
          </a:prstGeom>
          <a:noFill/>
          <a:ln w="9525">
            <a:solidFill>
              <a:schemeClr val="tx1"/>
            </a:solidFill>
            <a:round/>
            <a:headEnd/>
            <a:tailEnd/>
          </a:ln>
        </p:spPr>
      </p:cxnSp>
      <p:sp>
        <p:nvSpPr>
          <p:cNvPr id="23" name="Text Box 71"/>
          <p:cNvSpPr txBox="1">
            <a:spLocks noChangeArrowheads="1"/>
          </p:cNvSpPr>
          <p:nvPr/>
        </p:nvSpPr>
        <p:spPr bwMode="auto">
          <a:xfrm>
            <a:off x="3886200" y="5318125"/>
            <a:ext cx="1363663" cy="6254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600" dirty="0" err="1">
                <a:latin typeface="Tahoma" pitchFamily="34" charset="0"/>
                <a:ea typeface="Tahoma" pitchFamily="34" charset="0"/>
                <a:cs typeface="Tahoma" pitchFamily="34" charset="0"/>
              </a:rPr>
              <a:t>Gujrat</a:t>
            </a:r>
            <a:endParaRPr lang="en-US" sz="1600" dirty="0">
              <a:latin typeface="Tahoma" pitchFamily="34" charset="0"/>
              <a:ea typeface="Tahoma" pitchFamily="34" charset="0"/>
              <a:cs typeface="Tahoma" pitchFamily="34" charset="0"/>
            </a:endParaRPr>
          </a:p>
        </p:txBody>
      </p:sp>
      <p:pic>
        <p:nvPicPr>
          <p:cNvPr id="22" name="Picture 21"/>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962400" y="990600"/>
            <a:ext cx="3962400" cy="2211388"/>
          </a:xfrm>
        </p:spPr>
        <p:txBody>
          <a:bodyPr rtlCol="0">
            <a:normAutofit lnSpcReduction="10000"/>
          </a:bodyPr>
          <a:lstStyle/>
          <a:p>
            <a:pPr defTabSz="914363" fontAlgn="auto">
              <a:spcAft>
                <a:spcPts val="0"/>
              </a:spcAft>
              <a:buFontTx/>
              <a:buNone/>
              <a:defRPr/>
            </a:pPr>
            <a:r>
              <a:rPr lang="en-US" sz="2800" dirty="0" smtClean="0">
                <a:latin typeface="Tahoma" pitchFamily="34" charset="0"/>
                <a:ea typeface="Tahoma" pitchFamily="34" charset="0"/>
                <a:cs typeface="Tahoma" pitchFamily="34" charset="0"/>
              </a:rPr>
              <a:t>  </a:t>
            </a:r>
          </a:p>
          <a:p>
            <a:pPr defTabSz="914363" fontAlgn="auto">
              <a:spcAft>
                <a:spcPts val="0"/>
              </a:spcAft>
              <a:buFontTx/>
              <a:buNone/>
              <a:defRPr/>
            </a:pPr>
            <a:r>
              <a:rPr lang="en-US" sz="2800" dirty="0" smtClean="0">
                <a:latin typeface="Tahoma" pitchFamily="34" charset="0"/>
                <a:ea typeface="Tahoma" pitchFamily="34" charset="0"/>
                <a:cs typeface="Tahoma" pitchFamily="34" charset="0"/>
              </a:rPr>
              <a:t>  </a:t>
            </a:r>
          </a:p>
          <a:p>
            <a:pPr defTabSz="914363" fontAlgn="auto">
              <a:spcAft>
                <a:spcPts val="0"/>
              </a:spcAft>
              <a:buFontTx/>
              <a:buNone/>
              <a:defRPr/>
            </a:pPr>
            <a:r>
              <a:rPr lang="en-US" sz="2800" dirty="0" smtClean="0">
                <a:latin typeface="Tahoma" pitchFamily="34" charset="0"/>
                <a:ea typeface="Tahoma" pitchFamily="34" charset="0"/>
                <a:cs typeface="Tahoma" pitchFamily="34" charset="0"/>
              </a:rPr>
              <a:t>  </a:t>
            </a:r>
          </a:p>
          <a:p>
            <a:pPr defTabSz="914363" fontAlgn="auto">
              <a:spcAft>
                <a:spcPts val="0"/>
              </a:spcAft>
              <a:buFontTx/>
              <a:buNone/>
              <a:defRPr/>
            </a:pPr>
            <a:r>
              <a:rPr lang="en-US" sz="2800" dirty="0" smtClean="0">
                <a:latin typeface="Tahoma" pitchFamily="34" charset="0"/>
                <a:ea typeface="Tahoma" pitchFamily="34" charset="0"/>
                <a:cs typeface="Tahoma" pitchFamily="34" charset="0"/>
              </a:rPr>
              <a:t>  </a:t>
            </a:r>
          </a:p>
          <a:p>
            <a:pPr defTabSz="914363" fontAlgn="auto">
              <a:spcAft>
                <a:spcPts val="0"/>
              </a:spcAft>
              <a:buFontTx/>
              <a:buNone/>
              <a:defRPr/>
            </a:pPr>
            <a:r>
              <a:rPr lang="en-US" sz="2800" dirty="0" smtClean="0">
                <a:latin typeface="Tahoma" pitchFamily="34" charset="0"/>
                <a:ea typeface="Tahoma" pitchFamily="34" charset="0"/>
                <a:cs typeface="Tahoma" pitchFamily="34" charset="0"/>
              </a:rPr>
              <a:t>  </a:t>
            </a:r>
          </a:p>
        </p:txBody>
      </p:sp>
      <p:sp>
        <p:nvSpPr>
          <p:cNvPr id="5" name="Rectangle 2"/>
          <p:cNvSpPr txBox="1">
            <a:spLocks noChangeArrowheads="1"/>
          </p:cNvSpPr>
          <p:nvPr/>
        </p:nvSpPr>
        <p:spPr>
          <a:xfrm>
            <a:off x="457200" y="457200"/>
            <a:ext cx="8382000" cy="664797"/>
          </a:xfrm>
          <a:prstGeom prst="rect">
            <a:avLst/>
          </a:prstGeom>
        </p:spPr>
        <p:txBody>
          <a:bodyPr lIns="0" tIns="0" rIns="0" bIns="0"/>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r>
            <a:b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b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cxnSp>
        <p:nvCxnSpPr>
          <p:cNvPr id="19460" name="AutoShape 108"/>
          <p:cNvCxnSpPr>
            <a:cxnSpLocks noChangeShapeType="1"/>
          </p:cNvCxnSpPr>
          <p:nvPr/>
        </p:nvCxnSpPr>
        <p:spPr bwMode="auto">
          <a:xfrm rot="5400000">
            <a:off x="3733801" y="3868737"/>
            <a:ext cx="1676400" cy="3175"/>
          </a:xfrm>
          <a:prstGeom prst="straightConnector1">
            <a:avLst/>
          </a:prstGeom>
          <a:noFill/>
          <a:ln w="9525">
            <a:solidFill>
              <a:schemeClr val="tx1"/>
            </a:solidFill>
            <a:round/>
            <a:headEnd/>
            <a:tailEnd/>
          </a:ln>
        </p:spPr>
      </p:cxnSp>
      <p:sp>
        <p:nvSpPr>
          <p:cNvPr id="9" name="Text Box 67"/>
          <p:cNvSpPr txBox="1">
            <a:spLocks noChangeArrowheads="1"/>
          </p:cNvSpPr>
          <p:nvPr/>
        </p:nvSpPr>
        <p:spPr bwMode="auto">
          <a:xfrm>
            <a:off x="1219200" y="3668713"/>
            <a:ext cx="1447800" cy="6746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Multan Zone</a:t>
            </a:r>
            <a:endParaRPr lang="en-US" sz="2000" dirty="0">
              <a:solidFill>
                <a:schemeClr val="tx1"/>
              </a:solidFill>
              <a:latin typeface="Arial" pitchFamily="34" charset="0"/>
              <a:cs typeface="Arial" pitchFamily="34" charset="0"/>
            </a:endParaRPr>
          </a:p>
        </p:txBody>
      </p:sp>
      <p:sp>
        <p:nvSpPr>
          <p:cNvPr id="10" name="Text Box 71"/>
          <p:cNvSpPr txBox="1">
            <a:spLocks noChangeArrowheads="1"/>
          </p:cNvSpPr>
          <p:nvPr/>
        </p:nvSpPr>
        <p:spPr bwMode="auto">
          <a:xfrm>
            <a:off x="2895600" y="3668713"/>
            <a:ext cx="1516063" cy="6746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spcAft>
                <a:spcPts val="1000"/>
              </a:spcAft>
              <a:defRPr/>
            </a:pPr>
            <a:r>
              <a:rPr lang="en-US" sz="1600" dirty="0" err="1">
                <a:latin typeface="Tahoma" pitchFamily="34" charset="0"/>
                <a:ea typeface="Tahoma" pitchFamily="34" charset="0"/>
                <a:cs typeface="Tahoma" pitchFamily="34" charset="0"/>
              </a:rPr>
              <a:t>Sahiwal</a:t>
            </a:r>
            <a:r>
              <a:rPr lang="en-US" sz="1600" dirty="0">
                <a:latin typeface="Tahoma" pitchFamily="34" charset="0"/>
                <a:ea typeface="Tahoma" pitchFamily="34" charset="0"/>
                <a:cs typeface="Tahoma" pitchFamily="34" charset="0"/>
              </a:rPr>
              <a:t>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Zone</a:t>
            </a:r>
            <a:endParaRPr lang="en-US" sz="2000" dirty="0">
              <a:solidFill>
                <a:schemeClr val="tx1"/>
              </a:solidFill>
              <a:latin typeface="Arial" pitchFamily="34" charset="0"/>
              <a:cs typeface="Arial" pitchFamily="34" charset="0"/>
            </a:endParaRPr>
          </a:p>
        </p:txBody>
      </p:sp>
      <p:sp>
        <p:nvSpPr>
          <p:cNvPr id="11" name="Text Box 95"/>
          <p:cNvSpPr txBox="1">
            <a:spLocks noChangeArrowheads="1"/>
          </p:cNvSpPr>
          <p:nvPr/>
        </p:nvSpPr>
        <p:spPr bwMode="auto">
          <a:xfrm>
            <a:off x="4800600" y="3668713"/>
            <a:ext cx="1600200" cy="6254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spcAft>
                <a:spcPts val="1000"/>
              </a:spcAft>
              <a:defRPr/>
            </a:pPr>
            <a:r>
              <a:rPr lang="en-US" sz="1600" dirty="0" err="1">
                <a:latin typeface="Tahoma" pitchFamily="34" charset="0"/>
                <a:ea typeface="Tahoma" pitchFamily="34" charset="0"/>
                <a:cs typeface="Tahoma" pitchFamily="34" charset="0"/>
              </a:rPr>
              <a:t>Rahimyar</a:t>
            </a:r>
            <a:r>
              <a:rPr lang="en-US" sz="1600" dirty="0">
                <a:latin typeface="Tahoma" pitchFamily="34" charset="0"/>
                <a:ea typeface="Tahoma" pitchFamily="34" charset="0"/>
                <a:cs typeface="Tahoma" pitchFamily="34" charset="0"/>
              </a:rPr>
              <a:t> Khan Zone</a:t>
            </a:r>
            <a:endParaRPr lang="en-US" sz="2000" dirty="0">
              <a:solidFill>
                <a:schemeClr val="tx1"/>
              </a:solidFill>
              <a:latin typeface="Arial" pitchFamily="34" charset="0"/>
              <a:cs typeface="Arial" pitchFamily="34" charset="0"/>
            </a:endParaRPr>
          </a:p>
        </p:txBody>
      </p:sp>
      <p:sp>
        <p:nvSpPr>
          <p:cNvPr id="12" name="Text Box 99"/>
          <p:cNvSpPr txBox="1">
            <a:spLocks noChangeArrowheads="1"/>
          </p:cNvSpPr>
          <p:nvPr/>
        </p:nvSpPr>
        <p:spPr bwMode="auto">
          <a:xfrm>
            <a:off x="6638925" y="3668713"/>
            <a:ext cx="1363663" cy="6254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600" dirty="0" err="1">
                <a:latin typeface="Tahoma" pitchFamily="34" charset="0"/>
                <a:ea typeface="Tahoma" pitchFamily="34" charset="0"/>
                <a:cs typeface="Tahoma" pitchFamily="34" charset="0"/>
              </a:rPr>
              <a:t>D.G.Khan</a:t>
            </a:r>
            <a:r>
              <a:rPr lang="en-US" sz="1600" dirty="0">
                <a:latin typeface="Tahoma" pitchFamily="34" charset="0"/>
                <a:ea typeface="Tahoma" pitchFamily="34" charset="0"/>
                <a:cs typeface="Tahoma" pitchFamily="34" charset="0"/>
              </a:rPr>
              <a:t>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Zone</a:t>
            </a:r>
          </a:p>
        </p:txBody>
      </p:sp>
      <p:sp>
        <p:nvSpPr>
          <p:cNvPr id="13" name="Text Box 103"/>
          <p:cNvSpPr txBox="1">
            <a:spLocks noChangeArrowheads="1"/>
          </p:cNvSpPr>
          <p:nvPr/>
        </p:nvSpPr>
        <p:spPr bwMode="auto">
          <a:xfrm>
            <a:off x="3581400" y="2209800"/>
            <a:ext cx="2057400" cy="762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a:spcAft>
                <a:spcPts val="1000"/>
              </a:spcAft>
              <a:defRPr/>
            </a:pPr>
            <a:r>
              <a:rPr lang="en-US" sz="1600" dirty="0">
                <a:solidFill>
                  <a:schemeClr val="tx1"/>
                </a:solidFill>
              </a:rPr>
              <a:t> </a:t>
            </a:r>
            <a:r>
              <a:rPr lang="en-US" b="1" dirty="0">
                <a:solidFill>
                  <a:schemeClr val="tx1"/>
                </a:solidFill>
                <a:latin typeface="Tahoma" pitchFamily="34" charset="0"/>
                <a:ea typeface="Tahoma" pitchFamily="34" charset="0"/>
                <a:cs typeface="Tahoma" pitchFamily="34" charset="0"/>
              </a:rPr>
              <a:t>MULTAN</a:t>
            </a:r>
            <a:br>
              <a:rPr lang="en-US" b="1" dirty="0">
                <a:solidFill>
                  <a:schemeClr val="tx1"/>
                </a:solidFill>
                <a:latin typeface="Tahoma" pitchFamily="34" charset="0"/>
                <a:ea typeface="Tahoma" pitchFamily="34" charset="0"/>
                <a:cs typeface="Tahoma" pitchFamily="34" charset="0"/>
              </a:rPr>
            </a:br>
            <a:r>
              <a:rPr lang="en-US" b="1" dirty="0">
                <a:solidFill>
                  <a:schemeClr val="tx1"/>
                </a:solidFill>
                <a:latin typeface="Tahoma" pitchFamily="34" charset="0"/>
                <a:ea typeface="Tahoma" pitchFamily="34" charset="0"/>
                <a:cs typeface="Tahoma" pitchFamily="34" charset="0"/>
              </a:rPr>
              <a:t> REGION</a:t>
            </a:r>
          </a:p>
        </p:txBody>
      </p:sp>
      <p:cxnSp>
        <p:nvCxnSpPr>
          <p:cNvPr id="19466" name="AutoShape 104"/>
          <p:cNvCxnSpPr>
            <a:cxnSpLocks noChangeShapeType="1"/>
          </p:cNvCxnSpPr>
          <p:nvPr/>
        </p:nvCxnSpPr>
        <p:spPr bwMode="auto">
          <a:xfrm>
            <a:off x="1981200" y="3336925"/>
            <a:ext cx="5229225" cy="0"/>
          </a:xfrm>
          <a:prstGeom prst="straightConnector1">
            <a:avLst/>
          </a:prstGeom>
          <a:noFill/>
          <a:ln w="9525">
            <a:solidFill>
              <a:schemeClr val="tx1"/>
            </a:solidFill>
            <a:round/>
            <a:headEnd/>
            <a:tailEnd/>
          </a:ln>
        </p:spPr>
      </p:cxnSp>
      <p:cxnSp>
        <p:nvCxnSpPr>
          <p:cNvPr id="19467" name="AutoShape 107"/>
          <p:cNvCxnSpPr>
            <a:cxnSpLocks noChangeShapeType="1"/>
          </p:cNvCxnSpPr>
          <p:nvPr/>
        </p:nvCxnSpPr>
        <p:spPr bwMode="auto">
          <a:xfrm rot="16200000" flipH="1">
            <a:off x="5345906" y="3477419"/>
            <a:ext cx="290513" cy="9525"/>
          </a:xfrm>
          <a:prstGeom prst="straightConnector1">
            <a:avLst/>
          </a:prstGeom>
          <a:noFill/>
          <a:ln w="9525">
            <a:solidFill>
              <a:schemeClr val="tx1"/>
            </a:solidFill>
            <a:round/>
            <a:headEnd/>
            <a:tailEnd/>
          </a:ln>
        </p:spPr>
      </p:cxnSp>
      <p:cxnSp>
        <p:nvCxnSpPr>
          <p:cNvPr id="19468" name="AutoShape 108"/>
          <p:cNvCxnSpPr>
            <a:cxnSpLocks noChangeShapeType="1"/>
          </p:cNvCxnSpPr>
          <p:nvPr/>
        </p:nvCxnSpPr>
        <p:spPr bwMode="auto">
          <a:xfrm>
            <a:off x="3759200" y="3365500"/>
            <a:ext cx="0" cy="292100"/>
          </a:xfrm>
          <a:prstGeom prst="straightConnector1">
            <a:avLst/>
          </a:prstGeom>
          <a:noFill/>
          <a:ln w="9525">
            <a:solidFill>
              <a:schemeClr val="tx1"/>
            </a:solidFill>
            <a:round/>
            <a:headEnd/>
            <a:tailEnd/>
          </a:ln>
        </p:spPr>
      </p:cxnSp>
      <p:cxnSp>
        <p:nvCxnSpPr>
          <p:cNvPr id="19469" name="AutoShape 107"/>
          <p:cNvCxnSpPr>
            <a:cxnSpLocks noChangeShapeType="1"/>
          </p:cNvCxnSpPr>
          <p:nvPr/>
        </p:nvCxnSpPr>
        <p:spPr bwMode="auto">
          <a:xfrm>
            <a:off x="1981200" y="3336925"/>
            <a:ext cx="0" cy="290513"/>
          </a:xfrm>
          <a:prstGeom prst="straightConnector1">
            <a:avLst/>
          </a:prstGeom>
          <a:noFill/>
          <a:ln w="9525">
            <a:solidFill>
              <a:schemeClr val="tx1"/>
            </a:solidFill>
            <a:round/>
            <a:headEnd/>
            <a:tailEnd/>
          </a:ln>
        </p:spPr>
      </p:cxnSp>
      <p:cxnSp>
        <p:nvCxnSpPr>
          <p:cNvPr id="19470" name="AutoShape 107"/>
          <p:cNvCxnSpPr>
            <a:cxnSpLocks noChangeShapeType="1"/>
          </p:cNvCxnSpPr>
          <p:nvPr/>
        </p:nvCxnSpPr>
        <p:spPr bwMode="auto">
          <a:xfrm>
            <a:off x="7239000" y="3336925"/>
            <a:ext cx="0" cy="290513"/>
          </a:xfrm>
          <a:prstGeom prst="straightConnector1">
            <a:avLst/>
          </a:prstGeom>
          <a:noFill/>
          <a:ln w="9525">
            <a:solidFill>
              <a:schemeClr val="tx1"/>
            </a:solidFill>
            <a:round/>
            <a:headEnd/>
            <a:tailEnd/>
          </a:ln>
        </p:spPr>
      </p:cxnSp>
      <p:sp>
        <p:nvSpPr>
          <p:cNvPr id="19" name="Text Box 67"/>
          <p:cNvSpPr txBox="1">
            <a:spLocks noChangeArrowheads="1"/>
          </p:cNvSpPr>
          <p:nvPr/>
        </p:nvSpPr>
        <p:spPr bwMode="auto">
          <a:xfrm>
            <a:off x="3886200" y="4708525"/>
            <a:ext cx="1363663" cy="6254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600" dirty="0" err="1">
                <a:latin typeface="Tahoma" pitchFamily="34" charset="0"/>
                <a:ea typeface="Tahoma" pitchFamily="34" charset="0"/>
                <a:cs typeface="Tahoma" pitchFamily="34" charset="0"/>
              </a:rPr>
              <a:t>Bhawalpur</a:t>
            </a:r>
            <a:r>
              <a:rPr lang="en-US" sz="1600" dirty="0">
                <a:latin typeface="Tahoma" pitchFamily="34" charset="0"/>
                <a:ea typeface="Tahoma" pitchFamily="34" charset="0"/>
                <a:cs typeface="Tahoma" pitchFamily="34" charset="0"/>
              </a:rPr>
              <a:t> Zone</a:t>
            </a:r>
          </a:p>
        </p:txBody>
      </p:sp>
      <p:pic>
        <p:nvPicPr>
          <p:cNvPr id="20" name="Picture 19"/>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Effect transition="in" filter="fade">
                                      <p:cBhvr>
                                        <p:cTn id="13" dur="1000"/>
                                        <p:tgtEl>
                                          <p:spTgt spid="47107">
                                            <p:txEl>
                                              <p:pRg st="1" end="1"/>
                                            </p:txEl>
                                          </p:spTgt>
                                        </p:tgtEl>
                                      </p:cBhvr>
                                    </p:animEffect>
                                    <p:anim calcmode="lin" valueType="num">
                                      <p:cBhvr>
                                        <p:cTn id="14"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Effect transition="in" filter="fade">
                                      <p:cBhvr>
                                        <p:cTn id="19" dur="1000"/>
                                        <p:tgtEl>
                                          <p:spTgt spid="47107">
                                            <p:txEl>
                                              <p:pRg st="2" end="2"/>
                                            </p:txEl>
                                          </p:spTgt>
                                        </p:tgtEl>
                                      </p:cBhvr>
                                    </p:animEffect>
                                    <p:anim calcmode="lin" valueType="num">
                                      <p:cBhvr>
                                        <p:cTn id="20"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Effect transition="in" filter="fade">
                                      <p:cBhvr>
                                        <p:cTn id="25" dur="1000"/>
                                        <p:tgtEl>
                                          <p:spTgt spid="47107">
                                            <p:txEl>
                                              <p:pRg st="3" end="3"/>
                                            </p:txEl>
                                          </p:spTgt>
                                        </p:tgtEl>
                                      </p:cBhvr>
                                    </p:animEffect>
                                    <p:anim calcmode="lin" valueType="num">
                                      <p:cBhvr>
                                        <p:cTn id="26"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Effect transition="in" filter="fade">
                                      <p:cBhvr>
                                        <p:cTn id="31" dur="1000"/>
                                        <p:tgtEl>
                                          <p:spTgt spid="47107">
                                            <p:txEl>
                                              <p:pRg st="4" end="4"/>
                                            </p:txEl>
                                          </p:spTgt>
                                        </p:tgtEl>
                                      </p:cBhvr>
                                    </p:animEffect>
                                    <p:anim calcmode="lin" valueType="num">
                                      <p:cBhvr>
                                        <p:cTn id="32" dur="1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71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457200"/>
            <a:ext cx="8382000" cy="1426797"/>
          </a:xfrm>
          <a:prstGeom prst="rect">
            <a:avLst/>
          </a:prstGeom>
        </p:spPr>
        <p:txBody>
          <a:bodyPr lIns="0" tIns="0" rIns="0" bIns="0"/>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r>
            <a:b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b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sp>
        <p:nvSpPr>
          <p:cNvPr id="6" name="Text Box 67"/>
          <p:cNvSpPr txBox="1">
            <a:spLocks noChangeArrowheads="1"/>
          </p:cNvSpPr>
          <p:nvPr/>
        </p:nvSpPr>
        <p:spPr bwMode="auto">
          <a:xfrm>
            <a:off x="1293813" y="3870325"/>
            <a:ext cx="1363662" cy="9302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Karachi</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Zone</a:t>
            </a:r>
            <a:endParaRPr lang="en-US" sz="2000" dirty="0">
              <a:solidFill>
                <a:schemeClr val="tx1"/>
              </a:solidFill>
              <a:latin typeface="Arial" pitchFamily="34" charset="0"/>
              <a:cs typeface="Arial" pitchFamily="34" charset="0"/>
            </a:endParaRPr>
          </a:p>
        </p:txBody>
      </p:sp>
      <p:sp>
        <p:nvSpPr>
          <p:cNvPr id="7" name="Text Box 71"/>
          <p:cNvSpPr txBox="1">
            <a:spLocks noChangeArrowheads="1"/>
          </p:cNvSpPr>
          <p:nvPr/>
        </p:nvSpPr>
        <p:spPr bwMode="auto">
          <a:xfrm>
            <a:off x="3122613" y="3870325"/>
            <a:ext cx="1363662" cy="8540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Aft>
                <a:spcPts val="1000"/>
              </a:spcAft>
              <a:defRPr/>
            </a:pPr>
            <a:r>
              <a:rPr lang="en-US" sz="1600" dirty="0">
                <a:latin typeface="Tahoma" pitchFamily="34" charset="0"/>
                <a:ea typeface="Tahoma" pitchFamily="34" charset="0"/>
                <a:cs typeface="Tahoma" pitchFamily="34" charset="0"/>
              </a:rPr>
              <a:t>Lahore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Zone</a:t>
            </a:r>
            <a:endParaRPr lang="en-US" sz="2000" dirty="0">
              <a:solidFill>
                <a:schemeClr val="tx1"/>
              </a:solidFill>
              <a:latin typeface="Arial" pitchFamily="34" charset="0"/>
              <a:cs typeface="Arial" pitchFamily="34" charset="0"/>
            </a:endParaRPr>
          </a:p>
        </p:txBody>
      </p:sp>
      <p:sp>
        <p:nvSpPr>
          <p:cNvPr id="8" name="Text Box 95"/>
          <p:cNvSpPr txBox="1">
            <a:spLocks noChangeArrowheads="1"/>
          </p:cNvSpPr>
          <p:nvPr/>
        </p:nvSpPr>
        <p:spPr bwMode="auto">
          <a:xfrm>
            <a:off x="4918075" y="3870325"/>
            <a:ext cx="1363663" cy="8540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Aft>
                <a:spcPts val="1000"/>
              </a:spcAft>
              <a:defRPr/>
            </a:pPr>
            <a:r>
              <a:rPr lang="en-US" sz="1400"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Rawalpindi Zone</a:t>
            </a:r>
            <a:endParaRPr lang="en-US" sz="2000" dirty="0">
              <a:solidFill>
                <a:schemeClr val="tx1"/>
              </a:solidFill>
              <a:latin typeface="Arial" pitchFamily="34" charset="0"/>
              <a:cs typeface="Arial" pitchFamily="34" charset="0"/>
            </a:endParaRPr>
          </a:p>
        </p:txBody>
      </p:sp>
      <p:sp>
        <p:nvSpPr>
          <p:cNvPr id="9" name="Text Box 99"/>
          <p:cNvSpPr txBox="1">
            <a:spLocks noChangeArrowheads="1"/>
          </p:cNvSpPr>
          <p:nvPr/>
        </p:nvSpPr>
        <p:spPr bwMode="auto">
          <a:xfrm>
            <a:off x="6713538" y="3843338"/>
            <a:ext cx="1363662" cy="8810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600" dirty="0">
                <a:latin typeface="Tahoma" pitchFamily="34" charset="0"/>
                <a:ea typeface="Tahoma" pitchFamily="34" charset="0"/>
                <a:cs typeface="Tahoma" pitchFamily="34" charset="0"/>
              </a:rPr>
              <a:t>Peshawar Zone</a:t>
            </a:r>
          </a:p>
        </p:txBody>
      </p:sp>
      <p:sp>
        <p:nvSpPr>
          <p:cNvPr id="10" name="Text Box 103"/>
          <p:cNvSpPr txBox="1">
            <a:spLocks noChangeArrowheads="1"/>
          </p:cNvSpPr>
          <p:nvPr/>
        </p:nvSpPr>
        <p:spPr bwMode="auto">
          <a:xfrm>
            <a:off x="3732213" y="2209800"/>
            <a:ext cx="1905000" cy="9906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spcAft>
                <a:spcPts val="1000"/>
              </a:spcAft>
              <a:defRPr/>
            </a:pPr>
            <a:r>
              <a:rPr lang="en-US" sz="1600" b="1" dirty="0">
                <a:ln w="11430"/>
                <a:solidFill>
                  <a:schemeClr val="tx1"/>
                </a:solidFill>
                <a:effectLst>
                  <a:outerShdw blurRad="50800" dist="39000" dir="5460000" algn="tl">
                    <a:srgbClr val="000000">
                      <a:alpha val="38000"/>
                    </a:srgbClr>
                  </a:outerShdw>
                </a:effectLst>
              </a:rPr>
              <a:t> </a:t>
            </a:r>
            <a:r>
              <a:rPr lang="en-US" sz="1600" b="1" dirty="0">
                <a:ln w="11430"/>
                <a:solidFill>
                  <a:schemeClr val="tx1"/>
                </a:solidFill>
                <a:latin typeface="Tahoma" pitchFamily="34" charset="0"/>
                <a:ea typeface="Tahoma" pitchFamily="34" charset="0"/>
                <a:cs typeface="Tahoma" pitchFamily="34" charset="0"/>
              </a:rPr>
              <a:t>GROUP LIFE ZONES</a:t>
            </a:r>
            <a:endParaRPr lang="en-US" sz="1600" b="1" dirty="0">
              <a:solidFill>
                <a:schemeClr val="tx1"/>
              </a:solidFill>
            </a:endParaRPr>
          </a:p>
        </p:txBody>
      </p:sp>
      <p:cxnSp>
        <p:nvCxnSpPr>
          <p:cNvPr id="20488" name="AutoShape 104"/>
          <p:cNvCxnSpPr>
            <a:cxnSpLocks noChangeShapeType="1"/>
          </p:cNvCxnSpPr>
          <p:nvPr/>
        </p:nvCxnSpPr>
        <p:spPr bwMode="auto">
          <a:xfrm>
            <a:off x="2055813" y="3538538"/>
            <a:ext cx="5229225" cy="0"/>
          </a:xfrm>
          <a:prstGeom prst="straightConnector1">
            <a:avLst/>
          </a:prstGeom>
          <a:noFill/>
          <a:ln w="9525">
            <a:solidFill>
              <a:schemeClr val="tx1"/>
            </a:solidFill>
            <a:round/>
            <a:headEnd/>
            <a:tailEnd/>
          </a:ln>
        </p:spPr>
      </p:cxnSp>
      <p:cxnSp>
        <p:nvCxnSpPr>
          <p:cNvPr id="20489" name="AutoShape 107"/>
          <p:cNvCxnSpPr>
            <a:cxnSpLocks noChangeShapeType="1"/>
          </p:cNvCxnSpPr>
          <p:nvPr/>
        </p:nvCxnSpPr>
        <p:spPr bwMode="auto">
          <a:xfrm rot="16200000" flipH="1">
            <a:off x="5420520" y="3679031"/>
            <a:ext cx="290512" cy="9525"/>
          </a:xfrm>
          <a:prstGeom prst="straightConnector1">
            <a:avLst/>
          </a:prstGeom>
          <a:noFill/>
          <a:ln w="9525">
            <a:solidFill>
              <a:schemeClr val="tx1"/>
            </a:solidFill>
            <a:round/>
            <a:headEnd/>
            <a:tailEnd/>
          </a:ln>
        </p:spPr>
      </p:cxnSp>
      <p:cxnSp>
        <p:nvCxnSpPr>
          <p:cNvPr id="20490" name="AutoShape 108"/>
          <p:cNvCxnSpPr>
            <a:cxnSpLocks noChangeShapeType="1"/>
          </p:cNvCxnSpPr>
          <p:nvPr/>
        </p:nvCxnSpPr>
        <p:spPr bwMode="auto">
          <a:xfrm>
            <a:off x="3833813" y="3567113"/>
            <a:ext cx="0" cy="292100"/>
          </a:xfrm>
          <a:prstGeom prst="straightConnector1">
            <a:avLst/>
          </a:prstGeom>
          <a:noFill/>
          <a:ln w="9525">
            <a:solidFill>
              <a:schemeClr val="tx1"/>
            </a:solidFill>
            <a:round/>
            <a:headEnd/>
            <a:tailEnd/>
          </a:ln>
        </p:spPr>
      </p:cxnSp>
      <p:cxnSp>
        <p:nvCxnSpPr>
          <p:cNvPr id="20491" name="AutoShape 107"/>
          <p:cNvCxnSpPr>
            <a:cxnSpLocks noChangeShapeType="1"/>
          </p:cNvCxnSpPr>
          <p:nvPr/>
        </p:nvCxnSpPr>
        <p:spPr bwMode="auto">
          <a:xfrm>
            <a:off x="2055813" y="3538538"/>
            <a:ext cx="0" cy="290512"/>
          </a:xfrm>
          <a:prstGeom prst="straightConnector1">
            <a:avLst/>
          </a:prstGeom>
          <a:noFill/>
          <a:ln w="9525">
            <a:solidFill>
              <a:schemeClr val="tx1"/>
            </a:solidFill>
            <a:round/>
            <a:headEnd/>
            <a:tailEnd/>
          </a:ln>
        </p:spPr>
      </p:cxnSp>
      <p:cxnSp>
        <p:nvCxnSpPr>
          <p:cNvPr id="20492" name="AutoShape 107"/>
          <p:cNvCxnSpPr>
            <a:cxnSpLocks noChangeShapeType="1"/>
          </p:cNvCxnSpPr>
          <p:nvPr/>
        </p:nvCxnSpPr>
        <p:spPr bwMode="auto">
          <a:xfrm>
            <a:off x="7313613" y="3538538"/>
            <a:ext cx="0" cy="290512"/>
          </a:xfrm>
          <a:prstGeom prst="straightConnector1">
            <a:avLst/>
          </a:prstGeom>
          <a:noFill/>
          <a:ln w="9525">
            <a:solidFill>
              <a:schemeClr val="tx1"/>
            </a:solidFill>
            <a:round/>
            <a:headEnd/>
            <a:tailEnd/>
          </a:ln>
        </p:spPr>
      </p:cxnSp>
      <p:cxnSp>
        <p:nvCxnSpPr>
          <p:cNvPr id="20493" name="AutoShape 108"/>
          <p:cNvCxnSpPr>
            <a:cxnSpLocks noChangeShapeType="1"/>
          </p:cNvCxnSpPr>
          <p:nvPr/>
        </p:nvCxnSpPr>
        <p:spPr bwMode="auto">
          <a:xfrm>
            <a:off x="4646613" y="3233738"/>
            <a:ext cx="0" cy="290512"/>
          </a:xfrm>
          <a:prstGeom prst="straightConnector1">
            <a:avLst/>
          </a:prstGeom>
          <a:noFill/>
          <a:ln w="9525">
            <a:solidFill>
              <a:schemeClr val="tx1"/>
            </a:solidFill>
            <a:round/>
            <a:headEnd/>
            <a:tailEnd/>
          </a:ln>
        </p:spPr>
      </p:cxnSp>
      <p:pic>
        <p:nvPicPr>
          <p:cNvPr id="17" name="Picture 16"/>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1506" name="AutoShape 107"/>
          <p:cNvCxnSpPr>
            <a:cxnSpLocks noChangeShapeType="1"/>
          </p:cNvCxnSpPr>
          <p:nvPr/>
        </p:nvCxnSpPr>
        <p:spPr bwMode="auto">
          <a:xfrm>
            <a:off x="7315200" y="4660900"/>
            <a:ext cx="0" cy="292100"/>
          </a:xfrm>
          <a:prstGeom prst="straightConnector1">
            <a:avLst/>
          </a:prstGeom>
          <a:noFill/>
          <a:ln w="9525">
            <a:solidFill>
              <a:schemeClr val="tx1"/>
            </a:solidFill>
            <a:round/>
            <a:headEnd/>
            <a:tailEnd/>
          </a:ln>
        </p:spPr>
      </p:cxnSp>
      <p:sp>
        <p:nvSpPr>
          <p:cNvPr id="21507" name="TextBox 9"/>
          <p:cNvSpPr txBox="1">
            <a:spLocks noChangeArrowheads="1"/>
          </p:cNvSpPr>
          <p:nvPr/>
        </p:nvSpPr>
        <p:spPr bwMode="auto">
          <a:xfrm>
            <a:off x="-4572000" y="3429000"/>
            <a:ext cx="4343400" cy="2000250"/>
          </a:xfrm>
          <a:prstGeom prst="rect">
            <a:avLst/>
          </a:prstGeom>
          <a:noFill/>
          <a:ln w="9525">
            <a:noFill/>
            <a:miter lim="800000"/>
            <a:headEnd/>
            <a:tailEnd/>
          </a:ln>
        </p:spPr>
        <p:txBody>
          <a:bodyPr>
            <a:spAutoFit/>
          </a:bodyPr>
          <a:lstStyle/>
          <a:p>
            <a:r>
              <a:rPr lang="en-US" sz="2000" b="1">
                <a:latin typeface="Tahoma" pitchFamily="34" charset="0"/>
                <a:cs typeface="Tahoma" pitchFamily="34" charset="0"/>
              </a:rPr>
              <a:t>      </a:t>
            </a:r>
            <a:endParaRPr lang="en-US" sz="2800">
              <a:latin typeface="Tahoma" pitchFamily="34" charset="0"/>
              <a:cs typeface="Tahoma" pitchFamily="34" charset="0"/>
            </a:endParaRPr>
          </a:p>
          <a:p>
            <a:r>
              <a:rPr lang="en-US" sz="2800">
                <a:latin typeface="Tahoma" pitchFamily="34" charset="0"/>
                <a:cs typeface="Tahoma" pitchFamily="34" charset="0"/>
              </a:rPr>
              <a:t>   </a:t>
            </a:r>
          </a:p>
          <a:p>
            <a:r>
              <a:rPr lang="en-US" sz="2800">
                <a:latin typeface="Tahoma" pitchFamily="34" charset="0"/>
                <a:cs typeface="Tahoma" pitchFamily="34" charset="0"/>
              </a:rPr>
              <a:t>   </a:t>
            </a:r>
          </a:p>
          <a:p>
            <a:r>
              <a:rPr lang="en-US" sz="2800">
                <a:latin typeface="Tahoma" pitchFamily="34" charset="0"/>
                <a:cs typeface="Tahoma" pitchFamily="34" charset="0"/>
              </a:rPr>
              <a:t>   </a:t>
            </a:r>
          </a:p>
          <a:p>
            <a:endParaRPr lang="en-US" sz="2000" b="1">
              <a:latin typeface="Tahoma" pitchFamily="34" charset="0"/>
              <a:cs typeface="Tahoma" pitchFamily="34" charset="0"/>
            </a:endParaRPr>
          </a:p>
        </p:txBody>
      </p:sp>
      <p:sp>
        <p:nvSpPr>
          <p:cNvPr id="14" name="Text Box 103"/>
          <p:cNvSpPr txBox="1">
            <a:spLocks noChangeArrowheads="1"/>
          </p:cNvSpPr>
          <p:nvPr/>
        </p:nvSpPr>
        <p:spPr bwMode="auto">
          <a:xfrm>
            <a:off x="3657600" y="1905000"/>
            <a:ext cx="1905000" cy="6858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a:spcAft>
                <a:spcPts val="1000"/>
              </a:spcAft>
              <a:defRPr/>
            </a:pPr>
            <a:r>
              <a:rPr lang="en-US" sz="1600" b="1" dirty="0">
                <a:ln w="11430"/>
                <a:solidFill>
                  <a:schemeClr val="tx1"/>
                </a:solidFill>
                <a:effectLst>
                  <a:outerShdw blurRad="50800" dist="39000" dir="5460000" algn="tl">
                    <a:srgbClr val="000000">
                      <a:alpha val="38000"/>
                    </a:srgbClr>
                  </a:outerShdw>
                </a:effectLst>
              </a:rPr>
              <a:t> </a:t>
            </a:r>
            <a:r>
              <a:rPr lang="en-US" sz="1600" b="1" dirty="0">
                <a:ln w="50800"/>
                <a:solidFill>
                  <a:schemeClr val="tx1"/>
                </a:solidFill>
                <a:latin typeface="Tahoma" pitchFamily="34" charset="0"/>
                <a:ea typeface="Tahoma" pitchFamily="34" charset="0"/>
                <a:cs typeface="Tahoma" pitchFamily="34" charset="0"/>
              </a:rPr>
              <a:t>GULF </a:t>
            </a:r>
            <a:br>
              <a:rPr lang="en-US" sz="1600" b="1" dirty="0">
                <a:ln w="50800"/>
                <a:solidFill>
                  <a:schemeClr val="tx1"/>
                </a:solidFill>
                <a:latin typeface="Tahoma" pitchFamily="34" charset="0"/>
                <a:ea typeface="Tahoma" pitchFamily="34" charset="0"/>
                <a:cs typeface="Tahoma" pitchFamily="34" charset="0"/>
              </a:rPr>
            </a:br>
            <a:r>
              <a:rPr lang="en-US" sz="1600" b="1" dirty="0">
                <a:ln w="50800"/>
                <a:solidFill>
                  <a:schemeClr val="tx1"/>
                </a:solidFill>
                <a:latin typeface="Tahoma" pitchFamily="34" charset="0"/>
                <a:ea typeface="Tahoma" pitchFamily="34" charset="0"/>
                <a:cs typeface="Tahoma" pitchFamily="34" charset="0"/>
              </a:rPr>
              <a:t>ZONE</a:t>
            </a:r>
            <a:endParaRPr lang="en-US" sz="1600" b="1" dirty="0">
              <a:solidFill>
                <a:schemeClr val="tx1"/>
              </a:solidFill>
              <a:latin typeface="Tahoma" pitchFamily="34" charset="0"/>
              <a:ea typeface="Tahoma" pitchFamily="34" charset="0"/>
              <a:cs typeface="Tahoma" pitchFamily="34" charset="0"/>
            </a:endParaRPr>
          </a:p>
        </p:txBody>
      </p:sp>
      <p:cxnSp>
        <p:nvCxnSpPr>
          <p:cNvPr id="21509" name="AutoShape 104"/>
          <p:cNvCxnSpPr>
            <a:cxnSpLocks noChangeShapeType="1"/>
          </p:cNvCxnSpPr>
          <p:nvPr/>
        </p:nvCxnSpPr>
        <p:spPr bwMode="auto">
          <a:xfrm flipV="1">
            <a:off x="1981200" y="2895600"/>
            <a:ext cx="5334000" cy="11113"/>
          </a:xfrm>
          <a:prstGeom prst="straightConnector1">
            <a:avLst/>
          </a:prstGeom>
          <a:noFill/>
          <a:ln w="9525">
            <a:solidFill>
              <a:schemeClr val="tx1"/>
            </a:solidFill>
            <a:round/>
            <a:headEnd/>
            <a:tailEnd/>
          </a:ln>
        </p:spPr>
      </p:cxnSp>
      <p:cxnSp>
        <p:nvCxnSpPr>
          <p:cNvPr id="21510" name="AutoShape 107"/>
          <p:cNvCxnSpPr>
            <a:cxnSpLocks noChangeShapeType="1"/>
          </p:cNvCxnSpPr>
          <p:nvPr/>
        </p:nvCxnSpPr>
        <p:spPr bwMode="auto">
          <a:xfrm rot="5400000">
            <a:off x="768350" y="4119563"/>
            <a:ext cx="2427287" cy="1588"/>
          </a:xfrm>
          <a:prstGeom prst="straightConnector1">
            <a:avLst/>
          </a:prstGeom>
          <a:noFill/>
          <a:ln w="9525">
            <a:solidFill>
              <a:schemeClr val="tx1"/>
            </a:solidFill>
            <a:round/>
            <a:headEnd/>
            <a:tailEnd/>
          </a:ln>
        </p:spPr>
      </p:cxnSp>
      <p:cxnSp>
        <p:nvCxnSpPr>
          <p:cNvPr id="21511" name="AutoShape 108"/>
          <p:cNvCxnSpPr>
            <a:cxnSpLocks noChangeShapeType="1"/>
          </p:cNvCxnSpPr>
          <p:nvPr/>
        </p:nvCxnSpPr>
        <p:spPr bwMode="auto">
          <a:xfrm rot="5400000">
            <a:off x="4229894" y="2944019"/>
            <a:ext cx="685800" cy="1588"/>
          </a:xfrm>
          <a:prstGeom prst="straightConnector1">
            <a:avLst/>
          </a:prstGeom>
          <a:noFill/>
          <a:ln w="9525">
            <a:solidFill>
              <a:schemeClr val="tx1"/>
            </a:solidFill>
            <a:round/>
            <a:headEnd/>
            <a:tailEnd/>
          </a:ln>
        </p:spPr>
      </p:cxnSp>
      <p:sp>
        <p:nvSpPr>
          <p:cNvPr id="24" name="Text Box 67"/>
          <p:cNvSpPr txBox="1">
            <a:spLocks noChangeArrowheads="1"/>
          </p:cNvSpPr>
          <p:nvPr/>
        </p:nvSpPr>
        <p:spPr bwMode="auto">
          <a:xfrm>
            <a:off x="1219200" y="4125913"/>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400" dirty="0">
                <a:latin typeface="Tahoma" pitchFamily="34" charset="0"/>
                <a:ea typeface="Tahoma" pitchFamily="34" charset="0"/>
                <a:cs typeface="Tahoma" pitchFamily="34" charset="0"/>
              </a:rPr>
              <a:t>Abu Dhabi</a:t>
            </a:r>
            <a:endParaRPr lang="en-US" dirty="0">
              <a:solidFill>
                <a:schemeClr val="tx1"/>
              </a:solidFill>
              <a:latin typeface="Arial" pitchFamily="34" charset="0"/>
              <a:cs typeface="Arial" pitchFamily="34" charset="0"/>
            </a:endParaRPr>
          </a:p>
        </p:txBody>
      </p:sp>
      <p:sp>
        <p:nvSpPr>
          <p:cNvPr id="27" name="Text Box 67"/>
          <p:cNvSpPr txBox="1">
            <a:spLocks noChangeArrowheads="1"/>
          </p:cNvSpPr>
          <p:nvPr/>
        </p:nvSpPr>
        <p:spPr bwMode="auto">
          <a:xfrm>
            <a:off x="1219200" y="4964113"/>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400" dirty="0">
                <a:solidFill>
                  <a:schemeClr val="bg1"/>
                </a:solidFill>
                <a:latin typeface="Tahoma" pitchFamily="34" charset="0"/>
                <a:ea typeface="Tahoma" pitchFamily="34" charset="0"/>
                <a:cs typeface="Tahoma" pitchFamily="34" charset="0"/>
              </a:rPr>
              <a:t>Dubai</a:t>
            </a:r>
            <a:endParaRPr lang="en-US" dirty="0">
              <a:solidFill>
                <a:schemeClr val="bg1"/>
              </a:solidFill>
              <a:latin typeface="Arial" pitchFamily="34" charset="0"/>
              <a:cs typeface="Arial" pitchFamily="34" charset="0"/>
            </a:endParaRPr>
          </a:p>
        </p:txBody>
      </p:sp>
      <p:sp>
        <p:nvSpPr>
          <p:cNvPr id="29" name="Text Box 67"/>
          <p:cNvSpPr txBox="1">
            <a:spLocks noChangeArrowheads="1"/>
          </p:cNvSpPr>
          <p:nvPr/>
        </p:nvSpPr>
        <p:spPr bwMode="auto">
          <a:xfrm>
            <a:off x="6629400" y="4049713"/>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400" dirty="0">
                <a:latin typeface="Tahoma" pitchFamily="34" charset="0"/>
                <a:ea typeface="Tahoma" pitchFamily="34" charset="0"/>
                <a:cs typeface="Tahoma" pitchFamily="34" charset="0"/>
              </a:rPr>
              <a:t>Jeddah</a:t>
            </a:r>
            <a:endParaRPr lang="en-US" dirty="0">
              <a:solidFill>
                <a:schemeClr val="tx1"/>
              </a:solidFill>
              <a:latin typeface="Arial" pitchFamily="34" charset="0"/>
              <a:cs typeface="Arial" pitchFamily="34" charset="0"/>
            </a:endParaRPr>
          </a:p>
        </p:txBody>
      </p:sp>
      <p:sp>
        <p:nvSpPr>
          <p:cNvPr id="30" name="Text Box 67"/>
          <p:cNvSpPr txBox="1">
            <a:spLocks noChangeArrowheads="1"/>
          </p:cNvSpPr>
          <p:nvPr/>
        </p:nvSpPr>
        <p:spPr bwMode="auto">
          <a:xfrm>
            <a:off x="6629400" y="4937125"/>
            <a:ext cx="1363663" cy="6254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ts val="1000"/>
              </a:spcAft>
              <a:defRPr/>
            </a:pPr>
            <a:r>
              <a:rPr lang="en-US" sz="1400" dirty="0">
                <a:latin typeface="Tahoma" pitchFamily="34" charset="0"/>
                <a:ea typeface="Tahoma" pitchFamily="34" charset="0"/>
                <a:cs typeface="Tahoma" pitchFamily="34" charset="0"/>
              </a:rPr>
              <a:t>Riyadh</a:t>
            </a:r>
            <a:endParaRPr lang="en-US" dirty="0">
              <a:solidFill>
                <a:schemeClr val="tx1"/>
              </a:solidFill>
              <a:latin typeface="Arial" pitchFamily="34" charset="0"/>
              <a:cs typeface="Arial" pitchFamily="34" charset="0"/>
            </a:endParaRPr>
          </a:p>
        </p:txBody>
      </p:sp>
      <p:sp>
        <p:nvSpPr>
          <p:cNvPr id="13" name="Text Box 99"/>
          <p:cNvSpPr txBox="1">
            <a:spLocks noChangeArrowheads="1"/>
          </p:cNvSpPr>
          <p:nvPr/>
        </p:nvSpPr>
        <p:spPr bwMode="auto">
          <a:xfrm>
            <a:off x="6553200" y="3200400"/>
            <a:ext cx="1363663" cy="6254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a:spcAft>
                <a:spcPts val="1000"/>
              </a:spcAft>
              <a:defRPr/>
            </a:pPr>
            <a:r>
              <a:rPr lang="en-US" sz="1400" dirty="0">
                <a:solidFill>
                  <a:schemeClr val="tx1"/>
                </a:solidFill>
                <a:latin typeface="Tahoma" pitchFamily="34" charset="0"/>
                <a:ea typeface="Tahoma" pitchFamily="34" charset="0"/>
                <a:cs typeface="Tahoma" pitchFamily="34" charset="0"/>
              </a:rPr>
              <a:t>Kingdom Of Saudi Arabia</a:t>
            </a:r>
            <a:endParaRPr lang="en-US" dirty="0">
              <a:solidFill>
                <a:schemeClr val="tx1"/>
              </a:solidFill>
              <a:latin typeface="Arial" pitchFamily="34" charset="0"/>
              <a:cs typeface="Arial" pitchFamily="34" charset="0"/>
            </a:endParaRPr>
          </a:p>
        </p:txBody>
      </p:sp>
      <p:sp>
        <p:nvSpPr>
          <p:cNvPr id="35" name="Rectangle 2"/>
          <p:cNvSpPr txBox="1">
            <a:spLocks noChangeArrowheads="1"/>
          </p:cNvSpPr>
          <p:nvPr/>
        </p:nvSpPr>
        <p:spPr>
          <a:xfrm>
            <a:off x="381000" y="381000"/>
            <a:ext cx="8382000" cy="664797"/>
          </a:xfrm>
          <a:prstGeom prst="rect">
            <a:avLst/>
          </a:prstGeom>
        </p:spPr>
        <p:txBody>
          <a:bodyPr lIns="0" tIns="0" rIns="0" bIns="0"/>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CORPORATE MARKETING STRUCTURE </a:t>
            </a: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r>
            <a:b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b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cxnSp>
        <p:nvCxnSpPr>
          <p:cNvPr id="21518" name="AutoShape 107"/>
          <p:cNvCxnSpPr>
            <a:cxnSpLocks noChangeShapeType="1"/>
          </p:cNvCxnSpPr>
          <p:nvPr/>
        </p:nvCxnSpPr>
        <p:spPr bwMode="auto">
          <a:xfrm>
            <a:off x="7315200" y="2895600"/>
            <a:ext cx="0" cy="292100"/>
          </a:xfrm>
          <a:prstGeom prst="straightConnector1">
            <a:avLst/>
          </a:prstGeom>
          <a:noFill/>
          <a:ln w="9525">
            <a:solidFill>
              <a:schemeClr val="tx1"/>
            </a:solidFill>
            <a:round/>
            <a:headEnd/>
            <a:tailEnd/>
          </a:ln>
        </p:spPr>
      </p:cxnSp>
      <p:cxnSp>
        <p:nvCxnSpPr>
          <p:cNvPr id="21519" name="AutoShape 107"/>
          <p:cNvCxnSpPr>
            <a:cxnSpLocks noChangeShapeType="1"/>
          </p:cNvCxnSpPr>
          <p:nvPr/>
        </p:nvCxnSpPr>
        <p:spPr bwMode="auto">
          <a:xfrm>
            <a:off x="7315200" y="3810000"/>
            <a:ext cx="0" cy="292100"/>
          </a:xfrm>
          <a:prstGeom prst="straightConnector1">
            <a:avLst/>
          </a:prstGeom>
          <a:noFill/>
          <a:ln w="9525">
            <a:solidFill>
              <a:schemeClr val="tx1"/>
            </a:solidFill>
            <a:round/>
            <a:headEnd/>
            <a:tailEnd/>
          </a:ln>
        </p:spPr>
      </p:cxnSp>
      <p:sp>
        <p:nvSpPr>
          <p:cNvPr id="11" name="Text Box 71"/>
          <p:cNvSpPr txBox="1">
            <a:spLocks noChangeArrowheads="1"/>
          </p:cNvSpPr>
          <p:nvPr/>
        </p:nvSpPr>
        <p:spPr bwMode="auto">
          <a:xfrm>
            <a:off x="3886200" y="3211513"/>
            <a:ext cx="1363663" cy="6254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a:spcAft>
                <a:spcPts val="1000"/>
              </a:spcAft>
              <a:defRPr/>
            </a:pPr>
            <a:r>
              <a:rPr lang="en-US" sz="1600" dirty="0">
                <a:solidFill>
                  <a:schemeClr val="tx1"/>
                </a:solidFill>
                <a:latin typeface="Tahoma" pitchFamily="34" charset="0"/>
                <a:ea typeface="Tahoma" pitchFamily="34" charset="0"/>
                <a:cs typeface="Tahoma" pitchFamily="34" charset="0"/>
              </a:rPr>
              <a:t>Kuwait</a:t>
            </a:r>
          </a:p>
        </p:txBody>
      </p:sp>
      <p:pic>
        <p:nvPicPr>
          <p:cNvPr id="28" name="Picture 27"/>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9" name="Text Box 67"/>
          <p:cNvSpPr txBox="1">
            <a:spLocks noChangeArrowheads="1"/>
          </p:cNvSpPr>
          <p:nvPr/>
        </p:nvSpPr>
        <p:spPr bwMode="auto">
          <a:xfrm>
            <a:off x="1219200" y="3238615"/>
            <a:ext cx="1363767" cy="62578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spcAft>
                <a:spcPts val="1000"/>
              </a:spcAft>
              <a:defRPr/>
            </a:pPr>
            <a:r>
              <a:rPr lang="en-US" sz="1400" dirty="0">
                <a:solidFill>
                  <a:schemeClr val="tx1"/>
                </a:solidFill>
                <a:latin typeface="Tahoma" pitchFamily="34" charset="0"/>
                <a:ea typeface="Tahoma" pitchFamily="34" charset="0"/>
                <a:cs typeface="Tahoma" pitchFamily="34" charset="0"/>
              </a:rPr>
              <a:t>United Arab Emirates</a:t>
            </a:r>
            <a:endParaRPr lang="en-US" dirty="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19200" y="1828800"/>
            <a:ext cx="6858000" cy="411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0114" name="Rectangle 2"/>
          <p:cNvSpPr>
            <a:spLocks noGrp="1" noChangeArrowheads="1"/>
          </p:cNvSpPr>
          <p:nvPr>
            <p:ph type="title"/>
          </p:nvPr>
        </p:nvSpPr>
        <p:spPr>
          <a:xfrm>
            <a:off x="533400" y="457200"/>
            <a:ext cx="8229600" cy="1143000"/>
          </a:xfrm>
        </p:spPr>
        <p:txBody>
          <a:bodyPr>
            <a:normAutofit fontScale="90000"/>
          </a:bodyPr>
          <a:lstStyle/>
          <a:p>
            <a:pPr algn="ctr" defTabSz="914363" fontAlgn="auto">
              <a:spcAft>
                <a:spcPts val="0"/>
              </a:spcAft>
              <a:defRPr/>
            </a:pPr>
            <a:r>
              <a:rPr sz="40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MARKETING FORCE</a:t>
            </a:r>
            <a:br>
              <a:rPr sz="40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sz="40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 STRENGTH AS ON 30.11.2010 </a:t>
            </a:r>
            <a:r>
              <a:rPr sz="40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sz="40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sz="40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sp>
        <p:nvSpPr>
          <p:cNvPr id="90115" name="Rectangle 3"/>
          <p:cNvSpPr>
            <a:spLocks noGrp="1" noChangeArrowheads="1"/>
          </p:cNvSpPr>
          <p:nvPr>
            <p:ph type="body" idx="1"/>
          </p:nvPr>
        </p:nvSpPr>
        <p:spPr>
          <a:xfrm>
            <a:off x="1828800" y="2133600"/>
            <a:ext cx="5638800" cy="2936875"/>
          </a:xfrm>
          <a:noFill/>
          <a:ln>
            <a:noFill/>
          </a:ln>
        </p:spPr>
        <p:style>
          <a:lnRef idx="1">
            <a:schemeClr val="accent3"/>
          </a:lnRef>
          <a:fillRef idx="2">
            <a:schemeClr val="accent3"/>
          </a:fillRef>
          <a:effectRef idx="1">
            <a:schemeClr val="accent3"/>
          </a:effectRef>
          <a:fontRef idx="minor">
            <a:schemeClr val="dk1"/>
          </a:fontRef>
        </p:style>
        <p:txBody>
          <a:bodyPr rtlCol="0"/>
          <a:lstStyle/>
          <a:p>
            <a:pPr defTabSz="914363" fontAlgn="auto">
              <a:spcAft>
                <a:spcPts val="0"/>
              </a:spcAft>
              <a:buFontTx/>
              <a:buNone/>
              <a:defRPr/>
            </a:pPr>
            <a:r>
              <a:rPr lang="en-US" dirty="0" smtClean="0">
                <a:solidFill>
                  <a:schemeClr val="tx1"/>
                </a:solidFill>
                <a:latin typeface="Tahoma" pitchFamily="34" charset="0"/>
                <a:ea typeface="Tahoma" pitchFamily="34" charset="0"/>
                <a:cs typeface="Tahoma" pitchFamily="34" charset="0"/>
              </a:rPr>
              <a:t>  </a:t>
            </a:r>
            <a:r>
              <a:rPr lang="en-US" sz="3600" dirty="0" smtClean="0">
                <a:solidFill>
                  <a:schemeClr val="tx1"/>
                </a:solidFill>
                <a:latin typeface="Tahoma" pitchFamily="34" charset="0"/>
                <a:ea typeface="Tahoma" pitchFamily="34" charset="0"/>
                <a:cs typeface="Tahoma" pitchFamily="34" charset="0"/>
              </a:rPr>
              <a:t>Sector Offices         189</a:t>
            </a:r>
          </a:p>
          <a:p>
            <a:pPr defTabSz="914363" fontAlgn="auto">
              <a:spcAft>
                <a:spcPts val="0"/>
              </a:spcAft>
              <a:buFontTx/>
              <a:buNone/>
              <a:defRPr/>
            </a:pPr>
            <a:r>
              <a:rPr lang="en-US" sz="3600" dirty="0" smtClean="0">
                <a:solidFill>
                  <a:schemeClr val="tx1"/>
                </a:solidFill>
                <a:latin typeface="Tahoma" pitchFamily="34" charset="0"/>
                <a:ea typeface="Tahoma" pitchFamily="34" charset="0"/>
                <a:cs typeface="Tahoma" pitchFamily="34" charset="0"/>
              </a:rPr>
              <a:t>  Area Offices            710 </a:t>
            </a:r>
          </a:p>
          <a:p>
            <a:pPr defTabSz="914363" fontAlgn="auto">
              <a:spcAft>
                <a:spcPts val="0"/>
              </a:spcAft>
              <a:buFontTx/>
              <a:buNone/>
              <a:defRPr/>
            </a:pPr>
            <a:r>
              <a:rPr lang="en-US" sz="3600" dirty="0" smtClean="0">
                <a:solidFill>
                  <a:schemeClr val="tx1"/>
                </a:solidFill>
                <a:latin typeface="Tahoma" pitchFamily="34" charset="0"/>
                <a:ea typeface="Tahoma" pitchFamily="34" charset="0"/>
                <a:cs typeface="Tahoma" pitchFamily="34" charset="0"/>
              </a:rPr>
              <a:t>  Sales Managers     4,277</a:t>
            </a:r>
          </a:p>
          <a:p>
            <a:pPr defTabSz="914363" fontAlgn="auto">
              <a:spcAft>
                <a:spcPts val="0"/>
              </a:spcAft>
              <a:buFontTx/>
              <a:buNone/>
              <a:defRPr/>
            </a:pPr>
            <a:r>
              <a:rPr lang="en-US" sz="3600" dirty="0" smtClean="0">
                <a:solidFill>
                  <a:schemeClr val="tx1"/>
                </a:solidFill>
                <a:latin typeface="Tahoma" pitchFamily="34" charset="0"/>
                <a:ea typeface="Tahoma" pitchFamily="34" charset="0"/>
                <a:cs typeface="Tahoma" pitchFamily="34" charset="0"/>
              </a:rPr>
              <a:t>  Sales Officers       11,322</a:t>
            </a:r>
          </a:p>
          <a:p>
            <a:pPr defTabSz="914363" fontAlgn="auto">
              <a:spcAft>
                <a:spcPts val="0"/>
              </a:spcAft>
              <a:buFontTx/>
              <a:buNone/>
              <a:defRPr/>
            </a:pPr>
            <a:r>
              <a:rPr lang="en-US" sz="3600" dirty="0" smtClean="0">
                <a:solidFill>
                  <a:schemeClr val="tx1"/>
                </a:solidFill>
                <a:latin typeface="Tahoma" pitchFamily="34" charset="0"/>
                <a:ea typeface="Tahoma" pitchFamily="34" charset="0"/>
                <a:cs typeface="Tahoma" pitchFamily="34" charset="0"/>
              </a:rPr>
              <a:t>  Sales Reps           93,551</a:t>
            </a:r>
          </a:p>
        </p:txBody>
      </p:sp>
      <p:pic>
        <p:nvPicPr>
          <p:cNvPr id="5" name="Picture 4"/>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30476"/>
            <a:ext cx="9144000" cy="2308324"/>
          </a:xfrm>
          <a:prstGeom prst="rect">
            <a:avLst/>
          </a:prstGeom>
        </p:spPr>
        <p:txBody>
          <a:bodyPr>
            <a:spAutoFit/>
          </a:bodyPr>
          <a:lstStyle/>
          <a:p>
            <a:pPr algn="ctr" fontAlgn="auto">
              <a:spcBef>
                <a:spcPts val="0"/>
              </a:spcBef>
              <a:spcAft>
                <a:spcPts val="0"/>
              </a:spcAft>
              <a:buFont typeface="Wingdings" pitchFamily="2" charset="2"/>
              <a:buNone/>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STATE LIFE</a:t>
            </a:r>
          </a:p>
          <a:p>
            <a:pPr algn="ctr" fontAlgn="auto">
              <a:spcBef>
                <a:spcPts val="0"/>
              </a:spcBef>
              <a:spcAft>
                <a:spcPts val="0"/>
              </a:spcAft>
              <a:buFont typeface="Wingdings" pitchFamily="2" charset="2"/>
              <a:buNone/>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OWNED </a:t>
            </a:r>
          </a:p>
          <a:p>
            <a:pPr algn="ctr" fontAlgn="auto">
              <a:spcBef>
                <a:spcPts val="0"/>
              </a:spcBef>
              <a:spcAft>
                <a:spcPts val="0"/>
              </a:spcAft>
              <a:buFont typeface="Wingdings" pitchFamily="2" charset="2"/>
              <a:buNone/>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COMMERCIAL BUILDINGS </a:t>
            </a:r>
          </a:p>
        </p:txBody>
      </p:sp>
      <p:pic>
        <p:nvPicPr>
          <p:cNvPr id="6" name="Picture 5"/>
          <p:cNvPicPr>
            <a:picLocks noChangeAspect="1" noChangeArrowheads="1"/>
          </p:cNvPicPr>
          <p:nvPr/>
        </p:nvPicPr>
        <p:blipFill>
          <a:blip r:embed="rId3" cstate="print"/>
          <a:srcRect/>
          <a:stretch>
            <a:fillRect/>
          </a:stretch>
        </p:blipFill>
        <p:spPr bwMode="auto">
          <a:xfrm>
            <a:off x="3581400" y="1066800"/>
            <a:ext cx="1987826" cy="1981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a:grpSpLocks/>
          </p:cNvGrpSpPr>
          <p:nvPr/>
        </p:nvGrpSpPr>
        <p:grpSpPr bwMode="auto">
          <a:xfrm>
            <a:off x="304800" y="1143000"/>
            <a:ext cx="8458200" cy="4419600"/>
            <a:chOff x="914400" y="1219200"/>
            <a:chExt cx="7620000" cy="4419600"/>
          </a:xfrm>
        </p:grpSpPr>
        <p:sp>
          <p:nvSpPr>
            <p:cNvPr id="2" name="Rounded Rectangle 1"/>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 name="Rounded Rectangle 2"/>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cxnSp>
        <p:nvCxnSpPr>
          <p:cNvPr id="7" name="Straight Connector 6"/>
          <p:cNvCxnSpPr/>
          <p:nvPr/>
        </p:nvCxnSpPr>
        <p:spPr>
          <a:xfrm rot="5400000">
            <a:off x="2362200" y="3352800"/>
            <a:ext cx="4267200"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pic>
        <p:nvPicPr>
          <p:cNvPr id="9" name="Picture 8"/>
          <p:cNvPicPr/>
          <p:nvPr/>
        </p:nvPicPr>
        <p:blipFill>
          <a:blip r:embed="rId2" cstate="print"/>
          <a:srcRect/>
          <a:stretch>
            <a:fillRect/>
          </a:stretch>
        </p:blipFill>
        <p:spPr bwMode="auto">
          <a:xfrm>
            <a:off x="914400" y="1447800"/>
            <a:ext cx="3048000" cy="30480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p:nvPr/>
        </p:nvPicPr>
        <p:blipFill>
          <a:blip r:embed="rId3" cstate="print">
            <a:lum contrast="-20000"/>
          </a:blip>
          <a:srcRect/>
          <a:stretch>
            <a:fillRect/>
          </a:stretch>
        </p:blipFill>
        <p:spPr bwMode="auto">
          <a:xfrm>
            <a:off x="5029200" y="1447800"/>
            <a:ext cx="3048000" cy="30480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914400" y="4562475"/>
            <a:ext cx="30480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NO. </a:t>
            </a:r>
            <a:r>
              <a:rPr lang="en-US" b="1" dirty="0">
                <a:latin typeface="Tahoma" pitchFamily="34" charset="0"/>
                <a:ea typeface="Tahoma" pitchFamily="34" charset="0"/>
                <a:cs typeface="Tahoma" pitchFamily="34" charset="0"/>
              </a:rPr>
              <a:t>#1A, 1B &amp; IC </a:t>
            </a:r>
          </a:p>
          <a:p>
            <a:pPr marL="400050" indent="-400050" algn="ctr" fontAlgn="auto">
              <a:spcBef>
                <a:spcPts val="0"/>
              </a:spcBef>
              <a:spcAft>
                <a:spcPts val="0"/>
              </a:spcAft>
              <a:defRPr/>
            </a:pPr>
            <a:r>
              <a:rPr lang="en-US" dirty="0">
                <a:latin typeface="Tahoma" pitchFamily="34" charset="0"/>
                <a:ea typeface="Tahoma" pitchFamily="34" charset="0"/>
                <a:cs typeface="Tahoma" pitchFamily="34" charset="0"/>
              </a:rPr>
              <a:t>I.I. </a:t>
            </a:r>
            <a:r>
              <a:rPr lang="en-US" dirty="0" err="1">
                <a:latin typeface="Tahoma" pitchFamily="34" charset="0"/>
                <a:ea typeface="Tahoma" pitchFamily="34" charset="0"/>
                <a:cs typeface="Tahoma" pitchFamily="34" charset="0"/>
              </a:rPr>
              <a:t>Chundrigar</a:t>
            </a:r>
            <a:r>
              <a:rPr lang="en-US" dirty="0">
                <a:latin typeface="Tahoma" pitchFamily="34" charset="0"/>
                <a:ea typeface="Tahoma" pitchFamily="34" charset="0"/>
                <a:cs typeface="Tahoma" pitchFamily="34" charset="0"/>
              </a:rPr>
              <a:t> Road</a:t>
            </a:r>
          </a:p>
        </p:txBody>
      </p:sp>
      <p:sp>
        <p:nvSpPr>
          <p:cNvPr id="14" name="Rectangle 13"/>
          <p:cNvSpPr/>
          <p:nvPr/>
        </p:nvSpPr>
        <p:spPr>
          <a:xfrm>
            <a:off x="4953000" y="4562475"/>
            <a:ext cx="32004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 </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NO. </a:t>
            </a:r>
            <a:r>
              <a:rPr lang="en-US" b="1" dirty="0">
                <a:latin typeface="Tahoma" pitchFamily="34" charset="0"/>
                <a:ea typeface="Tahoma" pitchFamily="34" charset="0"/>
                <a:cs typeface="Tahoma" pitchFamily="34" charset="0"/>
              </a:rPr>
              <a:t>1&amp; Annex </a:t>
            </a:r>
          </a:p>
          <a:p>
            <a:pPr algn="ctr" fontAlgn="auto">
              <a:spcBef>
                <a:spcPts val="0"/>
              </a:spcBef>
              <a:spcAft>
                <a:spcPts val="0"/>
              </a:spcAft>
              <a:defRPr/>
            </a:pPr>
            <a:r>
              <a:rPr lang="en-US" dirty="0">
                <a:latin typeface="Tahoma" pitchFamily="34" charset="0"/>
                <a:ea typeface="Tahoma" pitchFamily="34" charset="0"/>
                <a:cs typeface="Tahoma" pitchFamily="34" charset="0"/>
              </a:rPr>
              <a:t>I.I. </a:t>
            </a:r>
            <a:r>
              <a:rPr lang="en-US" dirty="0" err="1">
                <a:latin typeface="Tahoma" pitchFamily="34" charset="0"/>
                <a:ea typeface="Tahoma" pitchFamily="34" charset="0"/>
                <a:cs typeface="Tahoma" pitchFamily="34" charset="0"/>
              </a:rPr>
              <a:t>Chundrigar</a:t>
            </a:r>
            <a:r>
              <a:rPr lang="en-US" dirty="0">
                <a:latin typeface="Tahoma" pitchFamily="34" charset="0"/>
                <a:ea typeface="Tahoma" pitchFamily="34" charset="0"/>
                <a:cs typeface="Tahoma" pitchFamily="34" charset="0"/>
              </a:rPr>
              <a:t> Road</a:t>
            </a:r>
          </a:p>
        </p:txBody>
      </p:sp>
      <p:sp>
        <p:nvSpPr>
          <p:cNvPr id="15" name="Rectangle 14"/>
          <p:cNvSpPr/>
          <p:nvPr/>
        </p:nvSpPr>
        <p:spPr>
          <a:xfrm>
            <a:off x="2895600" y="235803"/>
            <a:ext cx="33528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KARACHI</a:t>
            </a:r>
          </a:p>
        </p:txBody>
      </p:sp>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
          <p:cNvGrpSpPr>
            <a:grpSpLocks/>
          </p:cNvGrpSpPr>
          <p:nvPr/>
        </p:nvGrpSpPr>
        <p:grpSpPr bwMode="auto">
          <a:xfrm>
            <a:off x="304800" y="11430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cxnSp>
        <p:nvCxnSpPr>
          <p:cNvPr id="5" name="Straight Connector 4"/>
          <p:cNvCxnSpPr/>
          <p:nvPr/>
        </p:nvCxnSpPr>
        <p:spPr>
          <a:xfrm rot="5400000">
            <a:off x="2362200" y="3352800"/>
            <a:ext cx="42672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pic>
        <p:nvPicPr>
          <p:cNvPr id="7" name="Picture 6"/>
          <p:cNvPicPr/>
          <p:nvPr/>
        </p:nvPicPr>
        <p:blipFill>
          <a:blip r:embed="rId2" cstate="print"/>
          <a:srcRect/>
          <a:stretch>
            <a:fillRect/>
          </a:stretch>
        </p:blipFill>
        <p:spPr bwMode="auto">
          <a:xfrm>
            <a:off x="914400" y="1524000"/>
            <a:ext cx="3276600" cy="2971800"/>
          </a:xfrm>
          <a:prstGeom prst="rect">
            <a:avLst/>
          </a:prstGeom>
          <a:solidFill>
            <a:srgbClr val="FFFFFF">
              <a:shade val="85000"/>
            </a:srgbClr>
          </a:solidFill>
          <a:ln w="31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38200" y="4495800"/>
            <a:ext cx="33528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b="1" dirty="0">
                <a:latin typeface="Tahoma" pitchFamily="34" charset="0"/>
                <a:ea typeface="Tahoma" pitchFamily="34" charset="0"/>
                <a:cs typeface="Tahoma" pitchFamily="34" charset="0"/>
              </a:rPr>
              <a:t> NO. 2, 2A &amp; 2B </a:t>
            </a:r>
          </a:p>
          <a:p>
            <a:pPr algn="ctr" fontAlgn="auto">
              <a:spcBef>
                <a:spcPts val="0"/>
              </a:spcBef>
              <a:spcAft>
                <a:spcPts val="0"/>
              </a:spcAft>
              <a:defRPr/>
            </a:pPr>
            <a:r>
              <a:rPr lang="en-US" dirty="0">
                <a:latin typeface="Tahoma" pitchFamily="34" charset="0"/>
                <a:ea typeface="Tahoma" pitchFamily="34" charset="0"/>
                <a:cs typeface="Tahoma" pitchFamily="34" charset="0"/>
              </a:rPr>
              <a:t>Wallace Road</a:t>
            </a:r>
          </a:p>
        </p:txBody>
      </p:sp>
      <p:pic>
        <p:nvPicPr>
          <p:cNvPr id="10" name="Picture 9"/>
          <p:cNvPicPr/>
          <p:nvPr/>
        </p:nvPicPr>
        <p:blipFill>
          <a:blip r:embed="rId3" cstate="print"/>
          <a:srcRect/>
          <a:stretch>
            <a:fillRect/>
          </a:stretch>
        </p:blipFill>
        <p:spPr bwMode="auto">
          <a:xfrm>
            <a:off x="4876800" y="1600200"/>
            <a:ext cx="33528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4876800" y="4495800"/>
            <a:ext cx="34290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b="1" dirty="0">
                <a:latin typeface="Tahoma" pitchFamily="34" charset="0"/>
                <a:ea typeface="Tahoma" pitchFamily="34" charset="0"/>
                <a:cs typeface="Tahoma" pitchFamily="34" charset="0"/>
              </a:rPr>
              <a:t> NO. 3</a:t>
            </a:r>
            <a:r>
              <a:rPr lang="en-US" dirty="0">
                <a:latin typeface="+mn-lt"/>
                <a:cs typeface="+mn-cs"/>
              </a:rPr>
              <a:t> </a:t>
            </a:r>
          </a:p>
          <a:p>
            <a:pPr algn="ctr" fontAlgn="auto">
              <a:spcBef>
                <a:spcPts val="0"/>
              </a:spcBef>
              <a:spcAft>
                <a:spcPts val="0"/>
              </a:spcAft>
              <a:defRPr/>
            </a:pPr>
            <a:r>
              <a:rPr lang="en-US" dirty="0">
                <a:latin typeface="+mn-lt"/>
                <a:cs typeface="+mn-cs"/>
              </a:rPr>
              <a:t>Dr. </a:t>
            </a:r>
            <a:r>
              <a:rPr lang="en-US" dirty="0" err="1">
                <a:latin typeface="+mn-lt"/>
                <a:cs typeface="+mn-cs"/>
              </a:rPr>
              <a:t>Ziauddin</a:t>
            </a:r>
            <a:r>
              <a:rPr lang="en-US" dirty="0">
                <a:latin typeface="+mn-lt"/>
                <a:cs typeface="+mn-cs"/>
              </a:rPr>
              <a:t> Ahmed Road</a:t>
            </a:r>
          </a:p>
        </p:txBody>
      </p:sp>
      <p:sp>
        <p:nvSpPr>
          <p:cNvPr id="13" name="Rectangle 12"/>
          <p:cNvSpPr/>
          <p:nvPr/>
        </p:nvSpPr>
        <p:spPr>
          <a:xfrm>
            <a:off x="2895600" y="235803"/>
            <a:ext cx="33528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KARACHI</a:t>
            </a:r>
          </a:p>
        </p:txBody>
      </p:sp>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
          <p:cNvGrpSpPr>
            <a:grpSpLocks/>
          </p:cNvGrpSpPr>
          <p:nvPr/>
        </p:nvGrpSpPr>
        <p:grpSpPr bwMode="auto">
          <a:xfrm>
            <a:off x="304800" y="11430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2895600" y="235803"/>
            <a:ext cx="33528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KARACHI</a:t>
            </a:r>
          </a:p>
        </p:txBody>
      </p:sp>
      <p:cxnSp>
        <p:nvCxnSpPr>
          <p:cNvPr id="7" name="Straight Connector 6"/>
          <p:cNvCxnSpPr/>
          <p:nvPr/>
        </p:nvCxnSpPr>
        <p:spPr>
          <a:xfrm rot="5400000">
            <a:off x="2362200" y="3352800"/>
            <a:ext cx="42672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pic>
        <p:nvPicPr>
          <p:cNvPr id="8" name="Picture 7"/>
          <p:cNvPicPr/>
          <p:nvPr/>
        </p:nvPicPr>
        <p:blipFill>
          <a:blip r:embed="rId2" cstate="print"/>
          <a:srcRect/>
          <a:stretch>
            <a:fillRect/>
          </a:stretch>
        </p:blipFill>
        <p:spPr bwMode="auto">
          <a:xfrm>
            <a:off x="762000" y="1524000"/>
            <a:ext cx="3505200" cy="28956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143000" y="4495800"/>
            <a:ext cx="29718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b="1" dirty="0">
                <a:latin typeface="Tahoma" pitchFamily="34" charset="0"/>
                <a:ea typeface="Tahoma" pitchFamily="34" charset="0"/>
                <a:cs typeface="Tahoma" pitchFamily="34" charset="0"/>
              </a:rPr>
              <a:t> NO.</a:t>
            </a:r>
            <a:r>
              <a:rPr lang="en-US" dirty="0">
                <a:latin typeface="+mn-lt"/>
                <a:cs typeface="+mn-cs"/>
              </a:rPr>
              <a:t> </a:t>
            </a:r>
            <a:r>
              <a:rPr lang="en-US" b="1" dirty="0">
                <a:latin typeface="Tahoma" pitchFamily="34" charset="0"/>
                <a:ea typeface="Tahoma" pitchFamily="34" charset="0"/>
                <a:cs typeface="Tahoma" pitchFamily="34" charset="0"/>
              </a:rPr>
              <a:t>4</a:t>
            </a:r>
          </a:p>
          <a:p>
            <a:pPr algn="ctr" fontAlgn="auto">
              <a:spcBef>
                <a:spcPts val="0"/>
              </a:spcBef>
              <a:spcAft>
                <a:spcPts val="0"/>
              </a:spcAft>
              <a:defRPr/>
            </a:pPr>
            <a:r>
              <a:rPr lang="en-US" dirty="0" err="1">
                <a:latin typeface="+mn-lt"/>
                <a:cs typeface="+mn-cs"/>
              </a:rPr>
              <a:t>Shahreh</a:t>
            </a:r>
            <a:r>
              <a:rPr lang="en-US" dirty="0">
                <a:latin typeface="+mn-lt"/>
                <a:cs typeface="+mn-cs"/>
              </a:rPr>
              <a:t> </a:t>
            </a:r>
            <a:r>
              <a:rPr lang="en-US" dirty="0" err="1">
                <a:latin typeface="+mn-lt"/>
                <a:cs typeface="+mn-cs"/>
              </a:rPr>
              <a:t>Liaquat</a:t>
            </a:r>
            <a:endParaRPr lang="en-US" dirty="0">
              <a:latin typeface="+mn-lt"/>
              <a:cs typeface="+mn-cs"/>
            </a:endParaRPr>
          </a:p>
        </p:txBody>
      </p:sp>
      <p:pic>
        <p:nvPicPr>
          <p:cNvPr id="11" name="Picture 10"/>
          <p:cNvPicPr/>
          <p:nvPr/>
        </p:nvPicPr>
        <p:blipFill>
          <a:blip r:embed="rId3" cstate="print"/>
          <a:srcRect/>
          <a:stretch>
            <a:fillRect/>
          </a:stretch>
        </p:blipFill>
        <p:spPr bwMode="auto">
          <a:xfrm>
            <a:off x="4800600" y="1524000"/>
            <a:ext cx="35052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4724400" y="4495800"/>
            <a:ext cx="36576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b="1" dirty="0">
                <a:latin typeface="Tahoma" pitchFamily="34" charset="0"/>
                <a:ea typeface="Tahoma" pitchFamily="34" charset="0"/>
                <a:cs typeface="Tahoma" pitchFamily="34" charset="0"/>
              </a:rPr>
              <a:t> NO.</a:t>
            </a:r>
            <a:r>
              <a:rPr lang="en-US" dirty="0">
                <a:latin typeface="+mn-lt"/>
                <a:cs typeface="+mn-cs"/>
              </a:rPr>
              <a:t> </a:t>
            </a:r>
            <a:r>
              <a:rPr lang="en-US" b="1" dirty="0">
                <a:latin typeface="Tahoma" pitchFamily="34" charset="0"/>
                <a:ea typeface="Tahoma" pitchFamily="34" charset="0"/>
                <a:cs typeface="Tahoma" pitchFamily="34" charset="0"/>
              </a:rPr>
              <a:t>5B</a:t>
            </a:r>
            <a:r>
              <a:rPr lang="en-US" b="1" dirty="0">
                <a:latin typeface="+mn-lt"/>
                <a:cs typeface="+mn-cs"/>
              </a:rPr>
              <a:t> </a:t>
            </a:r>
          </a:p>
          <a:p>
            <a:pPr algn="ctr" fontAlgn="auto">
              <a:spcBef>
                <a:spcPts val="0"/>
              </a:spcBef>
              <a:spcAft>
                <a:spcPts val="0"/>
              </a:spcAft>
              <a:defRPr/>
            </a:pPr>
            <a:r>
              <a:rPr lang="en-US" b="1" dirty="0" err="1">
                <a:latin typeface="+mn-lt"/>
                <a:cs typeface="+mn-cs"/>
              </a:rPr>
              <a:t>Zaibunnissa</a:t>
            </a:r>
            <a:r>
              <a:rPr lang="en-US" b="1" dirty="0">
                <a:latin typeface="+mn-lt"/>
                <a:cs typeface="+mn-cs"/>
              </a:rPr>
              <a:t> Street, </a:t>
            </a:r>
            <a:r>
              <a:rPr lang="en-US" b="1" dirty="0" err="1">
                <a:latin typeface="+mn-lt"/>
                <a:cs typeface="+mn-cs"/>
              </a:rPr>
              <a:t>Saddar</a:t>
            </a:r>
            <a:endParaRPr lang="en-US" dirty="0">
              <a:latin typeface="+mn-lt"/>
              <a:cs typeface="+mn-cs"/>
            </a:endParaRPr>
          </a:p>
        </p:txBody>
      </p:sp>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p:cNvGrpSpPr>
            <a:grpSpLocks/>
          </p:cNvGrpSpPr>
          <p:nvPr/>
        </p:nvGrpSpPr>
        <p:grpSpPr bwMode="auto">
          <a:xfrm>
            <a:off x="381000" y="12192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2895600" y="235803"/>
            <a:ext cx="33528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KARACHI</a:t>
            </a:r>
          </a:p>
        </p:txBody>
      </p:sp>
      <p:cxnSp>
        <p:nvCxnSpPr>
          <p:cNvPr id="7" name="Straight Connector 6"/>
          <p:cNvCxnSpPr/>
          <p:nvPr/>
        </p:nvCxnSpPr>
        <p:spPr>
          <a:xfrm rot="5400000">
            <a:off x="2438400" y="34290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8" name="Picture 7"/>
          <p:cNvPicPr/>
          <p:nvPr/>
        </p:nvPicPr>
        <p:blipFill>
          <a:blip r:embed="rId2" cstate="print"/>
          <a:srcRect/>
          <a:stretch>
            <a:fillRect/>
          </a:stretch>
        </p:blipFill>
        <p:spPr bwMode="auto">
          <a:xfrm>
            <a:off x="762000" y="1673352"/>
            <a:ext cx="3639312" cy="2898648"/>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62000" y="4638675"/>
            <a:ext cx="3733800" cy="862013"/>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NO.</a:t>
            </a:r>
            <a:r>
              <a:rPr lang="en-US" sz="1600" b="1" dirty="0">
                <a:latin typeface="Tahoma" pitchFamily="34" charset="0"/>
                <a:ea typeface="Tahoma" pitchFamily="34" charset="0"/>
                <a:cs typeface="Tahoma" pitchFamily="34" charset="0"/>
              </a:rPr>
              <a:t> 5 &amp; 5A </a:t>
            </a:r>
          </a:p>
          <a:p>
            <a:pPr algn="ctr" fontAlgn="auto">
              <a:spcBef>
                <a:spcPts val="0"/>
              </a:spcBef>
              <a:spcAft>
                <a:spcPts val="0"/>
              </a:spcAft>
              <a:defRPr/>
            </a:pPr>
            <a:r>
              <a:rPr lang="en-US" sz="1600" b="1" dirty="0">
                <a:latin typeface="Tahoma" pitchFamily="34" charset="0"/>
                <a:ea typeface="Tahoma" pitchFamily="34" charset="0"/>
                <a:cs typeface="Tahoma" pitchFamily="34" charset="0"/>
              </a:rPr>
              <a:t>Abdullah </a:t>
            </a:r>
            <a:r>
              <a:rPr lang="en-US" sz="1600" b="1" dirty="0" err="1">
                <a:latin typeface="Tahoma" pitchFamily="34" charset="0"/>
                <a:ea typeface="Tahoma" pitchFamily="34" charset="0"/>
                <a:cs typeface="Tahoma" pitchFamily="34" charset="0"/>
              </a:rPr>
              <a:t>Haroon</a:t>
            </a:r>
            <a:r>
              <a:rPr lang="en-US" sz="1600" b="1" dirty="0">
                <a:latin typeface="Tahoma" pitchFamily="34" charset="0"/>
                <a:ea typeface="Tahoma" pitchFamily="34" charset="0"/>
                <a:cs typeface="Tahoma" pitchFamily="34" charset="0"/>
              </a:rPr>
              <a:t> Road</a:t>
            </a:r>
          </a:p>
        </p:txBody>
      </p:sp>
      <p:pic>
        <p:nvPicPr>
          <p:cNvPr id="10" name="Picture 9"/>
          <p:cNvPicPr/>
          <p:nvPr/>
        </p:nvPicPr>
        <p:blipFill>
          <a:blip r:embed="rId3" cstate="print"/>
          <a:srcRect/>
          <a:stretch>
            <a:fillRect/>
          </a:stretch>
        </p:blipFill>
        <p:spPr bwMode="auto">
          <a:xfrm>
            <a:off x="4800600" y="1676400"/>
            <a:ext cx="36576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4724400" y="4648200"/>
            <a:ext cx="3733800" cy="89217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sz="2000" dirty="0">
                <a:latin typeface="Tahoma" pitchFamily="34" charset="0"/>
                <a:ea typeface="Tahoma" pitchFamily="34" charset="0"/>
                <a:cs typeface="Tahoma" pitchFamily="34" charset="0"/>
              </a:rPr>
              <a:t/>
            </a:r>
            <a:br>
              <a:rPr lang="en-US" sz="20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NO. 9 , Principal Office,</a:t>
            </a:r>
          </a:p>
          <a:p>
            <a:pPr algn="ctr" fontAlgn="auto">
              <a:spcBef>
                <a:spcPts val="0"/>
              </a:spcBef>
              <a:spcAft>
                <a:spcPts val="0"/>
              </a:spcAft>
              <a:defRPr/>
            </a:pPr>
            <a:r>
              <a:rPr lang="en-US" sz="1600" b="1" dirty="0">
                <a:latin typeface="Tahoma" pitchFamily="34" charset="0"/>
                <a:ea typeface="Tahoma" pitchFamily="34" charset="0"/>
                <a:cs typeface="Tahoma" pitchFamily="34" charset="0"/>
              </a:rPr>
              <a:t>Dr. </a:t>
            </a:r>
            <a:r>
              <a:rPr lang="en-US" sz="1600" b="1" dirty="0" err="1">
                <a:latin typeface="Tahoma" pitchFamily="34" charset="0"/>
                <a:ea typeface="Tahoma" pitchFamily="34" charset="0"/>
                <a:cs typeface="Tahoma" pitchFamily="34" charset="0"/>
              </a:rPr>
              <a:t>Ziauddin</a:t>
            </a:r>
            <a:r>
              <a:rPr lang="en-US" sz="1600" b="1" dirty="0">
                <a:latin typeface="Tahoma" pitchFamily="34" charset="0"/>
                <a:ea typeface="Tahoma" pitchFamily="34" charset="0"/>
                <a:cs typeface="Tahoma" pitchFamily="34" charset="0"/>
              </a:rPr>
              <a:t> Road</a:t>
            </a:r>
          </a:p>
        </p:txBody>
      </p:sp>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 </a:t>
            </a:r>
          </a:p>
        </p:txBody>
      </p:sp>
      <p:sp>
        <p:nvSpPr>
          <p:cNvPr id="3075" name="Rectangle 3"/>
          <p:cNvSpPr>
            <a:spLocks noGrp="1" noChangeArrowheads="1"/>
          </p:cNvSpPr>
          <p:nvPr>
            <p:ph type="body" idx="1"/>
          </p:nvPr>
        </p:nvSpPr>
        <p:spPr/>
        <p:txBody>
          <a:bodyPr/>
          <a:lstStyle/>
          <a:p>
            <a:pPr eaLnBrk="1" hangingPunct="1">
              <a:buFontTx/>
              <a:buNone/>
            </a:pPr>
            <a:r>
              <a:rPr lang="en-US" smtClean="0"/>
              <a:t>  </a:t>
            </a:r>
          </a:p>
        </p:txBody>
      </p:sp>
      <p:pic>
        <p:nvPicPr>
          <p:cNvPr id="3076" name="Picture 4" descr="alhamdulillah"/>
          <p:cNvPicPr>
            <a:picLocks noChangeAspect="1" noChangeArrowheads="1"/>
          </p:cNvPicPr>
          <p:nvPr/>
        </p:nvPicPr>
        <p:blipFill>
          <a:blip r:embed="rId2" cstate="print"/>
          <a:srcRect/>
          <a:stretch>
            <a:fillRect/>
          </a:stretch>
        </p:blipFill>
        <p:spPr bwMode="auto">
          <a:xfrm>
            <a:off x="762000" y="890588"/>
            <a:ext cx="7620000" cy="507682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p:cNvGrpSpPr>
            <a:grpSpLocks/>
          </p:cNvGrpSpPr>
          <p:nvPr/>
        </p:nvGrpSpPr>
        <p:grpSpPr bwMode="auto">
          <a:xfrm>
            <a:off x="381000" y="12192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2895600" y="235803"/>
            <a:ext cx="33528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KARACHI</a:t>
            </a:r>
          </a:p>
        </p:txBody>
      </p:sp>
      <p:cxnSp>
        <p:nvCxnSpPr>
          <p:cNvPr id="7" name="Straight Connector 6"/>
          <p:cNvCxnSpPr/>
          <p:nvPr/>
        </p:nvCxnSpPr>
        <p:spPr>
          <a:xfrm rot="5400000">
            <a:off x="2438400" y="34290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8" name="Picture 7"/>
          <p:cNvPicPr/>
          <p:nvPr/>
        </p:nvPicPr>
        <p:blipFill>
          <a:blip r:embed="rId2" cstate="print"/>
          <a:srcRect/>
          <a:stretch>
            <a:fillRect/>
          </a:stretch>
        </p:blipFill>
        <p:spPr bwMode="auto">
          <a:xfrm>
            <a:off x="838200" y="1600200"/>
            <a:ext cx="3429000" cy="2971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838200" y="4638675"/>
            <a:ext cx="34290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NO. </a:t>
            </a:r>
            <a:r>
              <a:rPr lang="en-US" b="1" dirty="0">
                <a:latin typeface="+mn-lt"/>
                <a:cs typeface="+mn-cs"/>
              </a:rPr>
              <a:t>11 </a:t>
            </a:r>
          </a:p>
          <a:p>
            <a:pPr algn="ctr" fontAlgn="auto">
              <a:spcBef>
                <a:spcPts val="0"/>
              </a:spcBef>
              <a:spcAft>
                <a:spcPts val="0"/>
              </a:spcAft>
              <a:defRPr/>
            </a:pPr>
            <a:r>
              <a:rPr lang="en-US" b="1" dirty="0">
                <a:latin typeface="+mn-lt"/>
                <a:cs typeface="+mn-cs"/>
              </a:rPr>
              <a:t>Abdullah </a:t>
            </a:r>
            <a:r>
              <a:rPr lang="en-US" b="1" dirty="0" err="1">
                <a:latin typeface="+mn-lt"/>
                <a:cs typeface="+mn-cs"/>
              </a:rPr>
              <a:t>Haroon</a:t>
            </a:r>
            <a:r>
              <a:rPr lang="en-US" b="1" dirty="0">
                <a:latin typeface="+mn-lt"/>
                <a:cs typeface="+mn-cs"/>
              </a:rPr>
              <a:t> Road</a:t>
            </a:r>
          </a:p>
        </p:txBody>
      </p:sp>
      <p:pic>
        <p:nvPicPr>
          <p:cNvPr id="10" name="Picture 9"/>
          <p:cNvPicPr/>
          <p:nvPr/>
        </p:nvPicPr>
        <p:blipFill>
          <a:blip r:embed="rId3" cstate="print"/>
          <a:srcRect/>
          <a:stretch>
            <a:fillRect/>
          </a:stretch>
        </p:blipFill>
        <p:spPr bwMode="auto">
          <a:xfrm>
            <a:off x="4876800" y="1600200"/>
            <a:ext cx="3429000" cy="2971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4953000" y="4638675"/>
            <a:ext cx="3429000" cy="923925"/>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NO. </a:t>
            </a:r>
            <a:r>
              <a:rPr lang="en-US" b="1" dirty="0">
                <a:latin typeface="+mn-lt"/>
                <a:cs typeface="+mn-cs"/>
              </a:rPr>
              <a:t>12 </a:t>
            </a:r>
          </a:p>
          <a:p>
            <a:pPr algn="ctr" fontAlgn="auto">
              <a:spcBef>
                <a:spcPts val="0"/>
              </a:spcBef>
              <a:spcAft>
                <a:spcPts val="0"/>
              </a:spcAft>
              <a:defRPr/>
            </a:pPr>
            <a:r>
              <a:rPr lang="en-US" b="1" dirty="0">
                <a:latin typeface="+mn-lt"/>
                <a:cs typeface="+mn-cs"/>
              </a:rPr>
              <a:t>Abdullah </a:t>
            </a:r>
            <a:r>
              <a:rPr lang="en-US" b="1" dirty="0" err="1">
                <a:latin typeface="+mn-lt"/>
                <a:cs typeface="+mn-cs"/>
              </a:rPr>
              <a:t>Haroon</a:t>
            </a:r>
            <a:r>
              <a:rPr lang="en-US" b="1" dirty="0">
                <a:latin typeface="+mn-lt"/>
                <a:cs typeface="+mn-cs"/>
              </a:rPr>
              <a:t> Road</a:t>
            </a:r>
          </a:p>
        </p:txBody>
      </p:sp>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p:cNvGrpSpPr>
            <a:grpSpLocks/>
          </p:cNvGrpSpPr>
          <p:nvPr/>
        </p:nvGrpSpPr>
        <p:grpSpPr bwMode="auto">
          <a:xfrm>
            <a:off x="304800" y="11430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381000" y="235803"/>
            <a:ext cx="83058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HYDERABAD </a:t>
            </a:r>
          </a:p>
        </p:txBody>
      </p:sp>
      <p:cxnSp>
        <p:nvCxnSpPr>
          <p:cNvPr id="7" name="Straight Connector 6"/>
          <p:cNvCxnSpPr/>
          <p:nvPr/>
        </p:nvCxnSpPr>
        <p:spPr>
          <a:xfrm rot="5400000">
            <a:off x="2362200" y="33528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9" name="Picture 8"/>
          <p:cNvPicPr/>
          <p:nvPr/>
        </p:nvPicPr>
        <p:blipFill>
          <a:blip r:embed="rId2" cstate="print"/>
          <a:srcRect/>
          <a:stretch>
            <a:fillRect/>
          </a:stretch>
        </p:blipFill>
        <p:spPr bwMode="auto">
          <a:xfrm>
            <a:off x="762000" y="1600200"/>
            <a:ext cx="3429000" cy="2971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762000" y="4648200"/>
            <a:ext cx="3429000" cy="646113"/>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GUL CENTER</a:t>
            </a:r>
          </a:p>
          <a:p>
            <a:pPr algn="ctr" fontAlgn="auto">
              <a:spcBef>
                <a:spcPts val="0"/>
              </a:spcBef>
              <a:spcAft>
                <a:spcPts val="0"/>
              </a:spcAft>
              <a:defRPr/>
            </a:pPr>
            <a:r>
              <a:rPr lang="en-US" dirty="0">
                <a:latin typeface="Tahoma" pitchFamily="34" charset="0"/>
                <a:ea typeface="Tahoma" pitchFamily="34" charset="0"/>
                <a:cs typeface="Tahoma" pitchFamily="34" charset="0"/>
              </a:rPr>
              <a:t>164 Hyderabad </a:t>
            </a:r>
            <a:r>
              <a:rPr lang="en-US" dirty="0" err="1">
                <a:latin typeface="Tahoma" pitchFamily="34" charset="0"/>
                <a:ea typeface="Tahoma" pitchFamily="34" charset="0"/>
                <a:cs typeface="Tahoma" pitchFamily="34" charset="0"/>
              </a:rPr>
              <a:t>Cantt</a:t>
            </a:r>
            <a:endParaRPr lang="en-US" dirty="0">
              <a:latin typeface="Tahoma" pitchFamily="34" charset="0"/>
              <a:ea typeface="Tahoma" pitchFamily="34" charset="0"/>
              <a:cs typeface="Tahoma" pitchFamily="34" charset="0"/>
            </a:endParaRPr>
          </a:p>
        </p:txBody>
      </p:sp>
      <p:pic>
        <p:nvPicPr>
          <p:cNvPr id="15" name="Picture 14"/>
          <p:cNvPicPr/>
          <p:nvPr/>
        </p:nvPicPr>
        <p:blipFill>
          <a:blip r:embed="rId3" cstate="print"/>
          <a:srcRect/>
          <a:stretch>
            <a:fillRect/>
          </a:stretch>
        </p:blipFill>
        <p:spPr bwMode="auto">
          <a:xfrm>
            <a:off x="4800600" y="1600200"/>
            <a:ext cx="35814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p:cNvSpPr/>
          <p:nvPr/>
        </p:nvSpPr>
        <p:spPr>
          <a:xfrm>
            <a:off x="4572000" y="4532313"/>
            <a:ext cx="3733800" cy="954087"/>
          </a:xfrm>
          <a:prstGeom prst="rect">
            <a:avLst/>
          </a:prstGeom>
        </p:spPr>
        <p:txBody>
          <a:bodyPr>
            <a:spAutoFit/>
          </a:bodyPr>
          <a:lstStyle/>
          <a:p>
            <a:pPr algn="ctr" fontAlgn="auto">
              <a:spcBef>
                <a:spcPts val="0"/>
              </a:spcBef>
              <a:spcAft>
                <a:spcPts val="0"/>
              </a:spcAft>
              <a:defRPr/>
            </a:pPr>
            <a:r>
              <a:rPr lang="en-US" sz="2000" b="1" dirty="0">
                <a:solidFill>
                  <a:schemeClr val="tx2">
                    <a:lumMod val="90000"/>
                  </a:schemeClr>
                </a:solidFill>
                <a:latin typeface="Tahoma" pitchFamily="34" charset="0"/>
                <a:ea typeface="Tahoma" pitchFamily="34" charset="0"/>
                <a:cs typeface="Tahoma" pitchFamily="34" charset="0"/>
              </a:rPr>
              <a:t>STATE LIFE BUILDING </a:t>
            </a:r>
          </a:p>
          <a:p>
            <a:pPr algn="ctr" fontAlgn="auto">
              <a:spcBef>
                <a:spcPts val="0"/>
              </a:spcBef>
              <a:spcAft>
                <a:spcPts val="0"/>
              </a:spcAft>
              <a:defRPr/>
            </a:pPr>
            <a:r>
              <a:rPr lang="en-US" dirty="0">
                <a:latin typeface="+mn-lt"/>
                <a:cs typeface="+mn-cs"/>
              </a:rPr>
              <a:t>NO. 50 </a:t>
            </a:r>
            <a:r>
              <a:rPr lang="en-US" dirty="0" err="1">
                <a:latin typeface="+mn-lt"/>
                <a:cs typeface="+mn-cs"/>
              </a:rPr>
              <a:t>Thandi</a:t>
            </a:r>
            <a:r>
              <a:rPr lang="en-US" dirty="0">
                <a:latin typeface="+mn-lt"/>
                <a:cs typeface="+mn-cs"/>
              </a:rPr>
              <a:t> </a:t>
            </a:r>
            <a:r>
              <a:rPr lang="en-US" dirty="0" err="1">
                <a:latin typeface="+mn-lt"/>
                <a:cs typeface="+mn-cs"/>
              </a:rPr>
              <a:t>Sarak</a:t>
            </a:r>
            <a:endParaRPr lang="en-US" dirty="0">
              <a:latin typeface="+mn-lt"/>
              <a:cs typeface="+mn-cs"/>
            </a:endParaRPr>
          </a:p>
          <a:p>
            <a:pPr algn="ctr" fontAlgn="auto">
              <a:spcBef>
                <a:spcPts val="0"/>
              </a:spcBef>
              <a:spcAft>
                <a:spcPts val="0"/>
              </a:spcAft>
              <a:defRPr/>
            </a:pPr>
            <a:r>
              <a:rPr lang="en-US" dirty="0">
                <a:latin typeface="+mn-lt"/>
                <a:cs typeface="+mn-cs"/>
              </a:rPr>
              <a:t> Hyderabad</a:t>
            </a:r>
          </a:p>
        </p:txBody>
      </p:sp>
      <p:pic>
        <p:nvPicPr>
          <p:cNvPr id="13" name="Picture 12"/>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
          <p:cNvGrpSpPr>
            <a:grpSpLocks/>
          </p:cNvGrpSpPr>
          <p:nvPr/>
        </p:nvGrpSpPr>
        <p:grpSpPr bwMode="auto">
          <a:xfrm>
            <a:off x="304800" y="11430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2057400" y="159603"/>
            <a:ext cx="50292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MIRPURKHAS</a:t>
            </a:r>
          </a:p>
        </p:txBody>
      </p:sp>
      <p:pic>
        <p:nvPicPr>
          <p:cNvPr id="8" name="Picture 7"/>
          <p:cNvPicPr/>
          <p:nvPr/>
        </p:nvPicPr>
        <p:blipFill>
          <a:blip r:embed="rId2" cstate="print"/>
          <a:srcRect/>
          <a:stretch>
            <a:fillRect/>
          </a:stretch>
        </p:blipFill>
        <p:spPr bwMode="auto">
          <a:xfrm>
            <a:off x="2438400" y="1639669"/>
            <a:ext cx="41148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18"/>
          <p:cNvSpPr>
            <a:spLocks noChangeArrowheads="1"/>
          </p:cNvSpPr>
          <p:nvPr/>
        </p:nvSpPr>
        <p:spPr bwMode="auto">
          <a:xfrm>
            <a:off x="2590800" y="4611688"/>
            <a:ext cx="3733800" cy="646112"/>
          </a:xfrm>
          <a:prstGeom prst="rect">
            <a:avLst/>
          </a:prstGeom>
          <a:noFill/>
          <a:ln w="3175">
            <a:noFill/>
            <a:miter lim="800000"/>
            <a:headEnd/>
            <a:tailEnd/>
          </a:ln>
        </p:spPr>
        <p:txBody>
          <a:bodyPr>
            <a:spAutoFit/>
          </a:bodyPr>
          <a:lstStyle/>
          <a:p>
            <a:pPr algn="ctr" fontAlgn="auto">
              <a:spcBef>
                <a:spcPts val="0"/>
              </a:spcBef>
              <a:spcAft>
                <a:spcPts val="0"/>
              </a:spcAft>
              <a:defRPr/>
            </a:pPr>
            <a:r>
              <a:rPr lang="en-US" sz="2000" b="1" dirty="0">
                <a:solidFill>
                  <a:schemeClr val="tx2">
                    <a:lumMod val="90000"/>
                  </a:schemeClr>
                </a:solidFill>
                <a:latin typeface="Tahoma" pitchFamily="34" charset="0"/>
                <a:ea typeface="Tahoma" pitchFamily="34" charset="0"/>
                <a:cs typeface="Tahoma" pitchFamily="34" charset="0"/>
              </a:rPr>
              <a:t>STATE LIFE BUILDING </a:t>
            </a:r>
          </a:p>
          <a:p>
            <a:pPr algn="ctr" fontAlgn="auto">
              <a:spcBef>
                <a:spcPts val="0"/>
              </a:spcBef>
              <a:spcAft>
                <a:spcPts val="0"/>
              </a:spcAft>
              <a:defRPr/>
            </a:pPr>
            <a:r>
              <a:rPr lang="en-US" sz="1600" b="1" dirty="0" err="1">
                <a:latin typeface="Tahoma" pitchFamily="34" charset="0"/>
                <a:ea typeface="Tahoma" pitchFamily="34" charset="0"/>
                <a:cs typeface="Tahoma" pitchFamily="34" charset="0"/>
              </a:rPr>
              <a:t>Mirpurkhas</a:t>
            </a:r>
            <a:endParaRPr lang="en-US" sz="1600" b="1" dirty="0">
              <a:latin typeface="Tahoma" pitchFamily="34" charset="0"/>
              <a:ea typeface="Tahoma" pitchFamily="34" charset="0"/>
              <a:cs typeface="Tahoma" pitchFamily="34" charset="0"/>
            </a:endParaRPr>
          </a:p>
        </p:txBody>
      </p:sp>
      <p:pic>
        <p:nvPicPr>
          <p:cNvPr id="10" name="Picture 9"/>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
          <p:cNvGrpSpPr>
            <a:grpSpLocks/>
          </p:cNvGrpSpPr>
          <p:nvPr/>
        </p:nvGrpSpPr>
        <p:grpSpPr bwMode="auto">
          <a:xfrm>
            <a:off x="304800" y="11430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0" y="221159"/>
            <a:ext cx="9144000" cy="769441"/>
          </a:xfrm>
          <a:prstGeom prst="rect">
            <a:avLst/>
          </a:prstGeom>
          <a:noFill/>
        </p:spPr>
        <p:txBody>
          <a:bodyPr>
            <a:spAutoFit/>
          </a:bodyPr>
          <a:lstStyle/>
          <a:p>
            <a:pPr algn="ctr" fontAlgn="auto">
              <a:spcBef>
                <a:spcPts val="0"/>
              </a:spcBef>
              <a:spcAft>
                <a:spcPts val="0"/>
              </a:spcAft>
              <a:defRPr/>
            </a:pP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LARKANA AND SUKKUR</a:t>
            </a:r>
          </a:p>
        </p:txBody>
      </p:sp>
      <p:cxnSp>
        <p:nvCxnSpPr>
          <p:cNvPr id="7" name="Straight Connector 6"/>
          <p:cNvCxnSpPr/>
          <p:nvPr/>
        </p:nvCxnSpPr>
        <p:spPr>
          <a:xfrm rot="5400000">
            <a:off x="2362200" y="33528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8" name="Picture 7"/>
          <p:cNvPicPr/>
          <p:nvPr/>
        </p:nvPicPr>
        <p:blipFill>
          <a:blip r:embed="rId2" cstate="print"/>
          <a:srcRect/>
          <a:stretch>
            <a:fillRect/>
          </a:stretch>
        </p:blipFill>
        <p:spPr bwMode="auto">
          <a:xfrm>
            <a:off x="762000" y="1600200"/>
            <a:ext cx="34290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685800" y="4495800"/>
            <a:ext cx="3505200" cy="954088"/>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 </a:t>
            </a:r>
            <a:endParaRPr lang="en-US" sz="1100" b="1" dirty="0">
              <a:solidFill>
                <a:schemeClr val="tx2">
                  <a:lumMod val="90000"/>
                </a:schemeClr>
              </a:solidFill>
              <a:latin typeface="Tahoma" pitchFamily="34" charset="0"/>
              <a:ea typeface="Tahoma" pitchFamily="34" charset="0"/>
              <a:cs typeface="Tahoma" pitchFamily="34" charset="0"/>
            </a:endParaRPr>
          </a:p>
          <a:p>
            <a:pPr algn="ctr" eaLnBrk="0" fontAlgn="auto" hangingPunct="0">
              <a:spcBef>
                <a:spcPts val="0"/>
              </a:spcBef>
              <a:spcAft>
                <a:spcPts val="0"/>
              </a:spcAft>
              <a:defRPr/>
            </a:pPr>
            <a:r>
              <a:rPr lang="en-US" dirty="0" err="1">
                <a:latin typeface="Tahoma" pitchFamily="34" charset="0"/>
                <a:ea typeface="Tahoma" pitchFamily="34" charset="0"/>
                <a:cs typeface="Tahoma" pitchFamily="34" charset="0"/>
              </a:rPr>
              <a:t>Quaid</a:t>
            </a:r>
            <a:r>
              <a:rPr lang="en-US" dirty="0">
                <a:latin typeface="Tahoma" pitchFamily="34" charset="0"/>
                <a:ea typeface="Tahoma" pitchFamily="34" charset="0"/>
                <a:cs typeface="Tahoma" pitchFamily="34" charset="0"/>
              </a:rPr>
              <a:t>-e-</a:t>
            </a:r>
            <a:r>
              <a:rPr lang="en-US" dirty="0" err="1">
                <a:latin typeface="Tahoma" pitchFamily="34" charset="0"/>
                <a:ea typeface="Tahoma" pitchFamily="34" charset="0"/>
                <a:cs typeface="Tahoma" pitchFamily="34" charset="0"/>
              </a:rPr>
              <a:t>Awam</a:t>
            </a:r>
            <a:r>
              <a:rPr lang="en-US" dirty="0">
                <a:latin typeface="Tahoma" pitchFamily="34" charset="0"/>
                <a:ea typeface="Tahoma" pitchFamily="34" charset="0"/>
                <a:cs typeface="Tahoma" pitchFamily="34" charset="0"/>
              </a:rPr>
              <a:t> Road</a:t>
            </a:r>
            <a:endParaRPr lang="en-US" sz="1100" dirty="0">
              <a:latin typeface="Tahoma" pitchFamily="34" charset="0"/>
              <a:ea typeface="Tahoma" pitchFamily="34" charset="0"/>
              <a:cs typeface="Tahoma" pitchFamily="34" charset="0"/>
            </a:endParaRPr>
          </a:p>
          <a:p>
            <a:pPr algn="ctr" eaLnBrk="0" fontAlgn="auto" hangingPunct="0">
              <a:spcBef>
                <a:spcPts val="0"/>
              </a:spcBef>
              <a:spcAft>
                <a:spcPts val="0"/>
              </a:spcAft>
              <a:defRPr/>
            </a:pPr>
            <a:r>
              <a:rPr lang="en-US" dirty="0" err="1">
                <a:latin typeface="Tahoma" pitchFamily="34" charset="0"/>
                <a:ea typeface="Tahoma" pitchFamily="34" charset="0"/>
                <a:cs typeface="Tahoma" pitchFamily="34" charset="0"/>
              </a:rPr>
              <a:t>Larkana</a:t>
            </a:r>
            <a:endParaRPr lang="en-US" dirty="0">
              <a:latin typeface="Tahoma" pitchFamily="34" charset="0"/>
              <a:ea typeface="Tahoma" pitchFamily="34" charset="0"/>
              <a:cs typeface="Tahoma" pitchFamily="34" charset="0"/>
            </a:endParaRPr>
          </a:p>
        </p:txBody>
      </p:sp>
      <p:pic>
        <p:nvPicPr>
          <p:cNvPr id="14" name="Picture 13"/>
          <p:cNvPicPr/>
          <p:nvPr/>
        </p:nvPicPr>
        <p:blipFill>
          <a:blip r:embed="rId3" cstate="print"/>
          <a:srcRect/>
          <a:stretch>
            <a:fillRect/>
          </a:stretch>
        </p:blipFill>
        <p:spPr bwMode="auto">
          <a:xfrm>
            <a:off x="4800600" y="1600200"/>
            <a:ext cx="35052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4724400" y="4535488"/>
            <a:ext cx="3733800" cy="922337"/>
          </a:xfrm>
          <a:prstGeom prst="rect">
            <a:avLst/>
          </a:prstGeom>
        </p:spPr>
        <p:txBody>
          <a:bodyPr>
            <a:spAutoFit/>
          </a:bodyPr>
          <a:lstStyle/>
          <a:p>
            <a:pPr algn="ctr" fontAlgn="auto">
              <a:spcBef>
                <a:spcPts val="0"/>
              </a:spcBef>
              <a:spcAft>
                <a:spcPts val="0"/>
              </a:spcAft>
              <a:defRPr/>
            </a:pPr>
            <a:r>
              <a:rPr lang="en-US" b="1" dirty="0">
                <a:solidFill>
                  <a:schemeClr val="tx2">
                    <a:lumMod val="90000"/>
                  </a:schemeClr>
                </a:solidFill>
                <a:latin typeface="Tahoma" pitchFamily="34" charset="0"/>
                <a:ea typeface="Tahoma" pitchFamily="34" charset="0"/>
                <a:cs typeface="Tahoma" pitchFamily="34" charset="0"/>
              </a:rPr>
              <a:t>STATE LIFE BUILDING </a:t>
            </a:r>
          </a:p>
          <a:p>
            <a:pPr algn="ctr" fontAlgn="auto">
              <a:spcBef>
                <a:spcPts val="0"/>
              </a:spcBef>
              <a:spcAft>
                <a:spcPts val="0"/>
              </a:spcAft>
              <a:defRPr/>
            </a:pPr>
            <a:r>
              <a:rPr lang="en-US" dirty="0" err="1">
                <a:latin typeface="Tahoma" pitchFamily="34" charset="0"/>
                <a:ea typeface="Tahoma" pitchFamily="34" charset="0"/>
                <a:cs typeface="Tahoma" pitchFamily="34" charset="0"/>
              </a:rPr>
              <a:t>Minara</a:t>
            </a:r>
            <a:r>
              <a:rPr lang="en-US" dirty="0">
                <a:latin typeface="Tahoma" pitchFamily="34" charset="0"/>
                <a:ea typeface="Tahoma" pitchFamily="34" charset="0"/>
                <a:cs typeface="Tahoma" pitchFamily="34" charset="0"/>
              </a:rPr>
              <a:t> Road</a:t>
            </a:r>
          </a:p>
          <a:p>
            <a:pPr algn="ctr" fontAlgn="auto">
              <a:spcBef>
                <a:spcPts val="0"/>
              </a:spcBef>
              <a:spcAft>
                <a:spcPts val="0"/>
              </a:spcAft>
              <a:defRPr/>
            </a:pP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Sukkur</a:t>
            </a:r>
            <a:endParaRPr lang="en-US" dirty="0">
              <a:latin typeface="Tahoma" pitchFamily="34" charset="0"/>
              <a:ea typeface="Tahoma" pitchFamily="34" charset="0"/>
              <a:cs typeface="Tahoma" pitchFamily="34" charset="0"/>
            </a:endParaRPr>
          </a:p>
        </p:txBody>
      </p:sp>
      <p:pic>
        <p:nvPicPr>
          <p:cNvPr id="13" name="Picture 12"/>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
          <p:cNvGrpSpPr>
            <a:grpSpLocks/>
          </p:cNvGrpSpPr>
          <p:nvPr/>
        </p:nvGrpSpPr>
        <p:grpSpPr bwMode="auto">
          <a:xfrm>
            <a:off x="304800" y="1295400"/>
            <a:ext cx="8458200" cy="42672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4833"/>
              <a:ext cx="7468401" cy="4268334"/>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0" y="312003"/>
            <a:ext cx="9144000" cy="769441"/>
          </a:xfrm>
          <a:prstGeom prst="rect">
            <a:avLst/>
          </a:prstGeom>
          <a:noFill/>
        </p:spPr>
        <p:txBody>
          <a:bodyPr>
            <a:spAutoFit/>
          </a:bodyPr>
          <a:lstStyle/>
          <a:p>
            <a:pPr algn="ctr" fontAlgn="auto">
              <a:spcBef>
                <a:spcPts val="0"/>
              </a:spcBef>
              <a:spcAft>
                <a:spcPts val="0"/>
              </a:spcAft>
              <a:defRPr/>
            </a:pP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MULTAN AND RAWALPINDI</a:t>
            </a:r>
          </a:p>
        </p:txBody>
      </p:sp>
      <p:cxnSp>
        <p:nvCxnSpPr>
          <p:cNvPr id="7" name="Straight Connector 6"/>
          <p:cNvCxnSpPr/>
          <p:nvPr/>
        </p:nvCxnSpPr>
        <p:spPr>
          <a:xfrm rot="5400000">
            <a:off x="2362200" y="33528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8" name="Picture 7"/>
          <p:cNvPicPr/>
          <p:nvPr/>
        </p:nvPicPr>
        <p:blipFill>
          <a:blip r:embed="rId2" cstate="print"/>
          <a:srcRect/>
          <a:stretch>
            <a:fillRect/>
          </a:stretch>
        </p:blipFill>
        <p:spPr bwMode="auto">
          <a:xfrm>
            <a:off x="762000" y="1524000"/>
            <a:ext cx="3581400" cy="2971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4" name="Rectangle 8"/>
          <p:cNvSpPr>
            <a:spLocks noChangeArrowheads="1"/>
          </p:cNvSpPr>
          <p:nvPr/>
        </p:nvSpPr>
        <p:spPr bwMode="auto">
          <a:xfrm>
            <a:off x="609600" y="4562475"/>
            <a:ext cx="3657600" cy="923925"/>
          </a:xfrm>
          <a:prstGeom prst="rect">
            <a:avLst/>
          </a:prstGeom>
          <a:noFill/>
          <a:ln w="9525">
            <a:noFill/>
            <a:miter lim="800000"/>
            <a:headEnd/>
            <a:tailEnd/>
          </a:ln>
        </p:spPr>
        <p:txBody>
          <a:bodyPr>
            <a:spAutoFit/>
          </a:bodyPr>
          <a:lstStyle/>
          <a:p>
            <a:pPr algn="ctr"/>
            <a:r>
              <a:rPr lang="en-US" b="1">
                <a:solidFill>
                  <a:srgbClr val="FFFF00"/>
                </a:solidFill>
                <a:latin typeface="Tahoma" pitchFamily="34" charset="0"/>
                <a:cs typeface="Tahoma" pitchFamily="34" charset="0"/>
              </a:rPr>
              <a:t>STATE LIFE BUILDING</a:t>
            </a:r>
          </a:p>
          <a:p>
            <a:pPr algn="ctr"/>
            <a:r>
              <a:rPr lang="en-US">
                <a:latin typeface="Tahoma" pitchFamily="34" charset="0"/>
                <a:cs typeface="Tahoma" pitchFamily="34" charset="0"/>
              </a:rPr>
              <a:t>Chowk Nawan Shahar</a:t>
            </a:r>
          </a:p>
          <a:p>
            <a:pPr algn="ctr"/>
            <a:r>
              <a:rPr lang="en-US">
                <a:latin typeface="Tahoma" pitchFamily="34" charset="0"/>
                <a:cs typeface="Tahoma" pitchFamily="34" charset="0"/>
              </a:rPr>
              <a:t>Multan</a:t>
            </a:r>
          </a:p>
        </p:txBody>
      </p:sp>
      <p:pic>
        <p:nvPicPr>
          <p:cNvPr id="10" name="Picture 9"/>
          <p:cNvPicPr/>
          <p:nvPr/>
        </p:nvPicPr>
        <p:blipFill>
          <a:blip r:embed="rId3" cstate="print"/>
          <a:srcRect/>
          <a:stretch>
            <a:fillRect/>
          </a:stretch>
        </p:blipFill>
        <p:spPr bwMode="auto">
          <a:xfrm>
            <a:off x="4800600" y="1524000"/>
            <a:ext cx="3429000" cy="2971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6" name="Rectangle 10"/>
          <p:cNvSpPr>
            <a:spLocks noChangeArrowheads="1"/>
          </p:cNvSpPr>
          <p:nvPr/>
        </p:nvSpPr>
        <p:spPr bwMode="auto">
          <a:xfrm>
            <a:off x="4724400" y="4562475"/>
            <a:ext cx="3505200" cy="923925"/>
          </a:xfrm>
          <a:prstGeom prst="rect">
            <a:avLst/>
          </a:prstGeom>
          <a:noFill/>
          <a:ln w="9525">
            <a:noFill/>
            <a:miter lim="800000"/>
            <a:headEnd/>
            <a:tailEnd/>
          </a:ln>
        </p:spPr>
        <p:txBody>
          <a:bodyPr>
            <a:spAutoFit/>
          </a:bodyPr>
          <a:lstStyle/>
          <a:p>
            <a:pPr algn="ctr"/>
            <a:r>
              <a:rPr lang="en-US" b="1">
                <a:solidFill>
                  <a:srgbClr val="FFFF00"/>
                </a:solidFill>
                <a:latin typeface="Tahoma" pitchFamily="34" charset="0"/>
                <a:cs typeface="Tahoma" pitchFamily="34" charset="0"/>
              </a:rPr>
              <a:t>STATE LIFE BUILDING</a:t>
            </a:r>
            <a:r>
              <a:rPr lang="en-US">
                <a:latin typeface="Tahoma" pitchFamily="34" charset="0"/>
                <a:cs typeface="Tahoma" pitchFamily="34" charset="0"/>
              </a:rPr>
              <a:t> </a:t>
            </a:r>
          </a:p>
          <a:p>
            <a:pPr algn="ctr"/>
            <a:r>
              <a:rPr lang="en-US">
                <a:latin typeface="Tahoma" pitchFamily="34" charset="0"/>
                <a:cs typeface="Tahoma" pitchFamily="34" charset="0"/>
              </a:rPr>
              <a:t>NO. 1 ,The Mall</a:t>
            </a:r>
          </a:p>
          <a:p>
            <a:pPr algn="ctr"/>
            <a:r>
              <a:rPr lang="en-US">
                <a:latin typeface="Tahoma" pitchFamily="34" charset="0"/>
                <a:cs typeface="Tahoma" pitchFamily="34" charset="0"/>
              </a:rPr>
              <a:t>Rawalpindi</a:t>
            </a:r>
          </a:p>
        </p:txBody>
      </p:sp>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
          <p:cNvGrpSpPr>
            <a:grpSpLocks/>
          </p:cNvGrpSpPr>
          <p:nvPr/>
        </p:nvGrpSpPr>
        <p:grpSpPr bwMode="auto">
          <a:xfrm>
            <a:off x="304800" y="1143000"/>
            <a:ext cx="8458200" cy="44196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5400"/>
              <a:ext cx="7468401" cy="42672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228600" y="228600"/>
            <a:ext cx="85344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ISLAMABAD</a:t>
            </a:r>
          </a:p>
        </p:txBody>
      </p:sp>
      <p:cxnSp>
        <p:nvCxnSpPr>
          <p:cNvPr id="7" name="Straight Connector 6"/>
          <p:cNvCxnSpPr/>
          <p:nvPr/>
        </p:nvCxnSpPr>
        <p:spPr>
          <a:xfrm rot="5400000">
            <a:off x="2362200" y="33528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10" name="Picture 9"/>
          <p:cNvPicPr/>
          <p:nvPr/>
        </p:nvPicPr>
        <p:blipFill>
          <a:blip r:embed="rId2" cstate="print"/>
          <a:srcRect/>
          <a:stretch>
            <a:fillRect/>
          </a:stretch>
        </p:blipFill>
        <p:spPr bwMode="auto">
          <a:xfrm>
            <a:off x="4876800" y="1600200"/>
            <a:ext cx="3505200" cy="2743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798" name="Rectangle 10"/>
          <p:cNvSpPr>
            <a:spLocks noChangeArrowheads="1"/>
          </p:cNvSpPr>
          <p:nvPr/>
        </p:nvSpPr>
        <p:spPr bwMode="auto">
          <a:xfrm>
            <a:off x="4800600" y="4495800"/>
            <a:ext cx="3429000" cy="923925"/>
          </a:xfrm>
          <a:prstGeom prst="rect">
            <a:avLst/>
          </a:prstGeom>
          <a:noFill/>
          <a:ln w="9525">
            <a:noFill/>
            <a:miter lim="800000"/>
            <a:headEnd/>
            <a:tailEnd/>
          </a:ln>
        </p:spPr>
        <p:txBody>
          <a:bodyPr>
            <a:spAutoFit/>
          </a:bodyPr>
          <a:lstStyle/>
          <a:p>
            <a:pPr algn="ctr"/>
            <a:r>
              <a:rPr lang="en-US" b="1">
                <a:solidFill>
                  <a:srgbClr val="FFFF00"/>
                </a:solidFill>
                <a:latin typeface="Tahoma" pitchFamily="34" charset="0"/>
                <a:cs typeface="Tahoma" pitchFamily="34" charset="0"/>
              </a:rPr>
              <a:t>STATE LIFE BUILDING </a:t>
            </a:r>
          </a:p>
          <a:p>
            <a:pPr algn="ctr"/>
            <a:r>
              <a:rPr lang="en-US">
                <a:latin typeface="Tahoma" pitchFamily="34" charset="0"/>
                <a:cs typeface="Tahoma" pitchFamily="34" charset="0"/>
              </a:rPr>
              <a:t>No. 9, 33-E , Buland Markaz</a:t>
            </a:r>
          </a:p>
          <a:p>
            <a:pPr algn="ctr"/>
            <a:r>
              <a:rPr lang="en-US">
                <a:latin typeface="Tahoma" pitchFamily="34" charset="0"/>
                <a:cs typeface="Tahoma" pitchFamily="34" charset="0"/>
              </a:rPr>
              <a:t>Islamabad</a:t>
            </a:r>
          </a:p>
        </p:txBody>
      </p:sp>
      <p:sp>
        <p:nvSpPr>
          <p:cNvPr id="13" name="Rectangle 12"/>
          <p:cNvSpPr/>
          <p:nvPr/>
        </p:nvSpPr>
        <p:spPr>
          <a:xfrm>
            <a:off x="762000" y="4486275"/>
            <a:ext cx="3505200" cy="923925"/>
          </a:xfrm>
          <a:prstGeom prst="rect">
            <a:avLst/>
          </a:prstGeom>
        </p:spPr>
        <p:txBody>
          <a:bodyPr>
            <a:spAutoFit/>
          </a:bodyPr>
          <a:lstStyle/>
          <a:p>
            <a:pPr algn="ctr" fontAlgn="auto">
              <a:spcBef>
                <a:spcPts val="0"/>
              </a:spcBef>
              <a:spcAft>
                <a:spcPts val="0"/>
              </a:spcAft>
              <a:defRPr/>
            </a:pPr>
            <a:r>
              <a:rPr lang="en-US" b="1" dirty="0">
                <a:solidFill>
                  <a:schemeClr val="tx2">
                    <a:lumMod val="75000"/>
                  </a:schemeClr>
                </a:solidFill>
                <a:latin typeface="Tahoma" pitchFamily="34" charset="0"/>
                <a:ea typeface="Tahoma" pitchFamily="34" charset="0"/>
                <a:cs typeface="Tahoma" pitchFamily="34" charset="0"/>
              </a:rPr>
              <a:t>STATE LIFE BUILDING </a:t>
            </a:r>
          </a:p>
          <a:p>
            <a:pPr algn="ctr" fontAlgn="auto">
              <a:spcBef>
                <a:spcPts val="0"/>
              </a:spcBef>
              <a:spcAft>
                <a:spcPts val="0"/>
              </a:spcAft>
              <a:defRPr/>
            </a:pPr>
            <a:r>
              <a:rPr lang="en-US" dirty="0">
                <a:latin typeface="Tahoma" pitchFamily="34" charset="0"/>
                <a:ea typeface="Tahoma" pitchFamily="34" charset="0"/>
                <a:cs typeface="Tahoma" pitchFamily="34" charset="0"/>
              </a:rPr>
              <a:t>Plot NO. 7 - (Phase-1)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Blue Area - Islamabad</a:t>
            </a:r>
          </a:p>
        </p:txBody>
      </p:sp>
      <p:pic>
        <p:nvPicPr>
          <p:cNvPr id="14" name="Picture 13"/>
          <p:cNvPicPr/>
          <p:nvPr/>
        </p:nvPicPr>
        <p:blipFill>
          <a:blip r:embed="rId3" cstate="print"/>
          <a:srcRect/>
          <a:stretch>
            <a:fillRect/>
          </a:stretch>
        </p:blipFill>
        <p:spPr bwMode="auto">
          <a:xfrm>
            <a:off x="685800" y="1600200"/>
            <a:ext cx="3581400" cy="27558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
          <p:cNvGrpSpPr>
            <a:grpSpLocks/>
          </p:cNvGrpSpPr>
          <p:nvPr/>
        </p:nvGrpSpPr>
        <p:grpSpPr bwMode="auto">
          <a:xfrm>
            <a:off x="304800" y="1295400"/>
            <a:ext cx="8458200" cy="42672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200" y="1294833"/>
              <a:ext cx="7468401" cy="4268334"/>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2286000" y="312003"/>
            <a:ext cx="4648200" cy="830997"/>
          </a:xfrm>
          <a:prstGeom prst="rect">
            <a:avLst/>
          </a:prstGeom>
          <a:noFill/>
        </p:spPr>
        <p:txBody>
          <a:bodyPr>
            <a:spAutoFit/>
          </a:bodyPr>
          <a:lstStyle/>
          <a:p>
            <a:pPr algn="ctr" fontAlgn="auto">
              <a:spcBef>
                <a:spcPts val="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FAISALABAD </a:t>
            </a:r>
          </a:p>
        </p:txBody>
      </p:sp>
      <p:pic>
        <p:nvPicPr>
          <p:cNvPr id="11" name="Picture 10"/>
          <p:cNvPicPr/>
          <p:nvPr/>
        </p:nvPicPr>
        <p:blipFill>
          <a:blip r:embed="rId2" cstate="print"/>
          <a:srcRect/>
          <a:stretch>
            <a:fillRect/>
          </a:stretch>
        </p:blipFill>
        <p:spPr bwMode="auto">
          <a:xfrm>
            <a:off x="2362200" y="1600200"/>
            <a:ext cx="4495800" cy="28956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21" name="Rectangle 11"/>
          <p:cNvSpPr>
            <a:spLocks noChangeArrowheads="1"/>
          </p:cNvSpPr>
          <p:nvPr/>
        </p:nvSpPr>
        <p:spPr bwMode="auto">
          <a:xfrm>
            <a:off x="2209800" y="4562475"/>
            <a:ext cx="4572000" cy="923925"/>
          </a:xfrm>
          <a:prstGeom prst="rect">
            <a:avLst/>
          </a:prstGeom>
          <a:noFill/>
          <a:ln w="9525">
            <a:noFill/>
            <a:miter lim="800000"/>
            <a:headEnd/>
            <a:tailEnd/>
          </a:ln>
        </p:spPr>
        <p:txBody>
          <a:bodyPr>
            <a:spAutoFit/>
          </a:bodyPr>
          <a:lstStyle/>
          <a:p>
            <a:pPr algn="ctr"/>
            <a:r>
              <a:rPr lang="en-US" b="1">
                <a:solidFill>
                  <a:srgbClr val="FFFF00"/>
                </a:solidFill>
                <a:latin typeface="Tahoma" pitchFamily="34" charset="0"/>
                <a:cs typeface="Tahoma" pitchFamily="34" charset="0"/>
              </a:rPr>
              <a:t>STATE LIFE BUILDING</a:t>
            </a:r>
          </a:p>
          <a:p>
            <a:pPr algn="ctr"/>
            <a:r>
              <a:rPr lang="en-US" b="1">
                <a:latin typeface="Calibri" pitchFamily="34" charset="0"/>
              </a:rPr>
              <a:t>No. 2 Liaquat Road</a:t>
            </a:r>
          </a:p>
          <a:p>
            <a:pPr algn="ctr"/>
            <a:r>
              <a:rPr lang="en-US" b="1">
                <a:latin typeface="Calibri" pitchFamily="34" charset="0"/>
              </a:rPr>
              <a:t>Faisalabad</a:t>
            </a:r>
            <a:endParaRPr lang="en-US">
              <a:latin typeface="Tahoma" pitchFamily="34" charset="0"/>
              <a:cs typeface="Tahoma" pitchFamily="34" charset="0"/>
            </a:endParaRPr>
          </a:p>
        </p:txBody>
      </p:sp>
      <p:pic>
        <p:nvPicPr>
          <p:cNvPr id="10" name="Picture 9"/>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
          <p:cNvGrpSpPr>
            <a:grpSpLocks/>
          </p:cNvGrpSpPr>
          <p:nvPr/>
        </p:nvGrpSpPr>
        <p:grpSpPr bwMode="auto">
          <a:xfrm>
            <a:off x="457200" y="1371600"/>
            <a:ext cx="8077200" cy="4267200"/>
            <a:chOff x="914400" y="1219200"/>
            <a:chExt cx="7620000" cy="4419600"/>
          </a:xfrm>
        </p:grpSpPr>
        <p:sp>
          <p:nvSpPr>
            <p:cNvPr id="3" name="Rounded Rectangle 2"/>
            <p:cNvSpPr/>
            <p:nvPr/>
          </p:nvSpPr>
          <p:spPr bwMode="auto">
            <a:xfrm>
              <a:off x="914400" y="1219200"/>
              <a:ext cx="7620000" cy="441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990780" y="1294833"/>
              <a:ext cx="7467241" cy="4268334"/>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 name="Rectangle 5"/>
          <p:cNvSpPr/>
          <p:nvPr/>
        </p:nvSpPr>
        <p:spPr>
          <a:xfrm>
            <a:off x="457200" y="385870"/>
            <a:ext cx="8153400" cy="757130"/>
          </a:xfrm>
          <a:prstGeom prst="rect">
            <a:avLst/>
          </a:prstGeom>
          <a:noFill/>
        </p:spPr>
        <p:txBody>
          <a:bodyPr>
            <a:spAutoFit/>
          </a:bodyPr>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PESHAWAR &amp; D.I. KHAN</a:t>
            </a:r>
          </a:p>
        </p:txBody>
      </p:sp>
      <p:cxnSp>
        <p:nvCxnSpPr>
          <p:cNvPr id="7" name="Straight Connector 6"/>
          <p:cNvCxnSpPr>
            <a:stCxn id="3" idx="0"/>
          </p:cNvCxnSpPr>
          <p:nvPr/>
        </p:nvCxnSpPr>
        <p:spPr>
          <a:xfrm rot="16200000" flipH="1">
            <a:off x="2362200" y="3505200"/>
            <a:ext cx="426720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9" name="Picture 8"/>
          <p:cNvPicPr/>
          <p:nvPr/>
        </p:nvPicPr>
        <p:blipFill>
          <a:blip r:embed="rId2" cstate="print"/>
          <a:srcRect/>
          <a:stretch>
            <a:fillRect/>
          </a:stretch>
        </p:blipFill>
        <p:spPr bwMode="auto">
          <a:xfrm>
            <a:off x="990600" y="1752600"/>
            <a:ext cx="3200400" cy="2743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762000" y="4572000"/>
            <a:ext cx="3429000" cy="646113"/>
          </a:xfrm>
          <a:prstGeom prst="rect">
            <a:avLst/>
          </a:prstGeom>
        </p:spPr>
        <p:txBody>
          <a:bodyPr>
            <a:spAutoFit/>
          </a:bodyPr>
          <a:lstStyle/>
          <a:p>
            <a:pPr algn="ctr" fontAlgn="auto">
              <a:spcBef>
                <a:spcPts val="0"/>
              </a:spcBef>
              <a:spcAft>
                <a:spcPts val="0"/>
              </a:spcAft>
              <a:defRPr/>
            </a:pPr>
            <a:r>
              <a:rPr lang="en-US" b="1" dirty="0">
                <a:solidFill>
                  <a:schemeClr val="tx2">
                    <a:lumMod val="75000"/>
                  </a:schemeClr>
                </a:solidFill>
                <a:latin typeface="Tahoma" pitchFamily="34" charset="0"/>
                <a:ea typeface="Tahoma" pitchFamily="34" charset="0"/>
                <a:cs typeface="Tahoma" pitchFamily="34" charset="0"/>
              </a:rPr>
              <a:t>STATE LIFE BUILDING</a:t>
            </a:r>
          </a:p>
          <a:p>
            <a:pPr algn="ctr" fontAlgn="auto">
              <a:spcBef>
                <a:spcPts val="0"/>
              </a:spcBef>
              <a:spcAft>
                <a:spcPts val="0"/>
              </a:spcAft>
              <a:defRPr/>
            </a:pPr>
            <a:r>
              <a:rPr lang="en-US" dirty="0">
                <a:latin typeface="Tahoma" pitchFamily="34" charset="0"/>
                <a:ea typeface="Tahoma" pitchFamily="34" charset="0"/>
                <a:cs typeface="Tahoma" pitchFamily="34" charset="0"/>
              </a:rPr>
              <a:t>NO. 1 The Mall Peshawar</a:t>
            </a:r>
          </a:p>
        </p:txBody>
      </p:sp>
      <p:pic>
        <p:nvPicPr>
          <p:cNvPr id="12" name="Picture 11"/>
          <p:cNvPicPr/>
          <p:nvPr/>
        </p:nvPicPr>
        <p:blipFill>
          <a:blip r:embed="rId3" cstate="print"/>
          <a:srcRect/>
          <a:stretch>
            <a:fillRect/>
          </a:stretch>
        </p:blipFill>
        <p:spPr bwMode="auto">
          <a:xfrm>
            <a:off x="5029200" y="1752600"/>
            <a:ext cx="3048000" cy="2743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4800600" y="4572000"/>
            <a:ext cx="3429000" cy="800100"/>
          </a:xfrm>
          <a:prstGeom prst="rect">
            <a:avLst/>
          </a:prstGeom>
        </p:spPr>
        <p:txBody>
          <a:bodyPr>
            <a:spAutoFit/>
          </a:bodyPr>
          <a:lstStyle/>
          <a:p>
            <a:pPr algn="ctr" fontAlgn="auto">
              <a:spcBef>
                <a:spcPts val="0"/>
              </a:spcBef>
              <a:spcAft>
                <a:spcPts val="0"/>
              </a:spcAft>
              <a:defRPr/>
            </a:pPr>
            <a:r>
              <a:rPr lang="en-US" b="1" dirty="0">
                <a:solidFill>
                  <a:schemeClr val="tx2">
                    <a:lumMod val="75000"/>
                  </a:schemeClr>
                </a:solidFill>
                <a:latin typeface="Tahoma" pitchFamily="34" charset="0"/>
                <a:ea typeface="Tahoma" pitchFamily="34" charset="0"/>
                <a:cs typeface="Tahoma" pitchFamily="34" charset="0"/>
              </a:rPr>
              <a:t>STATE LIFE BUILDING</a:t>
            </a:r>
          </a:p>
          <a:p>
            <a:pPr algn="ctr" fontAlgn="auto">
              <a:spcBef>
                <a:spcPts val="0"/>
              </a:spcBef>
              <a:spcAft>
                <a:spcPts val="0"/>
              </a:spcAft>
              <a:defRPr/>
            </a:pPr>
            <a:r>
              <a:rPr lang="en-US" sz="1400" b="1" dirty="0">
                <a:latin typeface="Tahoma" pitchFamily="34" charset="0"/>
                <a:ea typeface="Tahoma" pitchFamily="34" charset="0"/>
                <a:cs typeface="Tahoma" pitchFamily="34" charset="0"/>
              </a:rPr>
              <a:t>63-p Circular Road</a:t>
            </a:r>
          </a:p>
          <a:p>
            <a:pPr algn="ctr" fontAlgn="auto">
              <a:spcBef>
                <a:spcPts val="0"/>
              </a:spcBef>
              <a:spcAft>
                <a:spcPts val="0"/>
              </a:spcAft>
              <a:defRPr/>
            </a:pPr>
            <a:r>
              <a:rPr lang="en-US" sz="1400" b="1" dirty="0" err="1">
                <a:latin typeface="Tahoma" pitchFamily="34" charset="0"/>
                <a:ea typeface="Tahoma" pitchFamily="34" charset="0"/>
                <a:cs typeface="Tahoma" pitchFamily="34" charset="0"/>
              </a:rPr>
              <a:t>Dera</a:t>
            </a:r>
            <a:r>
              <a:rPr lang="en-US" sz="1400" b="1" dirty="0">
                <a:latin typeface="Tahoma" pitchFamily="34" charset="0"/>
                <a:ea typeface="Tahoma" pitchFamily="34" charset="0"/>
                <a:cs typeface="Tahoma" pitchFamily="34" charset="0"/>
              </a:rPr>
              <a:t> Ismail Khan</a:t>
            </a:r>
          </a:p>
        </p:txBody>
      </p:sp>
      <p:pic>
        <p:nvPicPr>
          <p:cNvPr id="14" name="Picture 13"/>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9067800" cy="1661993"/>
          </a:xfrm>
          <a:prstGeom prst="rect">
            <a:avLst/>
          </a:prstGeom>
        </p:spPr>
        <p:txBody>
          <a:bodyPr lIns="0" tIns="0" rIns="0" bIns="0">
            <a:spAutoFit/>
          </a:bodyPr>
          <a:lstStyle/>
          <a:p>
            <a:pPr algn="ctr" defTabSz="914363" fontAlgn="auto">
              <a:lnSpc>
                <a:spcPct val="90000"/>
              </a:lnSpc>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PROJECTS IN PLANNING </a:t>
            </a:r>
          </a:p>
          <a:p>
            <a:pPr algn="ctr" defTabSz="914363" fontAlgn="auto">
              <a:lnSpc>
                <a:spcPct val="90000"/>
              </a:lnSpc>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OR</a:t>
            </a:r>
          </a:p>
          <a:p>
            <a:pPr algn="ctr" defTabSz="914363" fontAlgn="auto">
              <a:lnSpc>
                <a:spcPct val="90000"/>
              </a:lnSpc>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 UNDER CONSTRUCTION </a:t>
            </a:r>
          </a:p>
        </p:txBody>
      </p:sp>
      <p:sp>
        <p:nvSpPr>
          <p:cNvPr id="3" name="Rectangle 2"/>
          <p:cNvSpPr/>
          <p:nvPr/>
        </p:nvSpPr>
        <p:spPr>
          <a:xfrm>
            <a:off x="914400" y="2492175"/>
            <a:ext cx="7620000" cy="2086725"/>
          </a:xfrm>
          <a:prstGeom prst="rect">
            <a:avLst/>
          </a:prstGeom>
        </p:spPr>
        <p:txBody>
          <a:bodyPr>
            <a:spAutoFit/>
          </a:bodyPr>
          <a:lstStyle/>
          <a:p>
            <a:pPr marL="411480" fontAlgn="auto">
              <a:lnSpc>
                <a:spcPct val="90000"/>
              </a:lnSpc>
              <a:spcBef>
                <a:spcPts val="0"/>
              </a:spcBef>
              <a:spcAft>
                <a:spcPts val="0"/>
              </a:spcAft>
              <a:buFont typeface="Wingdings"/>
              <a:buChar char=""/>
              <a:defRPr/>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rPr>
              <a:t> </a:t>
            </a:r>
            <a:r>
              <a:rPr lang="en-US" sz="2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ISLAMABAD			01</a:t>
            </a:r>
          </a:p>
          <a:p>
            <a:pPr marL="411480" fontAlgn="auto">
              <a:lnSpc>
                <a:spcPct val="90000"/>
              </a:lnSpc>
              <a:spcBef>
                <a:spcPts val="0"/>
              </a:spcBef>
              <a:spcAft>
                <a:spcPts val="0"/>
              </a:spcAft>
              <a:buFont typeface="Wingdings"/>
              <a:buChar char=""/>
              <a:defRPr/>
            </a:pPr>
            <a:r>
              <a:rPr lang="en-US" sz="2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GUJRANWALA	          01</a:t>
            </a:r>
          </a:p>
          <a:p>
            <a:pPr marL="411480" fontAlgn="auto">
              <a:lnSpc>
                <a:spcPct val="90000"/>
              </a:lnSpc>
              <a:spcBef>
                <a:spcPts val="0"/>
              </a:spcBef>
              <a:spcAft>
                <a:spcPts val="0"/>
              </a:spcAft>
              <a:buFont typeface="Wingdings"/>
              <a:buChar char=""/>
              <a:defRPr/>
            </a:pPr>
            <a:r>
              <a:rPr lang="en-US" sz="2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SIALKOT*			01</a:t>
            </a:r>
          </a:p>
          <a:p>
            <a:pPr marL="411480" fontAlgn="auto">
              <a:lnSpc>
                <a:spcPct val="90000"/>
              </a:lnSpc>
              <a:spcBef>
                <a:spcPts val="0"/>
              </a:spcBef>
              <a:spcAft>
                <a:spcPts val="0"/>
              </a:spcAft>
              <a:buFont typeface="Wingdings"/>
              <a:buChar char=""/>
              <a:defRPr/>
            </a:pPr>
            <a:r>
              <a:rPr lang="en-US" sz="2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SARGODHA*			01</a:t>
            </a:r>
          </a:p>
          <a:p>
            <a:pPr marL="411480" fontAlgn="auto">
              <a:lnSpc>
                <a:spcPct val="90000"/>
              </a:lnSpc>
              <a:spcBef>
                <a:spcPts val="0"/>
              </a:spcBef>
              <a:spcAft>
                <a:spcPts val="0"/>
              </a:spcAft>
              <a:buFont typeface="Wingdings"/>
              <a:buChar char=""/>
              <a:defRPr/>
            </a:pPr>
            <a:r>
              <a:rPr lang="en-US" sz="2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RAHIMYAR KHAN*		01</a:t>
            </a:r>
          </a:p>
          <a:p>
            <a:pPr marL="411480" fontAlgn="auto">
              <a:lnSpc>
                <a:spcPct val="90000"/>
              </a:lnSpc>
              <a:spcBef>
                <a:spcPts val="0"/>
              </a:spcBef>
              <a:spcAft>
                <a:spcPts val="0"/>
              </a:spcAft>
              <a:buFont typeface="Wingdings"/>
              <a:buChar char=""/>
              <a:defRPr/>
            </a:pPr>
            <a:r>
              <a:rPr lang="en-US" sz="24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SAHIWAL* 			01	</a:t>
            </a:r>
          </a:p>
        </p:txBody>
      </p:sp>
      <p:sp>
        <p:nvSpPr>
          <p:cNvPr id="4" name="Rectangle 3"/>
          <p:cNvSpPr/>
          <p:nvPr/>
        </p:nvSpPr>
        <p:spPr>
          <a:xfrm>
            <a:off x="1600200" y="4575175"/>
            <a:ext cx="4495800" cy="4603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n-US" sz="2400" b="1" dirty="0">
                <a:solidFill>
                  <a:schemeClr val="tx2">
                    <a:lumMod val="75000"/>
                  </a:schemeClr>
                </a:solidFill>
                <a:latin typeface="Tahoma" pitchFamily="34" charset="0"/>
                <a:ea typeface="Tahoma" pitchFamily="34" charset="0"/>
                <a:cs typeface="Tahoma" pitchFamily="34" charset="0"/>
              </a:rPr>
              <a:t> </a:t>
            </a:r>
            <a:r>
              <a:rPr lang="en-US" sz="2400" b="1" dirty="0">
                <a:solidFill>
                  <a:schemeClr val="bg1"/>
                </a:solidFill>
                <a:latin typeface="Tahoma" pitchFamily="34" charset="0"/>
                <a:ea typeface="Tahoma" pitchFamily="34" charset="0"/>
                <a:cs typeface="Tahoma" pitchFamily="34" charset="0"/>
              </a:rPr>
              <a:t>TOTAL 		             06 </a:t>
            </a:r>
            <a:endParaRPr lang="en-US" sz="2400" dirty="0">
              <a:solidFill>
                <a:schemeClr val="bg1"/>
              </a:solidFill>
            </a:endParaRPr>
          </a:p>
        </p:txBody>
      </p:sp>
      <p:sp>
        <p:nvSpPr>
          <p:cNvPr id="36869" name="TextBox 7"/>
          <p:cNvSpPr txBox="1">
            <a:spLocks noChangeArrowheads="1"/>
          </p:cNvSpPr>
          <p:nvPr/>
        </p:nvSpPr>
        <p:spPr bwMode="auto">
          <a:xfrm>
            <a:off x="381000" y="6096000"/>
            <a:ext cx="3048000" cy="285750"/>
          </a:xfrm>
          <a:prstGeom prst="rect">
            <a:avLst/>
          </a:prstGeom>
          <a:noFill/>
          <a:ln w="9525">
            <a:noFill/>
            <a:miter lim="800000"/>
            <a:headEnd/>
            <a:tailEnd/>
          </a:ln>
        </p:spPr>
        <p:txBody>
          <a:bodyPr>
            <a:spAutoFit/>
          </a:bodyPr>
          <a:lstStyle/>
          <a:p>
            <a:pPr algn="ctr" defTabSz="912813">
              <a:lnSpc>
                <a:spcPct val="90000"/>
              </a:lnSpc>
            </a:pPr>
            <a:r>
              <a:rPr lang="en-US" sz="1400">
                <a:solidFill>
                  <a:srgbClr val="002060"/>
                </a:solidFill>
                <a:latin typeface="Tahoma" pitchFamily="34" charset="0"/>
                <a:cs typeface="Tahoma" pitchFamily="34" charset="0"/>
              </a:rPr>
              <a:t>*PROJECTS IN PLANNING </a:t>
            </a:r>
          </a:p>
        </p:txBody>
      </p:sp>
      <p:pic>
        <p:nvPicPr>
          <p:cNvPr id="9" name="Picture 8"/>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04800"/>
            <a:ext cx="8763000" cy="1329595"/>
          </a:xfrm>
          <a:prstGeom prst="rect">
            <a:avLst/>
          </a:prstGeom>
        </p:spPr>
        <p:txBody>
          <a:bodyPr lIns="0" tIns="0" rIns="0" bIns="0">
            <a:spAutoFit/>
          </a:bodyPr>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STATE LIFE TOWER  ISLAMABAD</a:t>
            </a:r>
          </a:p>
        </p:txBody>
      </p:sp>
      <p:sp>
        <p:nvSpPr>
          <p:cNvPr id="3" name="Rectangle 3"/>
          <p:cNvSpPr txBox="1">
            <a:spLocks noChangeArrowheads="1"/>
          </p:cNvSpPr>
          <p:nvPr/>
        </p:nvSpPr>
        <p:spPr>
          <a:xfrm>
            <a:off x="4800600" y="1905000"/>
            <a:ext cx="4114800" cy="1944688"/>
          </a:xfrm>
          <a:prstGeom prst="rect">
            <a:avLst/>
          </a:prstGeom>
        </p:spPr>
        <p:txBody>
          <a:bodyPr lIns="0" tIns="0" rIns="0" bIns="0">
            <a:spAutoFit/>
          </a:bodyPr>
          <a:lstStyle/>
          <a:p>
            <a:pPr marL="396875" indent="-396875" defTabSz="914363" fontAlgn="auto">
              <a:lnSpc>
                <a:spcPct val="80000"/>
              </a:lnSpc>
              <a:spcBef>
                <a:spcPct val="20000"/>
              </a:spcBef>
              <a:spcAft>
                <a:spcPts val="0"/>
              </a:spcAft>
              <a:defRPr/>
            </a:pPr>
            <a:r>
              <a:rPr lang="en-US" sz="2000" dirty="0">
                <a:latin typeface="Tahoma" pitchFamily="34" charset="0"/>
                <a:ea typeface="Tahoma" pitchFamily="34" charset="0"/>
                <a:cs typeface="Tahoma" pitchFamily="34" charset="0"/>
              </a:rPr>
              <a:t>	</a:t>
            </a:r>
            <a:endParaRPr lang="en-US" sz="2000" b="1" i="1" u="sng" dirty="0">
              <a:latin typeface="Tahoma" pitchFamily="34" charset="0"/>
              <a:ea typeface="Tahoma" pitchFamily="34" charset="0"/>
              <a:cs typeface="Tahoma" pitchFamily="34" charset="0"/>
            </a:endParaRPr>
          </a:p>
          <a:p>
            <a:pPr marL="396875" indent="-396875" defTabSz="914363" fontAlgn="auto">
              <a:lnSpc>
                <a:spcPct val="80000"/>
              </a:lnSpc>
              <a:spcBef>
                <a:spcPct val="20000"/>
              </a:spcBef>
              <a:spcAft>
                <a:spcPts val="0"/>
              </a:spcAft>
              <a:defRPr/>
            </a:pPr>
            <a:r>
              <a:rPr lang="en-US" sz="2000" b="1" dirty="0">
                <a:solidFill>
                  <a:schemeClr val="tx2"/>
                </a:solidFill>
                <a:latin typeface="Tahoma" pitchFamily="34" charset="0"/>
                <a:ea typeface="Tahoma" pitchFamily="34" charset="0"/>
                <a:cs typeface="Tahoma" pitchFamily="34" charset="0"/>
              </a:rPr>
              <a:t>BUILDING COMPRISES OF</a:t>
            </a:r>
            <a:br>
              <a:rPr lang="en-US" sz="2000" b="1" dirty="0">
                <a:solidFill>
                  <a:schemeClr val="tx2"/>
                </a:solidFill>
                <a:latin typeface="Tahoma" pitchFamily="34" charset="0"/>
                <a:ea typeface="Tahoma" pitchFamily="34" charset="0"/>
                <a:cs typeface="Tahoma" pitchFamily="34" charset="0"/>
              </a:rPr>
            </a:br>
            <a:r>
              <a:rPr lang="en-US" sz="2400" dirty="0">
                <a:solidFill>
                  <a:schemeClr val="tx2">
                    <a:lumMod val="90000"/>
                  </a:schemeClr>
                </a:solidFill>
                <a:latin typeface="Tahoma" pitchFamily="34" charset="0"/>
                <a:ea typeface="Tahoma" pitchFamily="34" charset="0"/>
                <a:cs typeface="Tahoma" pitchFamily="34" charset="0"/>
              </a:rPr>
              <a:t> </a:t>
            </a:r>
          </a:p>
          <a:p>
            <a:pPr marL="396875" indent="-396875" defTabSz="914363" fontAlgn="auto">
              <a:lnSpc>
                <a:spcPct val="80000"/>
              </a:lnSpc>
              <a:spcBef>
                <a:spcPct val="20000"/>
              </a:spcBef>
              <a:spcAft>
                <a:spcPts val="0"/>
              </a:spcAft>
              <a:defRPr/>
            </a:pPr>
            <a:r>
              <a:rPr lang="en-US" sz="2400" dirty="0">
                <a:solidFill>
                  <a:srgbClr val="002060"/>
                </a:solidFill>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3 BASEMENTS</a:t>
            </a:r>
          </a:p>
          <a:p>
            <a:pPr marL="396875" indent="-396875" defTabSz="914363" fontAlgn="auto">
              <a:lnSpc>
                <a:spcPct val="80000"/>
              </a:lnSpc>
              <a:spcBef>
                <a:spcPct val="20000"/>
              </a:spcBef>
              <a:spcAft>
                <a:spcPts val="0"/>
              </a:spcAft>
              <a:defRPr/>
            </a:pPr>
            <a:r>
              <a:rPr lang="en-US" sz="2400" dirty="0">
                <a:latin typeface="Tahoma" pitchFamily="34" charset="0"/>
                <a:ea typeface="Tahoma" pitchFamily="34" charset="0"/>
                <a:cs typeface="Tahoma" pitchFamily="34" charset="0"/>
              </a:rPr>
              <a:t>+ GROUND FLOOR </a:t>
            </a:r>
          </a:p>
          <a:p>
            <a:pPr marL="396875" indent="-396875" defTabSz="914363" fontAlgn="auto">
              <a:lnSpc>
                <a:spcPct val="80000"/>
              </a:lnSpc>
              <a:spcBef>
                <a:spcPct val="20000"/>
              </a:spcBef>
              <a:spcAft>
                <a:spcPts val="0"/>
              </a:spcAft>
              <a:defRPr/>
            </a:pPr>
            <a:r>
              <a:rPr lang="en-US" sz="2400" dirty="0">
                <a:latin typeface="Tahoma" pitchFamily="34" charset="0"/>
                <a:ea typeface="Tahoma" pitchFamily="34" charset="0"/>
                <a:cs typeface="Tahoma" pitchFamily="34" charset="0"/>
              </a:rPr>
              <a:t>+ 18 UPPER FLOORS </a:t>
            </a:r>
            <a:r>
              <a:rPr lang="en-US" sz="2400" dirty="0">
                <a:solidFill>
                  <a:srgbClr val="002060"/>
                </a:solidFill>
                <a:latin typeface="Tahoma" pitchFamily="34" charset="0"/>
                <a:ea typeface="Tahoma" pitchFamily="34" charset="0"/>
                <a:cs typeface="Tahoma" pitchFamily="34" charset="0"/>
              </a:rPr>
              <a:t> </a:t>
            </a:r>
          </a:p>
        </p:txBody>
      </p:sp>
      <p:pic>
        <p:nvPicPr>
          <p:cNvPr id="4" name="Picture 3"/>
          <p:cNvPicPr>
            <a:picLocks noChangeAspect="1" noChangeArrowheads="1"/>
          </p:cNvPicPr>
          <p:nvPr/>
        </p:nvPicPr>
        <p:blipFill>
          <a:blip r:embed="rId2" cstate="print">
            <a:lum bright="10000"/>
          </a:blip>
          <a:srcRect/>
          <a:stretch>
            <a:fillRect/>
          </a:stretch>
        </p:blipFill>
        <p:spPr bwMode="auto">
          <a:xfrm>
            <a:off x="533400" y="1905000"/>
            <a:ext cx="4114800" cy="3326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 </a:t>
            </a:r>
          </a:p>
        </p:txBody>
      </p:sp>
      <p:sp>
        <p:nvSpPr>
          <p:cNvPr id="4099" name="Rectangle 3"/>
          <p:cNvSpPr>
            <a:spLocks noGrp="1" noChangeArrowheads="1"/>
          </p:cNvSpPr>
          <p:nvPr>
            <p:ph type="body" idx="1"/>
          </p:nvPr>
        </p:nvSpPr>
        <p:spPr/>
        <p:txBody>
          <a:bodyPr/>
          <a:lstStyle/>
          <a:p>
            <a:pPr eaLnBrk="1" hangingPunct="1">
              <a:buFontTx/>
              <a:buNone/>
            </a:pPr>
            <a:r>
              <a:rPr lang="en-US" smtClean="0"/>
              <a:t>  </a:t>
            </a:r>
          </a:p>
        </p:txBody>
      </p:sp>
      <p:sp>
        <p:nvSpPr>
          <p:cNvPr id="3077" name="WordArt 5"/>
          <p:cNvSpPr>
            <a:spLocks noChangeArrowheads="1" noChangeShapeType="1" noTextEdit="1"/>
          </p:cNvSpPr>
          <p:nvPr/>
        </p:nvSpPr>
        <p:spPr bwMode="auto">
          <a:xfrm>
            <a:off x="2438400" y="304800"/>
            <a:ext cx="41910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Welcome </a:t>
            </a:r>
          </a:p>
        </p:txBody>
      </p:sp>
      <p:sp>
        <p:nvSpPr>
          <p:cNvPr id="3078" name="WordArt 6"/>
          <p:cNvSpPr>
            <a:spLocks noChangeArrowheads="1" noChangeShapeType="1" noTextEdit="1"/>
          </p:cNvSpPr>
          <p:nvPr/>
        </p:nvSpPr>
        <p:spPr bwMode="auto">
          <a:xfrm>
            <a:off x="609600" y="2362200"/>
            <a:ext cx="7467600" cy="1643063"/>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To </a:t>
            </a:r>
          </a:p>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All participants of foundation course</a:t>
            </a:r>
          </a:p>
        </p:txBody>
      </p:sp>
      <p:sp>
        <p:nvSpPr>
          <p:cNvPr id="3079" name="WordArt 7"/>
          <p:cNvSpPr>
            <a:spLocks noChangeArrowheads="1" noChangeShapeType="1" noTextEdit="1"/>
          </p:cNvSpPr>
          <p:nvPr/>
        </p:nvSpPr>
        <p:spPr bwMode="auto">
          <a:xfrm>
            <a:off x="6629400" y="5029200"/>
            <a:ext cx="139065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From</a:t>
            </a:r>
          </a:p>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F.M.D</a:t>
            </a:r>
          </a:p>
        </p:txBody>
      </p:sp>
      <p:pic>
        <p:nvPicPr>
          <p:cNvPr id="3080" name="Picture 8"/>
          <p:cNvPicPr>
            <a:picLocks noChangeAspect="1" noChangeArrowheads="1"/>
          </p:cNvPicPr>
          <p:nvPr/>
        </p:nvPicPr>
        <p:blipFill>
          <a:blip r:embed="rId2" cstate="print"/>
          <a:srcRect/>
          <a:stretch>
            <a:fillRect/>
          </a:stretch>
        </p:blipFill>
        <p:spPr bwMode="auto">
          <a:xfrm>
            <a:off x="7924800" y="38100"/>
            <a:ext cx="1219200" cy="11811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
                                          </p:val>
                                        </p:tav>
                                        <p:tav tm="100000">
                                          <p:val>
                                            <p:strVal val="#ppt_w"/>
                                          </p:val>
                                        </p:tav>
                                      </p:tavLst>
                                    </p:anim>
                                    <p:anim calcmode="lin" valueType="num">
                                      <p:cBhvr>
                                        <p:cTn id="8" dur="2000" fill="hold"/>
                                        <p:tgtEl>
                                          <p:spTgt spid="30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4"/>
                                          </p:val>
                                        </p:tav>
                                        <p:tav tm="100000">
                                          <p:val>
                                            <p:strVal val="#ppt_x"/>
                                          </p:val>
                                        </p:tav>
                                      </p:tavLst>
                                    </p:anim>
                                    <p:anim calcmode="lin" valueType="num">
                                      <p:cBhvr>
                                        <p:cTn id="10" dur="2000" fill="hold"/>
                                        <p:tgtEl>
                                          <p:spTgt spid="30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par>
                                <p:cTn id="11" presetID="8" presetClass="emph" presetSubtype="0" repeatCount="indefinite" fill="hold" nodeType="withEffect">
                                  <p:stCondLst>
                                    <p:cond delay="0"/>
                                  </p:stCondLst>
                                  <p:childTnLst>
                                    <p:animRot by="-21600000">
                                      <p:cBhvr>
                                        <p:cTn id="12" dur="5000" fill="hold"/>
                                        <p:tgtEl>
                                          <p:spTgt spid="3080"/>
                                        </p:tgtEl>
                                        <p:attrNameLst>
                                          <p:attrName>r</p:attrName>
                                        </p:attrNameLst>
                                      </p:cBhvr>
                                    </p:animRot>
                                  </p:childTnLst>
                                </p:cTn>
                              </p:par>
                              <p:par>
                                <p:cTn id="13" presetID="2" presetClass="entr" presetSubtype="4" fill="hold" grpId="0"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additive="base">
                                        <p:cTn id="15" dur="2000" fill="hold"/>
                                        <p:tgtEl>
                                          <p:spTgt spid="3077"/>
                                        </p:tgtEl>
                                        <p:attrNameLst>
                                          <p:attrName>ppt_x</p:attrName>
                                        </p:attrNameLst>
                                      </p:cBhvr>
                                      <p:tavLst>
                                        <p:tav tm="0">
                                          <p:val>
                                            <p:strVal val="#ppt_x"/>
                                          </p:val>
                                        </p:tav>
                                        <p:tav tm="100000">
                                          <p:val>
                                            <p:strVal val="#ppt_x"/>
                                          </p:val>
                                        </p:tav>
                                      </p:tavLst>
                                    </p:anim>
                                    <p:anim calcmode="lin" valueType="num">
                                      <p:cBhvr additive="base">
                                        <p:cTn id="16" dur="2000" fill="hold"/>
                                        <p:tgtEl>
                                          <p:spTgt spid="3077"/>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42" presetClass="entr" presetSubtype="0" fill="hold" grpId="0" nodeType="after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2000"/>
                                        <p:tgtEl>
                                          <p:spTgt spid="3078"/>
                                        </p:tgtEl>
                                      </p:cBhvr>
                                    </p:animEffect>
                                    <p:anim calcmode="lin" valueType="num">
                                      <p:cBhvr>
                                        <p:cTn id="21" dur="2000" fill="hold"/>
                                        <p:tgtEl>
                                          <p:spTgt spid="3078"/>
                                        </p:tgtEl>
                                        <p:attrNameLst>
                                          <p:attrName>ppt_x</p:attrName>
                                        </p:attrNameLst>
                                      </p:cBhvr>
                                      <p:tavLst>
                                        <p:tav tm="0">
                                          <p:val>
                                            <p:strVal val="#ppt_x"/>
                                          </p:val>
                                        </p:tav>
                                        <p:tav tm="100000">
                                          <p:val>
                                            <p:strVal val="#ppt_x"/>
                                          </p:val>
                                        </p:tav>
                                      </p:tavLst>
                                    </p:anim>
                                    <p:anim calcmode="lin" valueType="num">
                                      <p:cBhvr>
                                        <p:cTn id="22" dur="2000" fill="hold"/>
                                        <p:tgtEl>
                                          <p:spTgt spid="3078"/>
                                        </p:tgtEl>
                                        <p:attrNameLst>
                                          <p:attrName>ppt_y</p:attrName>
                                        </p:attrNameLst>
                                      </p:cBhvr>
                                      <p:tavLst>
                                        <p:tav tm="0">
                                          <p:val>
                                            <p:strVal val="#ppt_y+.1"/>
                                          </p:val>
                                        </p:tav>
                                        <p:tav tm="100000">
                                          <p:val>
                                            <p:strVal val="#ppt_y"/>
                                          </p:val>
                                        </p:tav>
                                      </p:tavLst>
                                    </p:anim>
                                  </p:childTnLst>
                                </p:cTn>
                              </p:par>
                            </p:childTnLst>
                          </p:cTn>
                        </p:par>
                        <p:par>
                          <p:cTn id="23" fill="hold">
                            <p:stCondLst>
                              <p:cond delay="7000"/>
                            </p:stCondLst>
                            <p:childTnLst>
                              <p:par>
                                <p:cTn id="24" presetID="51" presetClass="entr" presetSubtype="0" fill="hold" grpId="0" nodeType="after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385" decel="100000"/>
                                        <p:tgtEl>
                                          <p:spTgt spid="3079"/>
                                        </p:tgtEl>
                                      </p:cBhvr>
                                    </p:animEffect>
                                    <p:animScale>
                                      <p:cBhvr>
                                        <p:cTn id="27" dur="385" decel="100000"/>
                                        <p:tgtEl>
                                          <p:spTgt spid="3079"/>
                                        </p:tgtEl>
                                      </p:cBhvr>
                                      <p:from x="10000" y="10000"/>
                                      <p:to x="200000" y="450000"/>
                                    </p:animScale>
                                    <p:animScale>
                                      <p:cBhvr>
                                        <p:cTn id="28" dur="615" accel="100000" fill="hold">
                                          <p:stCondLst>
                                            <p:cond delay="385"/>
                                          </p:stCondLst>
                                        </p:cTn>
                                        <p:tgtEl>
                                          <p:spTgt spid="3079"/>
                                        </p:tgtEl>
                                      </p:cBhvr>
                                      <p:from x="200000" y="450000"/>
                                      <p:to x="100000" y="100000"/>
                                    </p:animScale>
                                    <p:set>
                                      <p:cBhvr>
                                        <p:cTn id="29" dur="385" fill="hold"/>
                                        <p:tgtEl>
                                          <p:spTgt spid="3079"/>
                                        </p:tgtEl>
                                        <p:attrNameLst>
                                          <p:attrName>ppt_x</p:attrName>
                                        </p:attrNameLst>
                                      </p:cBhvr>
                                      <p:to>
                                        <p:strVal val="(0.5)"/>
                                      </p:to>
                                    </p:set>
                                    <p:anim from="(0.5)" to="(#ppt_x)" calcmode="lin" valueType="num">
                                      <p:cBhvr>
                                        <p:cTn id="30" dur="615" accel="100000" fill="hold">
                                          <p:stCondLst>
                                            <p:cond delay="385"/>
                                          </p:stCondLst>
                                        </p:cTn>
                                        <p:tgtEl>
                                          <p:spTgt spid="3079"/>
                                        </p:tgtEl>
                                        <p:attrNameLst>
                                          <p:attrName>ppt_x</p:attrName>
                                        </p:attrNameLst>
                                      </p:cBhvr>
                                    </p:anim>
                                    <p:set>
                                      <p:cBhvr>
                                        <p:cTn id="31" dur="385" fill="hold"/>
                                        <p:tgtEl>
                                          <p:spTgt spid="3079"/>
                                        </p:tgtEl>
                                        <p:attrNameLst>
                                          <p:attrName>ppt_y</p:attrName>
                                        </p:attrNameLst>
                                      </p:cBhvr>
                                      <p:to>
                                        <p:strVal val="(#ppt_y+0.4)"/>
                                      </p:to>
                                    </p:set>
                                    <p:anim from="(#ppt_y+0.4)" to="(#ppt_y)" calcmode="lin" valueType="num">
                                      <p:cBhvr>
                                        <p:cTn id="32" dur="615" accel="100000" fill="hold">
                                          <p:stCondLst>
                                            <p:cond delay="385"/>
                                          </p:stCondLst>
                                        </p:cTn>
                                        <p:tgtEl>
                                          <p:spTgt spid="307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7" grpId="0" animBg="1"/>
      <p:bldP spid="3078" grpId="0" animBg="1"/>
      <p:bldP spid="307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270605"/>
            <a:ext cx="8229600" cy="1329595"/>
          </a:xfrm>
          <a:prstGeom prst="rect">
            <a:avLst/>
          </a:prstGeom>
        </p:spPr>
        <p:txBody>
          <a:bodyPr lIns="0" tIns="0" rIns="0" bIns="0">
            <a:spAutoFit/>
          </a:bodyPr>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STATE LIFE BUILDING  </a:t>
            </a:r>
            <a:b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GUJRANWALA</a:t>
            </a:r>
          </a:p>
        </p:txBody>
      </p:sp>
      <p:pic>
        <p:nvPicPr>
          <p:cNvPr id="4" name="Picture 4" descr="clip_image002"/>
          <p:cNvPicPr>
            <a:picLocks noChangeAspect="1" noChangeArrowheads="1"/>
          </p:cNvPicPr>
          <p:nvPr/>
        </p:nvPicPr>
        <p:blipFill>
          <a:blip r:embed="rId2" cstate="print">
            <a:lum bright="-20000"/>
          </a:blip>
          <a:srcRect/>
          <a:stretch>
            <a:fillRect/>
          </a:stretch>
        </p:blipFill>
        <p:spPr bwMode="auto">
          <a:xfrm>
            <a:off x="381000" y="2057400"/>
            <a:ext cx="4267200" cy="3161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6" name="Rectangle 3"/>
          <p:cNvSpPr txBox="1">
            <a:spLocks noChangeArrowheads="1"/>
          </p:cNvSpPr>
          <p:nvPr/>
        </p:nvSpPr>
        <p:spPr bwMode="auto">
          <a:xfrm>
            <a:off x="4876800" y="2057400"/>
            <a:ext cx="4038600" cy="1905000"/>
          </a:xfrm>
          <a:prstGeom prst="rect">
            <a:avLst/>
          </a:prstGeom>
          <a:noFill/>
          <a:ln w="9525">
            <a:noFill/>
            <a:miter lim="800000"/>
            <a:headEnd/>
            <a:tailEnd/>
          </a:ln>
        </p:spPr>
        <p:txBody>
          <a:bodyPr lIns="0" tIns="0" rIns="0" bIns="0"/>
          <a:lstStyle/>
          <a:p>
            <a:pPr marL="411163" indent="-396875" defTabSz="912813">
              <a:lnSpc>
                <a:spcPct val="70000"/>
              </a:lnSpc>
              <a:spcBef>
                <a:spcPct val="20000"/>
              </a:spcBef>
            </a:pPr>
            <a:r>
              <a:rPr lang="en-US" sz="2200" i="1">
                <a:latin typeface="Tahoma" pitchFamily="34" charset="0"/>
                <a:cs typeface="Tahoma" pitchFamily="34" charset="0"/>
              </a:rPr>
              <a:t>	</a:t>
            </a:r>
            <a:endParaRPr lang="en-US" sz="2200" b="1" i="1" u="sng">
              <a:latin typeface="Tahoma" pitchFamily="34" charset="0"/>
              <a:cs typeface="Tahoma" pitchFamily="34" charset="0"/>
            </a:endParaRPr>
          </a:p>
          <a:p>
            <a:pPr marL="411163" indent="-396875" defTabSz="912813">
              <a:lnSpc>
                <a:spcPct val="80000"/>
              </a:lnSpc>
              <a:spcBef>
                <a:spcPct val="20000"/>
              </a:spcBef>
            </a:pPr>
            <a:r>
              <a:rPr lang="en-US" sz="2200">
                <a:latin typeface="Tahoma" pitchFamily="34" charset="0"/>
                <a:cs typeface="Tahoma" pitchFamily="34" charset="0"/>
              </a:rPr>
              <a:t>    </a:t>
            </a:r>
            <a:r>
              <a:rPr lang="en-US" sz="2200">
                <a:solidFill>
                  <a:schemeClr val="tx2"/>
                </a:solidFill>
                <a:latin typeface="Tahoma" pitchFamily="34" charset="0"/>
                <a:cs typeface="Tahoma" pitchFamily="34" charset="0"/>
              </a:rPr>
              <a:t> </a:t>
            </a:r>
            <a:r>
              <a:rPr lang="en-US" sz="2000" b="1">
                <a:solidFill>
                  <a:schemeClr val="tx2"/>
                </a:solidFill>
                <a:latin typeface="Tahoma" pitchFamily="34" charset="0"/>
                <a:cs typeface="Tahoma" pitchFamily="34" charset="0"/>
              </a:rPr>
              <a:t>BUILDING COMPRISES OF</a:t>
            </a:r>
            <a:br>
              <a:rPr lang="en-US" sz="2000" b="1">
                <a:solidFill>
                  <a:schemeClr val="tx2"/>
                </a:solidFill>
                <a:latin typeface="Tahoma" pitchFamily="34" charset="0"/>
                <a:cs typeface="Tahoma" pitchFamily="34" charset="0"/>
              </a:rPr>
            </a:br>
            <a:r>
              <a:rPr lang="en-US" sz="2200">
                <a:latin typeface="Tahoma" pitchFamily="34" charset="0"/>
                <a:cs typeface="Tahoma" pitchFamily="34" charset="0"/>
              </a:rPr>
              <a:t>   </a:t>
            </a:r>
            <a:br>
              <a:rPr lang="en-US" sz="2200">
                <a:latin typeface="Tahoma" pitchFamily="34" charset="0"/>
                <a:cs typeface="Tahoma" pitchFamily="34" charset="0"/>
              </a:rPr>
            </a:br>
            <a:r>
              <a:rPr lang="en-US" sz="2200">
                <a:latin typeface="Tahoma" pitchFamily="34" charset="0"/>
                <a:cs typeface="Tahoma" pitchFamily="34" charset="0"/>
              </a:rPr>
              <a:t>   BASEMENTS </a:t>
            </a:r>
            <a:br>
              <a:rPr lang="en-US" sz="2200">
                <a:latin typeface="Tahoma" pitchFamily="34" charset="0"/>
                <a:cs typeface="Tahoma" pitchFamily="34" charset="0"/>
              </a:rPr>
            </a:br>
            <a:r>
              <a:rPr lang="en-US" sz="2200">
                <a:latin typeface="Tahoma" pitchFamily="34" charset="0"/>
                <a:cs typeface="Tahoma" pitchFamily="34" charset="0"/>
              </a:rPr>
              <a:t>+ GROUND FLOOR </a:t>
            </a:r>
            <a:br>
              <a:rPr lang="en-US" sz="2200">
                <a:latin typeface="Tahoma" pitchFamily="34" charset="0"/>
                <a:cs typeface="Tahoma" pitchFamily="34" charset="0"/>
              </a:rPr>
            </a:br>
            <a:r>
              <a:rPr lang="en-US" sz="2200">
                <a:latin typeface="Tahoma" pitchFamily="34" charset="0"/>
                <a:cs typeface="Tahoma" pitchFamily="34" charset="0"/>
              </a:rPr>
              <a:t>+ 5 UPPER FLOORS  </a:t>
            </a:r>
            <a:endParaRPr lang="en-US" sz="2200" b="1" i="1" u="sng">
              <a:latin typeface="Tahoma" pitchFamily="34" charset="0"/>
              <a:cs typeface="Tahoma"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228600"/>
            <a:ext cx="8610600" cy="609600"/>
          </a:xfrm>
          <a:prstGeom prst="rect">
            <a:avLst/>
          </a:prstGeom>
        </p:spPr>
        <p:txBody>
          <a:bodyPr lIns="0" tIns="0" rIns="0" bIns="0"/>
          <a:lstStyle/>
          <a:p>
            <a:pPr algn="ctr" defTabSz="914363" fontAlgn="auto">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STATE LIFE BUILDING SARGODHA</a:t>
            </a:r>
          </a:p>
        </p:txBody>
      </p:sp>
      <p:pic>
        <p:nvPicPr>
          <p:cNvPr id="4" name="Picture 4" descr="001"/>
          <p:cNvPicPr>
            <a:picLocks noChangeAspect="1" noChangeArrowheads="1"/>
          </p:cNvPicPr>
          <p:nvPr/>
        </p:nvPicPr>
        <p:blipFill>
          <a:blip r:embed="rId2" cstate="print">
            <a:lum bright="-20000"/>
          </a:blip>
          <a:srcRect/>
          <a:stretch>
            <a:fillRect/>
          </a:stretch>
        </p:blipFill>
        <p:spPr bwMode="auto">
          <a:xfrm>
            <a:off x="381000" y="2286000"/>
            <a:ext cx="3914775" cy="2865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0" name="Rectangle 3"/>
          <p:cNvSpPr txBox="1">
            <a:spLocks noChangeArrowheads="1"/>
          </p:cNvSpPr>
          <p:nvPr/>
        </p:nvSpPr>
        <p:spPr bwMode="auto">
          <a:xfrm>
            <a:off x="4419600" y="2286000"/>
            <a:ext cx="4038600" cy="2135188"/>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buFont typeface="Wingdings" pitchFamily="2" charset="2"/>
              <a:buNone/>
            </a:pPr>
            <a:r>
              <a:rPr lang="en-US" sz="2000" b="1" i="1">
                <a:solidFill>
                  <a:srgbClr val="002060"/>
                </a:solidFill>
                <a:latin typeface="Cambria Math" pitchFamily="18" charset="0"/>
              </a:rPr>
              <a:t>	</a:t>
            </a:r>
            <a:endParaRPr lang="en-US" sz="2000" b="1" i="1" u="sng">
              <a:solidFill>
                <a:srgbClr val="002060"/>
              </a:solidFill>
              <a:latin typeface="Cambria Math" pitchFamily="18" charset="0"/>
            </a:endParaRPr>
          </a:p>
          <a:p>
            <a:pPr marL="396875" indent="-396875" defTabSz="912813">
              <a:lnSpc>
                <a:spcPct val="80000"/>
              </a:lnSpc>
              <a:spcBef>
                <a:spcPct val="20000"/>
              </a:spcBef>
            </a:pPr>
            <a:r>
              <a:rPr lang="en-US" sz="2400">
                <a:solidFill>
                  <a:srgbClr val="002060"/>
                </a:solidFill>
                <a:latin typeface="Tahoma" pitchFamily="34" charset="0"/>
                <a:cs typeface="Tahoma" pitchFamily="34" charset="0"/>
              </a:rPr>
              <a:t>    </a:t>
            </a:r>
            <a:r>
              <a:rPr lang="en-US" sz="2000" b="1">
                <a:solidFill>
                  <a:schemeClr val="tx2"/>
                </a:solidFill>
                <a:latin typeface="Tahoma" pitchFamily="34" charset="0"/>
                <a:cs typeface="Tahoma" pitchFamily="34" charset="0"/>
              </a:rPr>
              <a:t>BUILDING COMPRISES OF </a:t>
            </a:r>
            <a:br>
              <a:rPr lang="en-US" sz="2000" b="1">
                <a:solidFill>
                  <a:schemeClr val="tx2"/>
                </a:solidFill>
                <a:latin typeface="Tahoma" pitchFamily="34" charset="0"/>
                <a:cs typeface="Tahoma" pitchFamily="34" charset="0"/>
              </a:rPr>
            </a:br>
            <a:r>
              <a:rPr lang="en-US" sz="2400">
                <a:solidFill>
                  <a:srgbClr val="002060"/>
                </a:solidFill>
                <a:latin typeface="Tahoma" pitchFamily="34" charset="0"/>
                <a:cs typeface="Tahoma" pitchFamily="34" charset="0"/>
              </a:rPr>
              <a:t/>
            </a:r>
            <a:br>
              <a:rPr lang="en-US" sz="2400">
                <a:solidFill>
                  <a:srgbClr val="002060"/>
                </a:solidFill>
                <a:latin typeface="Tahoma" pitchFamily="34" charset="0"/>
                <a:cs typeface="Tahoma" pitchFamily="34" charset="0"/>
              </a:rPr>
            </a:br>
            <a:r>
              <a:rPr lang="en-US" sz="2400">
                <a:latin typeface="Tahoma" pitchFamily="34" charset="0"/>
                <a:cs typeface="Tahoma" pitchFamily="34" charset="0"/>
              </a:rPr>
              <a:t>   BASEMENTS</a:t>
            </a:r>
            <a:br>
              <a:rPr lang="en-US" sz="2400">
                <a:latin typeface="Tahoma" pitchFamily="34" charset="0"/>
                <a:cs typeface="Tahoma" pitchFamily="34" charset="0"/>
              </a:rPr>
            </a:br>
            <a:r>
              <a:rPr lang="en-US" sz="2400">
                <a:latin typeface="Tahoma" pitchFamily="34" charset="0"/>
                <a:cs typeface="Tahoma" pitchFamily="34" charset="0"/>
              </a:rPr>
              <a:t>+ GROUND FLOOR</a:t>
            </a:r>
            <a:br>
              <a:rPr lang="en-US" sz="2400">
                <a:latin typeface="Tahoma" pitchFamily="34" charset="0"/>
                <a:cs typeface="Tahoma" pitchFamily="34" charset="0"/>
              </a:rPr>
            </a:br>
            <a:r>
              <a:rPr lang="en-US" sz="2400">
                <a:latin typeface="Tahoma" pitchFamily="34" charset="0"/>
                <a:cs typeface="Tahoma" pitchFamily="34" charset="0"/>
              </a:rPr>
              <a:t>+ 4 UPPER FLOORS</a:t>
            </a:r>
          </a:p>
          <a:p>
            <a:pPr marL="396875" indent="-396875" defTabSz="912813">
              <a:lnSpc>
                <a:spcPct val="80000"/>
              </a:lnSpc>
              <a:spcBef>
                <a:spcPct val="20000"/>
              </a:spcBef>
            </a:pPr>
            <a:endParaRPr lang="en-US" sz="2000" b="1" i="1" u="sng">
              <a:solidFill>
                <a:srgbClr val="002060"/>
              </a:solidFill>
              <a:latin typeface="Tahoma" pitchFamily="34" charset="0"/>
              <a:cs typeface="Tahoma"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04800"/>
            <a:ext cx="8991600" cy="1329595"/>
          </a:xfrm>
          <a:prstGeom prst="rect">
            <a:avLst/>
          </a:prstGeom>
        </p:spPr>
        <p:txBody>
          <a:bodyPr lIns="0" tIns="0" rIns="0" bIns="0">
            <a:spAutoFit/>
          </a:bodyPr>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STATE LIFE BUILDING SIALKOT</a:t>
            </a:r>
          </a:p>
        </p:txBody>
      </p:sp>
      <p:pic>
        <p:nvPicPr>
          <p:cNvPr id="3" name="Picture 4" descr="SLB SIALKOT.jpg"/>
          <p:cNvPicPr>
            <a:picLocks noChangeAspect="1"/>
          </p:cNvPicPr>
          <p:nvPr/>
        </p:nvPicPr>
        <p:blipFill>
          <a:blip r:embed="rId2" cstate="print"/>
          <a:srcRect l="3529" t="11111" r="3529" b="20000"/>
          <a:stretch>
            <a:fillRect/>
          </a:stretch>
        </p:blipFill>
        <p:spPr bwMode="auto">
          <a:xfrm>
            <a:off x="381000" y="1828800"/>
            <a:ext cx="3962401" cy="3149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4" name="Rectangle 3"/>
          <p:cNvSpPr txBox="1">
            <a:spLocks noChangeArrowheads="1"/>
          </p:cNvSpPr>
          <p:nvPr/>
        </p:nvSpPr>
        <p:spPr bwMode="auto">
          <a:xfrm>
            <a:off x="4953000" y="2057400"/>
            <a:ext cx="3733800" cy="1987550"/>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buFont typeface="Wingdings" pitchFamily="2" charset="2"/>
              <a:buNone/>
            </a:pPr>
            <a:r>
              <a:rPr lang="en-US" sz="2000" b="1" i="1">
                <a:solidFill>
                  <a:srgbClr val="002060"/>
                </a:solidFill>
                <a:latin typeface="Cambria Math" pitchFamily="18" charset="0"/>
              </a:rPr>
              <a:t>	</a:t>
            </a:r>
            <a:endParaRPr lang="en-US" sz="2000" b="1" i="1" u="sng">
              <a:solidFill>
                <a:srgbClr val="002060"/>
              </a:solidFill>
              <a:latin typeface="Cambria Math" pitchFamily="18" charset="0"/>
            </a:endParaRPr>
          </a:p>
          <a:p>
            <a:pPr marL="396875" indent="-396875" defTabSz="912813">
              <a:lnSpc>
                <a:spcPct val="80000"/>
              </a:lnSpc>
              <a:spcBef>
                <a:spcPct val="20000"/>
              </a:spcBef>
            </a:pPr>
            <a:r>
              <a:rPr lang="en-US" sz="2000" b="1">
                <a:solidFill>
                  <a:schemeClr val="tx2"/>
                </a:solidFill>
                <a:latin typeface="Tahoma" pitchFamily="34" charset="0"/>
                <a:cs typeface="Tahoma" pitchFamily="34" charset="0"/>
              </a:rPr>
              <a:t>BUILDING COMPRISES OF</a:t>
            </a:r>
            <a:br>
              <a:rPr lang="en-US" sz="2000" b="1">
                <a:solidFill>
                  <a:schemeClr val="tx2"/>
                </a:solidFill>
                <a:latin typeface="Tahoma" pitchFamily="34" charset="0"/>
                <a:cs typeface="Tahoma" pitchFamily="34" charset="0"/>
              </a:rPr>
            </a:br>
            <a:r>
              <a:rPr lang="en-US" sz="2400">
                <a:solidFill>
                  <a:srgbClr val="002060"/>
                </a:solidFill>
                <a:latin typeface="Tahoma" pitchFamily="34" charset="0"/>
                <a:cs typeface="Tahoma" pitchFamily="34" charset="0"/>
              </a:rPr>
              <a:t> </a:t>
            </a:r>
          </a:p>
          <a:p>
            <a:pPr marL="396875" indent="-396875" defTabSz="912813">
              <a:lnSpc>
                <a:spcPct val="80000"/>
              </a:lnSpc>
              <a:spcBef>
                <a:spcPct val="20000"/>
              </a:spcBef>
            </a:pPr>
            <a:r>
              <a:rPr lang="en-US" sz="2400">
                <a:latin typeface="Tahoma" pitchFamily="34" charset="0"/>
                <a:cs typeface="Tahoma" pitchFamily="34" charset="0"/>
              </a:rPr>
              <a:t>   BASEMENTS </a:t>
            </a:r>
          </a:p>
          <a:p>
            <a:pPr marL="396875" indent="-396875" defTabSz="912813">
              <a:lnSpc>
                <a:spcPct val="80000"/>
              </a:lnSpc>
              <a:spcBef>
                <a:spcPct val="20000"/>
              </a:spcBef>
            </a:pPr>
            <a:r>
              <a:rPr lang="en-US" sz="2400">
                <a:latin typeface="Tahoma" pitchFamily="34" charset="0"/>
                <a:cs typeface="Tahoma" pitchFamily="34" charset="0"/>
              </a:rPr>
              <a:t>+ GROUNDFLOOR </a:t>
            </a:r>
          </a:p>
          <a:p>
            <a:pPr marL="396875" indent="-396875" defTabSz="912813">
              <a:lnSpc>
                <a:spcPct val="80000"/>
              </a:lnSpc>
              <a:spcBef>
                <a:spcPct val="20000"/>
              </a:spcBef>
            </a:pPr>
            <a:r>
              <a:rPr lang="en-US" sz="2400">
                <a:latin typeface="Tahoma" pitchFamily="34" charset="0"/>
                <a:cs typeface="Tahoma" pitchFamily="34" charset="0"/>
              </a:rPr>
              <a:t>+ 4 UPPER FLOORS </a:t>
            </a:r>
            <a:endParaRPr lang="en-US" sz="2000" b="1" i="1" u="sng">
              <a:latin typeface="Tahoma" pitchFamily="34" charset="0"/>
              <a:cs typeface="Tahoma" pitchFamily="34" charset="0"/>
            </a:endParaRPr>
          </a:p>
        </p:txBody>
      </p:sp>
      <p:pic>
        <p:nvPicPr>
          <p:cNvPr id="7" name="Picture 6"/>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76200" y="152400"/>
            <a:ext cx="9144000" cy="757130"/>
          </a:xfrm>
          <a:prstGeom prst="rect">
            <a:avLst/>
          </a:prstGeom>
          <a:noFill/>
          <a:ln w="9525">
            <a:noFill/>
            <a:miter lim="800000"/>
            <a:headEnd/>
            <a:tailEnd/>
          </a:ln>
          <a:effectLst/>
        </p:spPr>
        <p:txBody>
          <a:bodyPr>
            <a:spAutoFit/>
          </a:bodyPr>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COMMERCIAL BUILDINGS </a:t>
            </a:r>
          </a:p>
        </p:txBody>
      </p:sp>
      <p:sp>
        <p:nvSpPr>
          <p:cNvPr id="5" name="Rectangle 4"/>
          <p:cNvSpPr/>
          <p:nvPr/>
        </p:nvSpPr>
        <p:spPr>
          <a:xfrm>
            <a:off x="564739" y="926068"/>
            <a:ext cx="584481" cy="33855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S.#</a:t>
            </a:r>
          </a:p>
        </p:txBody>
      </p:sp>
      <p:sp>
        <p:nvSpPr>
          <p:cNvPr id="6" name="Rectangle 5"/>
          <p:cNvSpPr/>
          <p:nvPr/>
        </p:nvSpPr>
        <p:spPr>
          <a:xfrm>
            <a:off x="1219200" y="914400"/>
            <a:ext cx="2057400" cy="338138"/>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1600" dirty="0">
                <a:latin typeface="Tahoma" pitchFamily="34" charset="0"/>
                <a:ea typeface="Tahoma" pitchFamily="34" charset="0"/>
                <a:cs typeface="Tahoma" pitchFamily="34" charset="0"/>
              </a:rPr>
              <a:t>City</a:t>
            </a:r>
          </a:p>
        </p:txBody>
      </p:sp>
      <p:sp>
        <p:nvSpPr>
          <p:cNvPr id="7" name="Rectangle 6"/>
          <p:cNvSpPr/>
          <p:nvPr/>
        </p:nvSpPr>
        <p:spPr>
          <a:xfrm>
            <a:off x="3352800" y="914400"/>
            <a:ext cx="1752600" cy="33813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No. of buildings</a:t>
            </a:r>
          </a:p>
        </p:txBody>
      </p:sp>
      <p:sp>
        <p:nvSpPr>
          <p:cNvPr id="8" name="Rectangle 7"/>
          <p:cNvSpPr/>
          <p:nvPr/>
        </p:nvSpPr>
        <p:spPr>
          <a:xfrm>
            <a:off x="5181600" y="914400"/>
            <a:ext cx="1200150" cy="33813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Inherited </a:t>
            </a:r>
          </a:p>
        </p:txBody>
      </p:sp>
      <p:sp>
        <p:nvSpPr>
          <p:cNvPr id="9" name="Rectangle 8"/>
          <p:cNvSpPr/>
          <p:nvPr/>
        </p:nvSpPr>
        <p:spPr>
          <a:xfrm>
            <a:off x="6477000" y="914400"/>
            <a:ext cx="2362200" cy="33813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Purchased Constructed </a:t>
            </a:r>
          </a:p>
        </p:txBody>
      </p:sp>
      <p:sp>
        <p:nvSpPr>
          <p:cNvPr id="13" name="Rectangle 12"/>
          <p:cNvSpPr/>
          <p:nvPr/>
        </p:nvSpPr>
        <p:spPr>
          <a:xfrm>
            <a:off x="641350" y="1276350"/>
            <a:ext cx="7696200" cy="369888"/>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1.             Karachi	         		 22	    17	                       05*</a:t>
            </a:r>
          </a:p>
        </p:txBody>
      </p:sp>
      <p:sp>
        <p:nvSpPr>
          <p:cNvPr id="14" name="Rectangle 13"/>
          <p:cNvSpPr/>
          <p:nvPr/>
        </p:nvSpPr>
        <p:spPr>
          <a:xfrm>
            <a:off x="641350" y="1570038"/>
            <a:ext cx="80010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2.             Hyderabad	        	 03	    01                                02</a:t>
            </a:r>
          </a:p>
        </p:txBody>
      </p:sp>
      <p:sp>
        <p:nvSpPr>
          <p:cNvPr id="15" name="Rectangle 14"/>
          <p:cNvSpPr/>
          <p:nvPr/>
        </p:nvSpPr>
        <p:spPr>
          <a:xfrm>
            <a:off x="641350" y="1874838"/>
            <a:ext cx="81534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3.             Sukkur		         	 01	    00		      01</a:t>
            </a:r>
          </a:p>
        </p:txBody>
      </p:sp>
      <p:sp>
        <p:nvSpPr>
          <p:cNvPr id="16" name="Rectangle 15"/>
          <p:cNvSpPr/>
          <p:nvPr/>
        </p:nvSpPr>
        <p:spPr>
          <a:xfrm>
            <a:off x="641350" y="2190750"/>
            <a:ext cx="7848600" cy="369888"/>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4.             </a:t>
            </a:r>
            <a:r>
              <a:rPr lang="en-US" dirty="0" err="1">
                <a:solidFill>
                  <a:srgbClr val="002060"/>
                </a:solidFill>
                <a:effectLst>
                  <a:outerShdw blurRad="38100" dist="38100" dir="2700000" algn="tl">
                    <a:srgbClr val="000000">
                      <a:alpha val="43137"/>
                    </a:srgbClr>
                  </a:outerShdw>
                </a:effectLst>
                <a:latin typeface="+mn-lt"/>
                <a:cs typeface="+mn-cs"/>
              </a:rPr>
              <a:t>Larkana</a:t>
            </a:r>
            <a:r>
              <a:rPr lang="en-US" dirty="0">
                <a:solidFill>
                  <a:srgbClr val="002060"/>
                </a:solidFill>
                <a:effectLst>
                  <a:outerShdw blurRad="38100" dist="38100" dir="2700000" algn="tl">
                    <a:srgbClr val="000000">
                      <a:alpha val="43137"/>
                    </a:srgbClr>
                  </a:outerShdw>
                </a:effectLst>
                <a:latin typeface="+mn-lt"/>
                <a:cs typeface="+mn-cs"/>
              </a:rPr>
              <a:t>	         		 01	    00		      01 	</a:t>
            </a:r>
          </a:p>
        </p:txBody>
      </p:sp>
      <p:sp>
        <p:nvSpPr>
          <p:cNvPr id="17" name="Rectangle 16"/>
          <p:cNvSpPr/>
          <p:nvPr/>
        </p:nvSpPr>
        <p:spPr>
          <a:xfrm>
            <a:off x="641350" y="2484438"/>
            <a:ext cx="75438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5.             </a:t>
            </a:r>
            <a:r>
              <a:rPr lang="en-US" dirty="0" err="1">
                <a:solidFill>
                  <a:srgbClr val="002060"/>
                </a:solidFill>
                <a:effectLst>
                  <a:outerShdw blurRad="38100" dist="38100" dir="2700000" algn="tl">
                    <a:srgbClr val="000000">
                      <a:alpha val="43137"/>
                    </a:srgbClr>
                  </a:outerShdw>
                </a:effectLst>
                <a:latin typeface="+mn-lt"/>
                <a:cs typeface="+mn-cs"/>
              </a:rPr>
              <a:t>Mirpurkhas</a:t>
            </a:r>
            <a:r>
              <a:rPr lang="en-US" dirty="0">
                <a:solidFill>
                  <a:srgbClr val="002060"/>
                </a:solidFill>
                <a:effectLst>
                  <a:outerShdw blurRad="38100" dist="38100" dir="2700000" algn="tl">
                    <a:srgbClr val="000000">
                      <a:alpha val="43137"/>
                    </a:srgbClr>
                  </a:outerShdw>
                </a:effectLst>
                <a:latin typeface="+mn-lt"/>
                <a:cs typeface="+mn-cs"/>
              </a:rPr>
              <a:t>	        	 01	    00		      01</a:t>
            </a:r>
          </a:p>
        </p:txBody>
      </p:sp>
      <p:sp>
        <p:nvSpPr>
          <p:cNvPr id="18" name="Rectangle 17"/>
          <p:cNvSpPr/>
          <p:nvPr/>
        </p:nvSpPr>
        <p:spPr>
          <a:xfrm>
            <a:off x="641350" y="2789238"/>
            <a:ext cx="77724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6.             Multan		         	 01	    00		      01</a:t>
            </a:r>
          </a:p>
        </p:txBody>
      </p:sp>
      <p:sp>
        <p:nvSpPr>
          <p:cNvPr id="19" name="Rectangle 18"/>
          <p:cNvSpPr/>
          <p:nvPr/>
        </p:nvSpPr>
        <p:spPr>
          <a:xfrm>
            <a:off x="641350" y="3094038"/>
            <a:ext cx="80010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7.             Faisalabad	        		 02	    01		      01</a:t>
            </a:r>
          </a:p>
        </p:txBody>
      </p:sp>
      <p:sp>
        <p:nvSpPr>
          <p:cNvPr id="20" name="Rectangle 19"/>
          <p:cNvSpPr/>
          <p:nvPr/>
        </p:nvSpPr>
        <p:spPr>
          <a:xfrm>
            <a:off x="641350" y="3398838"/>
            <a:ext cx="74676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8.             Lahore		         	 09	    07		      02</a:t>
            </a:r>
          </a:p>
        </p:txBody>
      </p:sp>
      <p:sp>
        <p:nvSpPr>
          <p:cNvPr id="21" name="Rectangle 20"/>
          <p:cNvSpPr/>
          <p:nvPr/>
        </p:nvSpPr>
        <p:spPr>
          <a:xfrm>
            <a:off x="641350" y="3703638"/>
            <a:ext cx="77724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9.             </a:t>
            </a:r>
            <a:r>
              <a:rPr lang="en-US" dirty="0" err="1">
                <a:solidFill>
                  <a:srgbClr val="002060"/>
                </a:solidFill>
                <a:effectLst>
                  <a:outerShdw blurRad="38100" dist="38100" dir="2700000" algn="tl">
                    <a:srgbClr val="000000">
                      <a:alpha val="43137"/>
                    </a:srgbClr>
                  </a:outerShdw>
                </a:effectLst>
                <a:latin typeface="+mn-lt"/>
                <a:cs typeface="+mn-cs"/>
              </a:rPr>
              <a:t>Gujrat</a:t>
            </a:r>
            <a:r>
              <a:rPr lang="en-US" dirty="0">
                <a:solidFill>
                  <a:srgbClr val="002060"/>
                </a:solidFill>
                <a:effectLst>
                  <a:outerShdw blurRad="38100" dist="38100" dir="2700000" algn="tl">
                    <a:srgbClr val="000000">
                      <a:alpha val="43137"/>
                    </a:srgbClr>
                  </a:outerShdw>
                </a:effectLst>
                <a:latin typeface="+mn-lt"/>
                <a:cs typeface="+mn-cs"/>
              </a:rPr>
              <a:t>		         	 01	    00		      01	</a:t>
            </a:r>
          </a:p>
        </p:txBody>
      </p:sp>
      <p:sp>
        <p:nvSpPr>
          <p:cNvPr id="22" name="Rectangle 21"/>
          <p:cNvSpPr/>
          <p:nvPr/>
        </p:nvSpPr>
        <p:spPr>
          <a:xfrm>
            <a:off x="641350" y="4019550"/>
            <a:ext cx="7924800" cy="369888"/>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10.           </a:t>
            </a:r>
            <a:r>
              <a:rPr lang="en-US" dirty="0" err="1">
                <a:solidFill>
                  <a:srgbClr val="002060"/>
                </a:solidFill>
                <a:effectLst>
                  <a:outerShdw blurRad="38100" dist="38100" dir="2700000" algn="tl">
                    <a:srgbClr val="000000">
                      <a:alpha val="43137"/>
                    </a:srgbClr>
                  </a:outerShdw>
                </a:effectLst>
                <a:latin typeface="+mn-lt"/>
                <a:cs typeface="+mn-cs"/>
              </a:rPr>
              <a:t>RawalPindi</a:t>
            </a:r>
            <a:r>
              <a:rPr lang="en-US" dirty="0">
                <a:solidFill>
                  <a:srgbClr val="002060"/>
                </a:solidFill>
                <a:effectLst>
                  <a:outerShdw blurRad="38100" dist="38100" dir="2700000" algn="tl">
                    <a:srgbClr val="000000">
                      <a:alpha val="43137"/>
                    </a:srgbClr>
                  </a:outerShdw>
                </a:effectLst>
                <a:latin typeface="+mn-lt"/>
                <a:cs typeface="+mn-cs"/>
              </a:rPr>
              <a:t>	         	 04	    03	                        01	</a:t>
            </a:r>
          </a:p>
        </p:txBody>
      </p:sp>
      <p:sp>
        <p:nvSpPr>
          <p:cNvPr id="23" name="Rectangle 22"/>
          <p:cNvSpPr/>
          <p:nvPr/>
        </p:nvSpPr>
        <p:spPr>
          <a:xfrm>
            <a:off x="641350" y="4313238"/>
            <a:ext cx="75438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11.           Islamabad	         		 05	    00                                 05	</a:t>
            </a:r>
          </a:p>
        </p:txBody>
      </p:sp>
      <p:sp>
        <p:nvSpPr>
          <p:cNvPr id="24" name="Rectangle 23"/>
          <p:cNvSpPr/>
          <p:nvPr/>
        </p:nvSpPr>
        <p:spPr>
          <a:xfrm>
            <a:off x="641350" y="4618038"/>
            <a:ext cx="8153400" cy="368300"/>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12.           </a:t>
            </a:r>
            <a:r>
              <a:rPr lang="en-US" dirty="0" err="1">
                <a:solidFill>
                  <a:srgbClr val="002060"/>
                </a:solidFill>
                <a:effectLst>
                  <a:outerShdw blurRad="38100" dist="38100" dir="2700000" algn="tl">
                    <a:srgbClr val="000000">
                      <a:alpha val="43137"/>
                    </a:srgbClr>
                  </a:outerShdw>
                </a:effectLst>
                <a:latin typeface="+mn-lt"/>
                <a:cs typeface="+mn-cs"/>
              </a:rPr>
              <a:t>D.I.Khan</a:t>
            </a:r>
            <a:r>
              <a:rPr lang="en-US" dirty="0">
                <a:solidFill>
                  <a:srgbClr val="002060"/>
                </a:solidFill>
                <a:effectLst>
                  <a:outerShdw blurRad="38100" dist="38100" dir="2700000" algn="tl">
                    <a:srgbClr val="000000">
                      <a:alpha val="43137"/>
                    </a:srgbClr>
                  </a:outerShdw>
                </a:effectLst>
                <a:latin typeface="+mn-lt"/>
                <a:cs typeface="+mn-cs"/>
              </a:rPr>
              <a:t>                     		 01	    00		      01	</a:t>
            </a:r>
          </a:p>
        </p:txBody>
      </p:sp>
      <p:sp>
        <p:nvSpPr>
          <p:cNvPr id="25" name="Rectangle 24"/>
          <p:cNvSpPr/>
          <p:nvPr/>
        </p:nvSpPr>
        <p:spPr>
          <a:xfrm>
            <a:off x="641350" y="4933950"/>
            <a:ext cx="7543800" cy="369888"/>
          </a:xfrm>
          <a:prstGeom prst="rect">
            <a:avLst/>
          </a:prstGeom>
        </p:spPr>
        <p:txBody>
          <a:bodyPr>
            <a:spAutoFit/>
          </a:bodyPr>
          <a:lstStyle/>
          <a:p>
            <a:pPr fontAlgn="auto">
              <a:spcBef>
                <a:spcPts val="0"/>
              </a:spcBef>
              <a:spcAft>
                <a:spcPts val="0"/>
              </a:spcAft>
              <a:defRPr/>
            </a:pPr>
            <a:r>
              <a:rPr lang="en-US" dirty="0">
                <a:solidFill>
                  <a:srgbClr val="002060"/>
                </a:solidFill>
                <a:effectLst>
                  <a:outerShdw blurRad="38100" dist="38100" dir="2700000" algn="tl">
                    <a:srgbClr val="000000">
                      <a:alpha val="43137"/>
                    </a:srgbClr>
                  </a:outerShdw>
                </a:effectLst>
                <a:latin typeface="+mn-lt"/>
                <a:cs typeface="+mn-cs"/>
              </a:rPr>
              <a:t>13.           Peshawar	         		 01	    00		      01</a:t>
            </a:r>
          </a:p>
        </p:txBody>
      </p:sp>
      <p:sp>
        <p:nvSpPr>
          <p:cNvPr id="26" name="Rectangle 25"/>
          <p:cNvSpPr/>
          <p:nvPr/>
        </p:nvSpPr>
        <p:spPr>
          <a:xfrm>
            <a:off x="1708150" y="5303838"/>
            <a:ext cx="62484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n-US" dirty="0"/>
              <a:t>TOTAL 		               52                29		    23</a:t>
            </a:r>
          </a:p>
        </p:txBody>
      </p:sp>
      <p:sp>
        <p:nvSpPr>
          <p:cNvPr id="27" name="Rectangle 26"/>
          <p:cNvSpPr>
            <a:spLocks noChangeArrowheads="1"/>
          </p:cNvSpPr>
          <p:nvPr/>
        </p:nvSpPr>
        <p:spPr bwMode="auto">
          <a:xfrm>
            <a:off x="1708150" y="5989638"/>
            <a:ext cx="5029200" cy="368300"/>
          </a:xfrm>
          <a:prstGeom prst="rect">
            <a:avLst/>
          </a:prstGeom>
          <a:noFill/>
          <a:ln w="9525">
            <a:noFill/>
            <a:miter lim="800000"/>
            <a:headEnd/>
            <a:tailEnd/>
          </a:ln>
        </p:spPr>
        <p:txBody>
          <a:bodyPr>
            <a:spAutoFit/>
          </a:bodyPr>
          <a:lstStyle/>
          <a:p>
            <a:r>
              <a:rPr lang="en-US">
                <a:solidFill>
                  <a:srgbClr val="002060"/>
                </a:solidFill>
                <a:latin typeface="Calibri" pitchFamily="34" charset="0"/>
              </a:rPr>
              <a:t>* One building owned by State Life Subsidiary </a:t>
            </a:r>
          </a:p>
        </p:txBody>
      </p:sp>
      <p:pic>
        <p:nvPicPr>
          <p:cNvPr id="32" name="Picture 31"/>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animBg="1"/>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838200" y="1828800"/>
            <a:ext cx="7772400" cy="1681163"/>
          </a:xfrm>
        </p:spPr>
        <p:txBody>
          <a:bodyPr lIns="54864" tIns="91440"/>
          <a:lstStyle/>
          <a:p>
            <a:pPr marL="609600" indent="-609600">
              <a:lnSpc>
                <a:spcPct val="170000"/>
              </a:lnSpc>
              <a:buFontTx/>
              <a:buNone/>
            </a:pPr>
            <a:r>
              <a:rPr lang="en-US" sz="2400" smtClean="0">
                <a:solidFill>
                  <a:srgbClr val="002060"/>
                </a:solidFill>
                <a:latin typeface="Tahoma" pitchFamily="34" charset="0"/>
                <a:cs typeface="Tahoma" pitchFamily="34" charset="0"/>
              </a:rPr>
              <a:t>1.	Karachi		       09	    07		    02</a:t>
            </a:r>
          </a:p>
          <a:p>
            <a:pPr marL="609600" indent="-609600">
              <a:lnSpc>
                <a:spcPct val="170000"/>
              </a:lnSpc>
              <a:buFontTx/>
              <a:buNone/>
            </a:pPr>
            <a:r>
              <a:rPr lang="en-US" sz="2400" smtClean="0">
                <a:solidFill>
                  <a:srgbClr val="002060"/>
                </a:solidFill>
                <a:latin typeface="Tahoma" pitchFamily="34" charset="0"/>
                <a:cs typeface="Tahoma" pitchFamily="34" charset="0"/>
              </a:rPr>
              <a:t>2.	Lahore		       03            03		    00</a:t>
            </a:r>
          </a:p>
          <a:p>
            <a:pPr marL="609600" indent="-609600">
              <a:lnSpc>
                <a:spcPct val="170000"/>
              </a:lnSpc>
              <a:buFontTx/>
              <a:buNone/>
            </a:pPr>
            <a:r>
              <a:rPr lang="en-US" sz="2400" smtClean="0">
                <a:solidFill>
                  <a:srgbClr val="002060"/>
                </a:solidFill>
                <a:latin typeface="Tahoma" pitchFamily="34" charset="0"/>
                <a:cs typeface="Tahoma" pitchFamily="34" charset="0"/>
              </a:rPr>
              <a:t>3.	Quetta 		       0		    00		    01</a:t>
            </a:r>
          </a:p>
          <a:p>
            <a:pPr marL="609600" indent="-609600">
              <a:lnSpc>
                <a:spcPct val="170000"/>
              </a:lnSpc>
              <a:buFontTx/>
              <a:buAutoNum type="arabicPeriod" startAt="4"/>
            </a:pPr>
            <a:r>
              <a:rPr lang="en-US" sz="2400" smtClean="0">
                <a:solidFill>
                  <a:srgbClr val="002060"/>
                </a:solidFill>
                <a:latin typeface="Tahoma" pitchFamily="34" charset="0"/>
                <a:cs typeface="Tahoma" pitchFamily="34" charset="0"/>
              </a:rPr>
              <a:t>Resorts and Hut      03	    03		    00</a:t>
            </a:r>
            <a:endParaRPr lang="en-US" sz="2400" b="1" smtClean="0">
              <a:solidFill>
                <a:srgbClr val="002060"/>
              </a:solidFill>
              <a:latin typeface="Tahoma" pitchFamily="34" charset="0"/>
              <a:cs typeface="Tahoma" pitchFamily="34" charset="0"/>
            </a:endParaRPr>
          </a:p>
        </p:txBody>
      </p:sp>
      <p:sp>
        <p:nvSpPr>
          <p:cNvPr id="19461" name="Text Box 5"/>
          <p:cNvSpPr txBox="1">
            <a:spLocks noChangeArrowheads="1"/>
          </p:cNvSpPr>
          <p:nvPr/>
        </p:nvSpPr>
        <p:spPr bwMode="auto">
          <a:xfrm>
            <a:off x="304800" y="304800"/>
            <a:ext cx="8458200" cy="757130"/>
          </a:xfrm>
          <a:prstGeom prst="rect">
            <a:avLst/>
          </a:prstGeom>
          <a:noFill/>
          <a:ln w="9525">
            <a:noFill/>
            <a:miter lim="800000"/>
            <a:headEnd/>
            <a:tailEnd/>
          </a:ln>
          <a:effectLst/>
        </p:spPr>
        <p:txBody>
          <a:bodyPr>
            <a:spAutoFit/>
          </a:bodyPr>
          <a:lstStyle/>
          <a:p>
            <a:pPr algn="ctr" defTabSz="914363" fontAlgn="auto">
              <a:lnSpc>
                <a:spcPct val="90000"/>
              </a:lnSpc>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RESIDENTIAL BUILDINGS</a:t>
            </a:r>
          </a:p>
        </p:txBody>
      </p:sp>
      <p:sp>
        <p:nvSpPr>
          <p:cNvPr id="4" name="Rectangle 3"/>
          <p:cNvSpPr/>
          <p:nvPr/>
        </p:nvSpPr>
        <p:spPr>
          <a:xfrm>
            <a:off x="762000" y="1566446"/>
            <a:ext cx="584481"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S.#</a:t>
            </a:r>
          </a:p>
        </p:txBody>
      </p:sp>
      <p:sp>
        <p:nvSpPr>
          <p:cNvPr id="5" name="Rectangle 4"/>
          <p:cNvSpPr/>
          <p:nvPr/>
        </p:nvSpPr>
        <p:spPr>
          <a:xfrm>
            <a:off x="1416050" y="1524000"/>
            <a:ext cx="2057400" cy="3381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sz="1600" dirty="0">
                <a:latin typeface="Tahoma" pitchFamily="34" charset="0"/>
                <a:ea typeface="Tahoma" pitchFamily="34" charset="0"/>
                <a:cs typeface="Tahoma" pitchFamily="34" charset="0"/>
              </a:rPr>
              <a:t>City</a:t>
            </a:r>
          </a:p>
        </p:txBody>
      </p:sp>
      <p:sp>
        <p:nvSpPr>
          <p:cNvPr id="6" name="Rectangle 5"/>
          <p:cNvSpPr/>
          <p:nvPr/>
        </p:nvSpPr>
        <p:spPr>
          <a:xfrm>
            <a:off x="3549650" y="1524000"/>
            <a:ext cx="1752600" cy="338138"/>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No. of buildings</a:t>
            </a:r>
          </a:p>
        </p:txBody>
      </p:sp>
      <p:sp>
        <p:nvSpPr>
          <p:cNvPr id="7" name="Rectangle 6"/>
          <p:cNvSpPr/>
          <p:nvPr/>
        </p:nvSpPr>
        <p:spPr>
          <a:xfrm>
            <a:off x="5378450" y="1524000"/>
            <a:ext cx="1200150" cy="33813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Inherited </a:t>
            </a:r>
          </a:p>
        </p:txBody>
      </p:sp>
      <p:sp>
        <p:nvSpPr>
          <p:cNvPr id="8" name="Rectangle 7"/>
          <p:cNvSpPr/>
          <p:nvPr/>
        </p:nvSpPr>
        <p:spPr>
          <a:xfrm>
            <a:off x="6673850" y="1524000"/>
            <a:ext cx="1936750" cy="3381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sz="1600" dirty="0">
                <a:latin typeface="Tahoma" pitchFamily="34" charset="0"/>
                <a:ea typeface="Tahoma" pitchFamily="34" charset="0"/>
                <a:cs typeface="Tahoma" pitchFamily="34" charset="0"/>
              </a:rPr>
              <a:t>Purchased</a:t>
            </a:r>
          </a:p>
        </p:txBody>
      </p:sp>
      <p:sp>
        <p:nvSpPr>
          <p:cNvPr id="9" name="Rectangle 8"/>
          <p:cNvSpPr/>
          <p:nvPr/>
        </p:nvSpPr>
        <p:spPr>
          <a:xfrm>
            <a:off x="1295400" y="4719638"/>
            <a:ext cx="7010400" cy="46196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n-US" sz="2400" dirty="0">
                <a:latin typeface="Arial Narrow" pitchFamily="34" charset="0"/>
              </a:rPr>
              <a:t>Total 		              16	           13	           03</a:t>
            </a:r>
          </a:p>
        </p:txBody>
      </p:sp>
      <p:pic>
        <p:nvPicPr>
          <p:cNvPr id="11" name="Picture 10"/>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nvPr>
        </p:nvSpPr>
        <p:spPr>
          <a:xfrm>
            <a:off x="609600" y="1819275"/>
            <a:ext cx="8229600" cy="3200400"/>
          </a:xfrm>
        </p:spPr>
        <p:txBody>
          <a:bodyPr lIns="54864" tIns="91440"/>
          <a:lstStyle/>
          <a:p>
            <a:pPr marL="609600" indent="-609600">
              <a:lnSpc>
                <a:spcPct val="80000"/>
              </a:lnSpc>
              <a:buFont typeface="Corbel" pitchFamily="34" charset="0"/>
              <a:buAutoNum type="arabicPeriod"/>
            </a:pPr>
            <a:r>
              <a:rPr lang="en-US" sz="2000" smtClean="0">
                <a:solidFill>
                  <a:srgbClr val="002060"/>
                </a:solidFill>
              </a:rPr>
              <a:t>   Karachi		         05	 	    01		    04*	</a:t>
            </a:r>
          </a:p>
          <a:p>
            <a:pPr marL="609600" indent="-609600">
              <a:lnSpc>
                <a:spcPct val="80000"/>
              </a:lnSpc>
              <a:buFont typeface="Corbel" pitchFamily="34" charset="0"/>
              <a:buAutoNum type="arabicPeriod"/>
            </a:pPr>
            <a:r>
              <a:rPr lang="en-US" sz="2000" smtClean="0">
                <a:solidFill>
                  <a:srgbClr val="002060"/>
                </a:solidFill>
              </a:rPr>
              <a:t>   Lahore		         03		    02		    01	</a:t>
            </a:r>
          </a:p>
          <a:p>
            <a:pPr marL="609600" indent="-609600">
              <a:lnSpc>
                <a:spcPct val="80000"/>
              </a:lnSpc>
              <a:buFont typeface="Corbel" pitchFamily="34" charset="0"/>
              <a:buAutoNum type="arabicPeriod"/>
            </a:pPr>
            <a:r>
              <a:rPr lang="en-US" sz="2000" smtClean="0">
                <a:solidFill>
                  <a:srgbClr val="002060"/>
                </a:solidFill>
              </a:rPr>
              <a:t>   Islamabad	         02		    01		    01	</a:t>
            </a:r>
          </a:p>
          <a:p>
            <a:pPr marL="609600" indent="-609600">
              <a:lnSpc>
                <a:spcPct val="80000"/>
              </a:lnSpc>
              <a:buFont typeface="Corbel" pitchFamily="34" charset="0"/>
              <a:buAutoNum type="arabicPeriod"/>
            </a:pPr>
            <a:r>
              <a:rPr lang="en-US" sz="2000" smtClean="0">
                <a:solidFill>
                  <a:srgbClr val="002060"/>
                </a:solidFill>
              </a:rPr>
              <a:t>   Mirpur ( A.K.)	         02		    00		    02	</a:t>
            </a:r>
          </a:p>
          <a:p>
            <a:pPr marL="609600" indent="-609600">
              <a:lnSpc>
                <a:spcPct val="80000"/>
              </a:lnSpc>
              <a:buFont typeface="Corbel" pitchFamily="34" charset="0"/>
              <a:buAutoNum type="arabicPeriod"/>
            </a:pPr>
            <a:r>
              <a:rPr lang="en-US" sz="2000" smtClean="0">
                <a:solidFill>
                  <a:srgbClr val="002060"/>
                </a:solidFill>
              </a:rPr>
              <a:t>   Sahiwal		         01		    00		    01</a:t>
            </a:r>
          </a:p>
          <a:p>
            <a:pPr marL="609600" indent="-609600">
              <a:lnSpc>
                <a:spcPct val="80000"/>
              </a:lnSpc>
              <a:buFont typeface="Corbel" pitchFamily="34" charset="0"/>
              <a:buAutoNum type="arabicPeriod"/>
            </a:pPr>
            <a:r>
              <a:rPr lang="en-US" sz="2000" smtClean="0">
                <a:solidFill>
                  <a:srgbClr val="002060"/>
                </a:solidFill>
              </a:rPr>
              <a:t>   R.Y Khan		         01		    00		    01	</a:t>
            </a:r>
          </a:p>
          <a:p>
            <a:pPr marL="609600" indent="-609600">
              <a:lnSpc>
                <a:spcPct val="80000"/>
              </a:lnSpc>
              <a:buFont typeface="Corbel" pitchFamily="34" charset="0"/>
              <a:buAutoNum type="arabicPeriod"/>
            </a:pPr>
            <a:r>
              <a:rPr lang="en-US" sz="2000" smtClean="0">
                <a:solidFill>
                  <a:srgbClr val="002060"/>
                </a:solidFill>
              </a:rPr>
              <a:t>   Sialkot		         01	 	    00		    01</a:t>
            </a:r>
          </a:p>
          <a:p>
            <a:pPr marL="609600" indent="-609600">
              <a:lnSpc>
                <a:spcPct val="80000"/>
              </a:lnSpc>
              <a:buFont typeface="Corbel" pitchFamily="34" charset="0"/>
              <a:buAutoNum type="arabicPeriod"/>
            </a:pPr>
            <a:r>
              <a:rPr lang="en-US" sz="2000" smtClean="0">
                <a:solidFill>
                  <a:srgbClr val="002060"/>
                </a:solidFill>
              </a:rPr>
              <a:t>   Nawab Shah	         01		    00		    01	</a:t>
            </a:r>
          </a:p>
          <a:p>
            <a:pPr marL="609600" indent="-609600">
              <a:lnSpc>
                <a:spcPct val="80000"/>
              </a:lnSpc>
              <a:buFont typeface="Corbel" pitchFamily="34" charset="0"/>
              <a:buAutoNum type="arabicPeriod"/>
            </a:pPr>
            <a:r>
              <a:rPr lang="en-US" sz="2000" smtClean="0">
                <a:solidFill>
                  <a:srgbClr val="002060"/>
                </a:solidFill>
              </a:rPr>
              <a:t>   Gujranwala	         01		    00		    01</a:t>
            </a:r>
          </a:p>
          <a:p>
            <a:pPr marL="609600" indent="-609600">
              <a:lnSpc>
                <a:spcPct val="80000"/>
              </a:lnSpc>
              <a:buFont typeface="Corbel" pitchFamily="34" charset="0"/>
              <a:buAutoNum type="arabicPeriod"/>
            </a:pPr>
            <a:r>
              <a:rPr lang="en-US" sz="2000" smtClean="0">
                <a:solidFill>
                  <a:srgbClr val="002060"/>
                </a:solidFill>
              </a:rPr>
              <a:t>   Sargodha		         01	                    00		    01</a:t>
            </a:r>
            <a:endParaRPr lang="en-US" sz="2200" smtClean="0">
              <a:solidFill>
                <a:srgbClr val="002060"/>
              </a:solidFill>
            </a:endParaRPr>
          </a:p>
        </p:txBody>
      </p:sp>
      <p:sp>
        <p:nvSpPr>
          <p:cNvPr id="20485" name="Text Box 5"/>
          <p:cNvSpPr txBox="1">
            <a:spLocks noChangeArrowheads="1"/>
          </p:cNvSpPr>
          <p:nvPr/>
        </p:nvSpPr>
        <p:spPr bwMode="auto">
          <a:xfrm>
            <a:off x="1447800" y="312003"/>
            <a:ext cx="6400800" cy="83099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DETAIL OF PLOTS</a:t>
            </a:r>
          </a:p>
        </p:txBody>
      </p:sp>
      <p:sp>
        <p:nvSpPr>
          <p:cNvPr id="4" name="Rectangle 3"/>
          <p:cNvSpPr/>
          <p:nvPr/>
        </p:nvSpPr>
        <p:spPr>
          <a:xfrm>
            <a:off x="533400" y="1328714"/>
            <a:ext cx="584481" cy="33855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S.#</a:t>
            </a:r>
          </a:p>
        </p:txBody>
      </p:sp>
      <p:sp>
        <p:nvSpPr>
          <p:cNvPr id="5" name="Rectangle 4"/>
          <p:cNvSpPr/>
          <p:nvPr/>
        </p:nvSpPr>
        <p:spPr>
          <a:xfrm>
            <a:off x="1187450" y="1317625"/>
            <a:ext cx="2057400" cy="338138"/>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1600" dirty="0">
                <a:latin typeface="Tahoma" pitchFamily="34" charset="0"/>
                <a:ea typeface="Tahoma" pitchFamily="34" charset="0"/>
                <a:cs typeface="Tahoma" pitchFamily="34" charset="0"/>
              </a:rPr>
              <a:t>City</a:t>
            </a:r>
          </a:p>
        </p:txBody>
      </p:sp>
      <p:sp>
        <p:nvSpPr>
          <p:cNvPr id="6" name="Rectangle 5"/>
          <p:cNvSpPr/>
          <p:nvPr/>
        </p:nvSpPr>
        <p:spPr>
          <a:xfrm>
            <a:off x="3321050" y="1317625"/>
            <a:ext cx="1752600" cy="33813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No. of buildings</a:t>
            </a:r>
          </a:p>
        </p:txBody>
      </p:sp>
      <p:sp>
        <p:nvSpPr>
          <p:cNvPr id="7" name="Rectangle 6"/>
          <p:cNvSpPr/>
          <p:nvPr/>
        </p:nvSpPr>
        <p:spPr>
          <a:xfrm>
            <a:off x="5149850" y="1317625"/>
            <a:ext cx="1200150" cy="33813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Inherited </a:t>
            </a:r>
          </a:p>
        </p:txBody>
      </p:sp>
      <p:sp>
        <p:nvSpPr>
          <p:cNvPr id="8" name="Rectangle 7"/>
          <p:cNvSpPr/>
          <p:nvPr/>
        </p:nvSpPr>
        <p:spPr>
          <a:xfrm>
            <a:off x="6445250" y="1295400"/>
            <a:ext cx="2362200" cy="3381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Purchased Constructed </a:t>
            </a:r>
          </a:p>
        </p:txBody>
      </p:sp>
      <p:sp>
        <p:nvSpPr>
          <p:cNvPr id="9" name="Rectangle 8"/>
          <p:cNvSpPr/>
          <p:nvPr/>
        </p:nvSpPr>
        <p:spPr>
          <a:xfrm>
            <a:off x="1371600" y="5019675"/>
            <a:ext cx="6781800" cy="314325"/>
          </a:xfrm>
          <a:prstGeom prst="rect">
            <a:avLst/>
          </a:prstGeom>
        </p:spPr>
        <p:style>
          <a:lnRef idx="1">
            <a:schemeClr val="accent4"/>
          </a:lnRef>
          <a:fillRef idx="2">
            <a:schemeClr val="accent4"/>
          </a:fillRef>
          <a:effectRef idx="1">
            <a:schemeClr val="accent4"/>
          </a:effectRef>
          <a:fontRef idx="minor">
            <a:schemeClr val="dk1"/>
          </a:fontRef>
        </p:style>
        <p:txBody>
          <a:bodyPr anchor="ctr">
            <a:spAutoFit/>
          </a:bodyPr>
          <a:lstStyle/>
          <a:p>
            <a:pPr marL="609600" indent="-609600" fontAlgn="auto">
              <a:lnSpc>
                <a:spcPct val="80000"/>
              </a:lnSpc>
              <a:spcBef>
                <a:spcPts val="0"/>
              </a:spcBef>
              <a:spcAft>
                <a:spcPts val="0"/>
              </a:spcAft>
              <a:defRPr/>
            </a:pPr>
            <a:r>
              <a:rPr lang="en-US" dirty="0"/>
              <a:t>TOTAL 		            </a:t>
            </a:r>
            <a:r>
              <a:rPr lang="en-US" b="1" dirty="0"/>
              <a:t>18</a:t>
            </a:r>
            <a:r>
              <a:rPr lang="en-US" sz="1600" b="1" dirty="0"/>
              <a:t>		        </a:t>
            </a:r>
            <a:r>
              <a:rPr lang="en-US" b="1" dirty="0"/>
              <a:t>04</a:t>
            </a:r>
            <a:r>
              <a:rPr lang="en-US" sz="1600" b="1" dirty="0"/>
              <a:t>		       </a:t>
            </a:r>
            <a:r>
              <a:rPr lang="en-US" b="1" dirty="0"/>
              <a:t>14 </a:t>
            </a:r>
          </a:p>
        </p:txBody>
      </p:sp>
      <p:sp>
        <p:nvSpPr>
          <p:cNvPr id="10" name="Rectangle 9"/>
          <p:cNvSpPr>
            <a:spLocks noChangeArrowheads="1"/>
          </p:cNvSpPr>
          <p:nvPr/>
        </p:nvSpPr>
        <p:spPr bwMode="auto">
          <a:xfrm>
            <a:off x="1295400" y="5629275"/>
            <a:ext cx="4127500" cy="319088"/>
          </a:xfrm>
          <a:prstGeom prst="rect">
            <a:avLst/>
          </a:prstGeom>
          <a:noFill/>
          <a:ln w="9525">
            <a:noFill/>
            <a:miter lim="800000"/>
            <a:headEnd/>
            <a:tailEnd/>
          </a:ln>
        </p:spPr>
        <p:txBody>
          <a:bodyPr wrap="none">
            <a:spAutoFit/>
          </a:bodyPr>
          <a:lstStyle/>
          <a:p>
            <a:pPr marL="609600" indent="-609600">
              <a:lnSpc>
                <a:spcPct val="80000"/>
              </a:lnSpc>
            </a:pPr>
            <a:r>
              <a:rPr lang="en-US">
                <a:solidFill>
                  <a:srgbClr val="002060"/>
                </a:solidFill>
                <a:latin typeface="Calibri" pitchFamily="34" charset="0"/>
              </a:rPr>
              <a:t>* One plot owned by State Life Subsidiary </a:t>
            </a:r>
          </a:p>
        </p:txBody>
      </p:sp>
      <p:pic>
        <p:nvPicPr>
          <p:cNvPr id="12" name="Picture 11"/>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2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20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20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20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2000"/>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fade">
                                      <p:cBhvr>
                                        <p:cTn id="42" dur="2000"/>
                                        <p:tgtEl>
                                          <p:spTgt spid="204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483">
                                            <p:txEl>
                                              <p:pRg st="8" end="8"/>
                                            </p:txEl>
                                          </p:spTgt>
                                        </p:tgtEl>
                                        <p:attrNameLst>
                                          <p:attrName>style.visibility</p:attrName>
                                        </p:attrNameLst>
                                      </p:cBhvr>
                                      <p:to>
                                        <p:strVal val="visible"/>
                                      </p:to>
                                    </p:set>
                                    <p:animEffect transition="in" filter="fade">
                                      <p:cBhvr>
                                        <p:cTn id="47" dur="2000"/>
                                        <p:tgtEl>
                                          <p:spTgt spid="204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483">
                                            <p:txEl>
                                              <p:pRg st="9" end="9"/>
                                            </p:txEl>
                                          </p:spTgt>
                                        </p:tgtEl>
                                        <p:attrNameLst>
                                          <p:attrName>style.visibility</p:attrName>
                                        </p:attrNameLst>
                                      </p:cBhvr>
                                      <p:to>
                                        <p:strVal val="visible"/>
                                      </p:to>
                                    </p:set>
                                    <p:animEffect transition="in" filter="fade">
                                      <p:cBhvr>
                                        <p:cTn id="52" dur="2000"/>
                                        <p:tgtEl>
                                          <p:spTgt spid="204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143000" y="1417638"/>
            <a:ext cx="7086600" cy="4114800"/>
          </a:xfrm>
        </p:spPr>
        <p:txBody>
          <a:bodyPr lIns="54864" tIns="91440" rtlCol="0">
            <a:normAutofit lnSpcReduction="10000"/>
          </a:bodyPr>
          <a:lstStyle/>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Karachi</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22</a:t>
            </a:r>
            <a:r>
              <a:rPr lang="en-US" sz="2000" dirty="0">
                <a:latin typeface="Tahoma" pitchFamily="34" charset="0"/>
                <a:ea typeface="Tahoma" pitchFamily="34" charset="0"/>
                <a:cs typeface="Tahoma" pitchFamily="34" charset="0"/>
              </a:rPr>
              <a:t>		1,442,463</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Hyderabad  </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03</a:t>
            </a:r>
            <a:r>
              <a:rPr lang="en-US" sz="2000" dirty="0">
                <a:latin typeface="Tahoma" pitchFamily="34" charset="0"/>
                <a:ea typeface="Tahoma" pitchFamily="34" charset="0"/>
                <a:cs typeface="Tahoma" pitchFamily="34" charset="0"/>
              </a:rPr>
              <a:t>		   136,192</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Sukkur</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a:t>
            </a:r>
            <a:r>
              <a:rPr lang="en-US" sz="2000" dirty="0">
                <a:latin typeface="Tahoma" pitchFamily="34" charset="0"/>
                <a:ea typeface="Tahoma" pitchFamily="34" charset="0"/>
                <a:cs typeface="Tahoma" pitchFamily="34" charset="0"/>
              </a:rPr>
              <a:t>		     20,560</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Larkana</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a:t>
            </a:r>
            <a:r>
              <a:rPr lang="en-US" sz="2000" dirty="0">
                <a:latin typeface="Tahoma" pitchFamily="34" charset="0"/>
                <a:ea typeface="Tahoma" pitchFamily="34" charset="0"/>
                <a:cs typeface="Tahoma" pitchFamily="34" charset="0"/>
              </a:rPr>
              <a:t>		     30,000</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Mirpurkhas</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a:t>
            </a:r>
            <a:r>
              <a:rPr lang="en-US" sz="2000" dirty="0">
                <a:latin typeface="Tahoma" pitchFamily="34" charset="0"/>
                <a:ea typeface="Tahoma" pitchFamily="34" charset="0"/>
                <a:cs typeface="Tahoma" pitchFamily="34" charset="0"/>
              </a:rPr>
              <a:t>		     35,815</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Multan</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a:t>
            </a:r>
            <a:r>
              <a:rPr lang="en-US" sz="2000" dirty="0">
                <a:latin typeface="Tahoma" pitchFamily="34" charset="0"/>
                <a:ea typeface="Tahoma" pitchFamily="34" charset="0"/>
                <a:cs typeface="Tahoma" pitchFamily="34" charset="0"/>
              </a:rPr>
              <a:t>		     29,006</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Faisalabad</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02</a:t>
            </a:r>
            <a:r>
              <a:rPr lang="en-US" sz="2000" dirty="0">
                <a:latin typeface="Tahoma" pitchFamily="34" charset="0"/>
                <a:ea typeface="Tahoma" pitchFamily="34" charset="0"/>
                <a:cs typeface="Tahoma" pitchFamily="34" charset="0"/>
              </a:rPr>
              <a:t>		     95,892</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Lahore</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09</a:t>
            </a:r>
            <a:r>
              <a:rPr lang="en-US" sz="2000" dirty="0">
                <a:latin typeface="Tahoma" pitchFamily="34" charset="0"/>
                <a:ea typeface="Tahoma" pitchFamily="34" charset="0"/>
                <a:cs typeface="Tahoma" pitchFamily="34" charset="0"/>
              </a:rPr>
              <a:t>		   333,821</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Gujrat</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a:t>
            </a:r>
            <a:r>
              <a:rPr lang="en-US" sz="2000" dirty="0">
                <a:latin typeface="Tahoma" pitchFamily="34" charset="0"/>
                <a:ea typeface="Tahoma" pitchFamily="34" charset="0"/>
                <a:cs typeface="Tahoma" pitchFamily="34" charset="0"/>
              </a:rPr>
              <a:t>		     70,500</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RawalPindi</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04</a:t>
            </a:r>
            <a:r>
              <a:rPr lang="en-US" sz="2000" dirty="0">
                <a:latin typeface="Tahoma" pitchFamily="34" charset="0"/>
                <a:ea typeface="Tahoma" pitchFamily="34" charset="0"/>
                <a:cs typeface="Tahoma" pitchFamily="34" charset="0"/>
              </a:rPr>
              <a:t>		     56,433</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Islamabad</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05</a:t>
            </a:r>
            <a:r>
              <a:rPr lang="en-US" sz="2000" dirty="0">
                <a:latin typeface="Tahoma" pitchFamily="34" charset="0"/>
                <a:ea typeface="Tahoma" pitchFamily="34" charset="0"/>
                <a:cs typeface="Tahoma" pitchFamily="34" charset="0"/>
              </a:rPr>
              <a:t>		   213,234</a:t>
            </a: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D.I.Khan</a:t>
            </a:r>
            <a:r>
              <a:rPr lang="en-US" sz="2000" dirty="0" smtClean="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    	     37,000</a:t>
            </a:r>
            <a:endParaRPr lang="en-US" sz="2000" dirty="0">
              <a:latin typeface="Tahoma" pitchFamily="34" charset="0"/>
              <a:ea typeface="Tahoma" pitchFamily="34" charset="0"/>
              <a:cs typeface="Tahoma" pitchFamily="34" charset="0"/>
            </a:endParaRPr>
          </a:p>
          <a:p>
            <a:pPr marL="609600" indent="-609600" defTabSz="914363" fontAlgn="auto">
              <a:spcAft>
                <a:spcPts val="0"/>
              </a:spcAft>
              <a:buFontTx/>
              <a:buAutoNum type="arabicPeriod"/>
              <a:defRPr/>
            </a:pPr>
            <a:r>
              <a:rPr lang="en-US" sz="2000" dirty="0" smtClean="0">
                <a:latin typeface="Tahoma" pitchFamily="34" charset="0"/>
                <a:ea typeface="Tahoma" pitchFamily="34" charset="0"/>
                <a:cs typeface="Tahoma" pitchFamily="34" charset="0"/>
              </a:rPr>
              <a:t>  Peshawar</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01</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145,423</a:t>
            </a:r>
            <a:endParaRPr lang="en-US" sz="2000" dirty="0">
              <a:latin typeface="Tahoma" pitchFamily="34" charset="0"/>
              <a:ea typeface="Tahoma" pitchFamily="34" charset="0"/>
              <a:cs typeface="Tahoma" pitchFamily="34" charset="0"/>
            </a:endParaRPr>
          </a:p>
        </p:txBody>
      </p:sp>
      <p:sp>
        <p:nvSpPr>
          <p:cNvPr id="35845" name="Text Box 5"/>
          <p:cNvSpPr txBox="1">
            <a:spLocks noChangeArrowheads="1"/>
          </p:cNvSpPr>
          <p:nvPr/>
        </p:nvSpPr>
        <p:spPr bwMode="auto">
          <a:xfrm>
            <a:off x="0" y="115669"/>
            <a:ext cx="9144000" cy="6463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RENTING – COMMERIAL BUILDINGS</a:t>
            </a:r>
          </a:p>
        </p:txBody>
      </p:sp>
      <p:sp>
        <p:nvSpPr>
          <p:cNvPr id="4" name="Rectangle 3"/>
          <p:cNvSpPr/>
          <p:nvPr/>
        </p:nvSpPr>
        <p:spPr>
          <a:xfrm>
            <a:off x="1066800" y="1078468"/>
            <a:ext cx="584481"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S.#</a:t>
            </a:r>
          </a:p>
        </p:txBody>
      </p:sp>
      <p:sp>
        <p:nvSpPr>
          <p:cNvPr id="5" name="Rectangle 4"/>
          <p:cNvSpPr/>
          <p:nvPr/>
        </p:nvSpPr>
        <p:spPr>
          <a:xfrm>
            <a:off x="1720850" y="1066800"/>
            <a:ext cx="2057400" cy="3381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sz="1600" dirty="0">
                <a:latin typeface="Tahoma" pitchFamily="34" charset="0"/>
                <a:ea typeface="Tahoma" pitchFamily="34" charset="0"/>
                <a:cs typeface="Tahoma" pitchFamily="34" charset="0"/>
              </a:rPr>
              <a:t>City</a:t>
            </a:r>
          </a:p>
        </p:txBody>
      </p:sp>
      <p:sp>
        <p:nvSpPr>
          <p:cNvPr id="6" name="Rectangle 5"/>
          <p:cNvSpPr/>
          <p:nvPr/>
        </p:nvSpPr>
        <p:spPr>
          <a:xfrm>
            <a:off x="3854450" y="1066800"/>
            <a:ext cx="1752600" cy="338138"/>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No. of buildings</a:t>
            </a:r>
          </a:p>
        </p:txBody>
      </p:sp>
      <p:sp>
        <p:nvSpPr>
          <p:cNvPr id="7" name="Rectangle 6"/>
          <p:cNvSpPr/>
          <p:nvPr/>
        </p:nvSpPr>
        <p:spPr>
          <a:xfrm>
            <a:off x="5683250" y="1066800"/>
            <a:ext cx="2470150" cy="33813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sz="1600" dirty="0"/>
              <a:t>Rentable area ( </a:t>
            </a:r>
            <a:r>
              <a:rPr lang="en-US" sz="1600" dirty="0" err="1"/>
              <a:t>Sft</a:t>
            </a:r>
            <a:r>
              <a:rPr lang="en-US" sz="1600" dirty="0"/>
              <a:t>)</a:t>
            </a:r>
            <a:r>
              <a:rPr lang="en-US" sz="1600" dirty="0">
                <a:latin typeface="Tahoma" pitchFamily="34" charset="0"/>
                <a:ea typeface="Tahoma" pitchFamily="34" charset="0"/>
                <a:cs typeface="Tahoma" pitchFamily="34" charset="0"/>
              </a:rPr>
              <a:t> </a:t>
            </a:r>
          </a:p>
        </p:txBody>
      </p:sp>
      <p:sp>
        <p:nvSpPr>
          <p:cNvPr id="8" name="Rectangle 7"/>
          <p:cNvSpPr/>
          <p:nvPr/>
        </p:nvSpPr>
        <p:spPr>
          <a:xfrm>
            <a:off x="1981200" y="5456238"/>
            <a:ext cx="5943600"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n-US" dirty="0">
                <a:latin typeface="Tahoma" pitchFamily="34" charset="0"/>
                <a:ea typeface="Tahoma" pitchFamily="34" charset="0"/>
                <a:cs typeface="Tahoma" pitchFamily="34" charset="0"/>
              </a:rPr>
              <a:t>TOTAL 		       52		   2,646,339 SFT</a:t>
            </a:r>
          </a:p>
        </p:txBody>
      </p:sp>
      <p:pic>
        <p:nvPicPr>
          <p:cNvPr id="10" name="Picture 9"/>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20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20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20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fade">
                                      <p:cBhvr>
                                        <p:cTn id="32" dur="2000"/>
                                        <p:tgtEl>
                                          <p:spTgt spid="35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fade">
                                      <p:cBhvr>
                                        <p:cTn id="37" dur="2000"/>
                                        <p:tgtEl>
                                          <p:spTgt spid="35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fade">
                                      <p:cBhvr>
                                        <p:cTn id="42" dur="2000"/>
                                        <p:tgtEl>
                                          <p:spTgt spid="35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843">
                                            <p:txEl>
                                              <p:pRg st="8" end="8"/>
                                            </p:txEl>
                                          </p:spTgt>
                                        </p:tgtEl>
                                        <p:attrNameLst>
                                          <p:attrName>style.visibility</p:attrName>
                                        </p:attrNameLst>
                                      </p:cBhvr>
                                      <p:to>
                                        <p:strVal val="visible"/>
                                      </p:to>
                                    </p:set>
                                    <p:animEffect transition="in" filter="fade">
                                      <p:cBhvr>
                                        <p:cTn id="47" dur="2000"/>
                                        <p:tgtEl>
                                          <p:spTgt spid="358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843">
                                            <p:txEl>
                                              <p:pRg st="9" end="9"/>
                                            </p:txEl>
                                          </p:spTgt>
                                        </p:tgtEl>
                                        <p:attrNameLst>
                                          <p:attrName>style.visibility</p:attrName>
                                        </p:attrNameLst>
                                      </p:cBhvr>
                                      <p:to>
                                        <p:strVal val="visible"/>
                                      </p:to>
                                    </p:set>
                                    <p:animEffect transition="in" filter="fade">
                                      <p:cBhvr>
                                        <p:cTn id="52" dur="2000"/>
                                        <p:tgtEl>
                                          <p:spTgt spid="358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843">
                                            <p:txEl>
                                              <p:pRg st="10" end="10"/>
                                            </p:txEl>
                                          </p:spTgt>
                                        </p:tgtEl>
                                        <p:attrNameLst>
                                          <p:attrName>style.visibility</p:attrName>
                                        </p:attrNameLst>
                                      </p:cBhvr>
                                      <p:to>
                                        <p:strVal val="visible"/>
                                      </p:to>
                                    </p:set>
                                    <p:animEffect transition="in" filter="fade">
                                      <p:cBhvr>
                                        <p:cTn id="57" dur="2000"/>
                                        <p:tgtEl>
                                          <p:spTgt spid="358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843">
                                            <p:txEl>
                                              <p:pRg st="11" end="11"/>
                                            </p:txEl>
                                          </p:spTgt>
                                        </p:tgtEl>
                                        <p:attrNameLst>
                                          <p:attrName>style.visibility</p:attrName>
                                        </p:attrNameLst>
                                      </p:cBhvr>
                                      <p:to>
                                        <p:strVal val="visible"/>
                                      </p:to>
                                    </p:set>
                                    <p:animEffect transition="in" filter="fade">
                                      <p:cBhvr>
                                        <p:cTn id="62" dur="1000"/>
                                        <p:tgtEl>
                                          <p:spTgt spid="358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843">
                                            <p:txEl>
                                              <p:pRg st="12" end="12"/>
                                            </p:txEl>
                                          </p:spTgt>
                                        </p:tgtEl>
                                        <p:attrNameLst>
                                          <p:attrName>style.visibility</p:attrName>
                                        </p:attrNameLst>
                                      </p:cBhvr>
                                      <p:to>
                                        <p:strVal val="visible"/>
                                      </p:to>
                                    </p:set>
                                    <p:animEffect transition="in" filter="fade">
                                      <p:cBhvr>
                                        <p:cTn id="67" dur="2000"/>
                                        <p:tgtEl>
                                          <p:spTgt spid="3584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514600"/>
            <a:ext cx="7772400" cy="1200329"/>
          </a:xfrm>
          <a:prstGeom prst="rect">
            <a:avLst/>
          </a:prstGeom>
        </p:spPr>
        <p:txBody>
          <a:bodyPr>
            <a:spAutoFit/>
          </a:bodyPr>
          <a:lstStyle/>
          <a:p>
            <a:pPr fontAlgn="auto">
              <a:spcBef>
                <a:spcPts val="0"/>
              </a:spcBef>
              <a:spcAft>
                <a:spcPts val="0"/>
              </a:spcAft>
              <a:defRPr/>
            </a:pPr>
            <a:r>
              <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ACHIEVEMENTS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84200" y="1380067"/>
          <a:ext cx="7543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200" y="124361"/>
            <a:ext cx="9144000" cy="1323439"/>
          </a:xfrm>
          <a:prstGeom prst="rect">
            <a:avLst/>
          </a:prstGeom>
          <a:noFill/>
        </p:spPr>
        <p:txBody>
          <a:bodyPr>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FIRST YEAR PREMIUM </a:t>
            </a:r>
          </a:p>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IN MILLIONS (PKR)</a:t>
            </a:r>
          </a:p>
        </p:txBody>
      </p:sp>
      <p:sp>
        <p:nvSpPr>
          <p:cNvPr id="47108" name="TextBox 4"/>
          <p:cNvSpPr txBox="1">
            <a:spLocks noChangeArrowheads="1"/>
          </p:cNvSpPr>
          <p:nvPr/>
        </p:nvSpPr>
        <p:spPr bwMode="auto">
          <a:xfrm>
            <a:off x="381000" y="6096000"/>
            <a:ext cx="3581400" cy="338138"/>
          </a:xfrm>
          <a:prstGeom prst="rect">
            <a:avLst/>
          </a:prstGeom>
          <a:noFill/>
          <a:ln w="9525">
            <a:noFill/>
            <a:miter lim="800000"/>
            <a:headEnd/>
            <a:tailEnd/>
          </a:ln>
        </p:spPr>
        <p:txBody>
          <a:bodyPr>
            <a:spAutoFit/>
          </a:bodyPr>
          <a:lstStyle/>
          <a:p>
            <a:r>
              <a:rPr lang="en-US" sz="1600">
                <a:solidFill>
                  <a:srgbClr val="002060"/>
                </a:solidFill>
                <a:latin typeface="Calibri" pitchFamily="34" charset="0"/>
              </a:rPr>
              <a:t>SOURCE: 37</a:t>
            </a:r>
            <a:r>
              <a:rPr lang="en-US" sz="1600" baseline="30000">
                <a:solidFill>
                  <a:srgbClr val="002060"/>
                </a:solidFill>
                <a:latin typeface="Calibri" pitchFamily="34" charset="0"/>
              </a:rPr>
              <a:t>th</a:t>
            </a:r>
            <a:r>
              <a:rPr lang="en-US" sz="1600">
                <a:solidFill>
                  <a:srgbClr val="002060"/>
                </a:solidFill>
                <a:latin typeface="Calibri" pitchFamily="34" charset="0"/>
              </a:rPr>
              <a:t> Annual Report 2009</a:t>
            </a:r>
          </a:p>
        </p:txBody>
      </p:sp>
      <p:pic>
        <p:nvPicPr>
          <p:cNvPr id="7" name="Picture 6"/>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renewal premium"/>
          <p:cNvGraphicFramePr/>
          <p:nvPr/>
        </p:nvGraphicFramePr>
        <p:xfrm>
          <a:off x="228600" y="1066800"/>
          <a:ext cx="8229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76200"/>
            <a:ext cx="9144000" cy="1323439"/>
          </a:xfrm>
          <a:prstGeom prst="rect">
            <a:avLst/>
          </a:prstGeom>
          <a:noFill/>
        </p:spPr>
        <p:txBody>
          <a:bodyPr>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RENEWAL PREMIUM </a:t>
            </a:r>
            <a:b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IN MILLIONS (PKR)</a:t>
            </a:r>
          </a:p>
        </p:txBody>
      </p:sp>
      <p:sp>
        <p:nvSpPr>
          <p:cNvPr id="48132" name="TextBox 4"/>
          <p:cNvSpPr txBox="1">
            <a:spLocks noChangeArrowheads="1"/>
          </p:cNvSpPr>
          <p:nvPr/>
        </p:nvSpPr>
        <p:spPr bwMode="auto">
          <a:xfrm>
            <a:off x="381000" y="6248400"/>
            <a:ext cx="3581400" cy="338138"/>
          </a:xfrm>
          <a:prstGeom prst="rect">
            <a:avLst/>
          </a:prstGeom>
          <a:noFill/>
          <a:ln w="9525">
            <a:noFill/>
            <a:miter lim="800000"/>
            <a:headEnd/>
            <a:tailEnd/>
          </a:ln>
        </p:spPr>
        <p:txBody>
          <a:bodyPr>
            <a:spAutoFit/>
          </a:bodyPr>
          <a:lstStyle/>
          <a:p>
            <a:r>
              <a:rPr lang="en-US" sz="1600">
                <a:solidFill>
                  <a:srgbClr val="002060"/>
                </a:solidFill>
                <a:latin typeface="Calibri" pitchFamily="34" charset="0"/>
              </a:rPr>
              <a:t>SOURCE: 37</a:t>
            </a:r>
            <a:r>
              <a:rPr lang="en-US" sz="1600" baseline="30000">
                <a:solidFill>
                  <a:srgbClr val="002060"/>
                </a:solidFill>
                <a:latin typeface="Calibri" pitchFamily="34" charset="0"/>
              </a:rPr>
              <a:t>th</a:t>
            </a:r>
            <a:r>
              <a:rPr lang="en-US" sz="1600">
                <a:solidFill>
                  <a:srgbClr val="002060"/>
                </a:solidFill>
                <a:latin typeface="Calibri" pitchFamily="34" charset="0"/>
              </a:rPr>
              <a:t> Annual Report 2009</a:t>
            </a:r>
          </a:p>
        </p:txBody>
      </p:sp>
      <p:pic>
        <p:nvPicPr>
          <p:cNvPr id="7" name="Picture 6"/>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 </a:t>
            </a:r>
          </a:p>
        </p:txBody>
      </p:sp>
      <p:sp>
        <p:nvSpPr>
          <p:cNvPr id="5123" name="Rectangle 3"/>
          <p:cNvSpPr>
            <a:spLocks noGrp="1" noChangeArrowheads="1"/>
          </p:cNvSpPr>
          <p:nvPr>
            <p:ph type="body" idx="1"/>
          </p:nvPr>
        </p:nvSpPr>
        <p:spPr/>
        <p:txBody>
          <a:bodyPr/>
          <a:lstStyle/>
          <a:p>
            <a:pPr eaLnBrk="1" hangingPunct="1">
              <a:buFontTx/>
              <a:buNone/>
            </a:pPr>
            <a:r>
              <a:rPr lang="en-US" smtClean="0"/>
              <a:t> </a:t>
            </a:r>
          </a:p>
        </p:txBody>
      </p:sp>
      <p:sp>
        <p:nvSpPr>
          <p:cNvPr id="5124" name="WordArt 4"/>
          <p:cNvSpPr>
            <a:spLocks noChangeArrowheads="1" noChangeShapeType="1" noTextEdit="1"/>
          </p:cNvSpPr>
          <p:nvPr/>
        </p:nvSpPr>
        <p:spPr bwMode="auto">
          <a:xfrm>
            <a:off x="1371600" y="914400"/>
            <a:ext cx="5791200" cy="1447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INTRODUCTION</a:t>
            </a:r>
          </a:p>
        </p:txBody>
      </p:sp>
      <p:sp>
        <p:nvSpPr>
          <p:cNvPr id="5125" name="WordArt 5"/>
          <p:cNvSpPr>
            <a:spLocks noChangeArrowheads="1" noChangeShapeType="1" noTextEdit="1"/>
          </p:cNvSpPr>
          <p:nvPr/>
        </p:nvSpPr>
        <p:spPr bwMode="auto">
          <a:xfrm>
            <a:off x="990600" y="3733800"/>
            <a:ext cx="6858000" cy="2286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Course leader</a:t>
            </a:r>
          </a:p>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And</a:t>
            </a:r>
          </a:p>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Course participants</a:t>
            </a:r>
          </a:p>
        </p:txBody>
      </p:sp>
      <p:pic>
        <p:nvPicPr>
          <p:cNvPr id="5126" name="Picture 6"/>
          <p:cNvPicPr>
            <a:picLocks noChangeAspect="1" noChangeArrowheads="1"/>
          </p:cNvPicPr>
          <p:nvPr/>
        </p:nvPicPr>
        <p:blipFill>
          <a:blip r:embed="rId2" cstate="print"/>
          <a:srcRect/>
          <a:stretch>
            <a:fillRect/>
          </a:stretch>
        </p:blipFill>
        <p:spPr bwMode="auto">
          <a:xfrm>
            <a:off x="7924800" y="38100"/>
            <a:ext cx="1219200" cy="11811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stCondLst>
                                            <p:cond delay="0"/>
                                          </p:stCondLst>
                                        </p:cTn>
                                        <p:tgtEl>
                                          <p:spTgt spid="5122"/>
                                        </p:tgtEl>
                                      </p:cBhvr>
                                    </p:animEffect>
                                  </p:childTnLst>
                                </p:cTn>
                              </p:par>
                            </p:childTnLst>
                          </p:cTn>
                        </p:par>
                        <p:par>
                          <p:cTn id="8" fill="hold">
                            <p:stCondLst>
                              <p:cond delay="900"/>
                            </p:stCondLst>
                            <p:childTnLst>
                              <p:par>
                                <p:cTn id="9" presetID="21" presetClass="entr" presetSubtype="4"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heel(4)">
                                      <p:cBhvr>
                                        <p:cTn id="11" dur="2000"/>
                                        <p:tgtEl>
                                          <p:spTgt spid="5124"/>
                                        </p:tgtEl>
                                      </p:cBhvr>
                                    </p:animEffect>
                                  </p:childTnLst>
                                </p:cTn>
                              </p:par>
                              <p:par>
                                <p:cTn id="12" presetID="3" presetClass="emph" presetSubtype="2" repeatCount="indefinite" fill="hold" grpId="1" nodeType="withEffect">
                                  <p:stCondLst>
                                    <p:cond delay="0"/>
                                  </p:stCondLst>
                                  <p:childTnLst>
                                    <p:animClr clrSpc="rgb" dir="cw">
                                      <p:cBhvr>
                                        <p:cTn id="13" dur="2000" fill="hold"/>
                                        <p:tgtEl>
                                          <p:spTgt spid="5124"/>
                                        </p:tgtEl>
                                        <p:attrNameLst>
                                          <p:attrName>style.color</p:attrName>
                                        </p:attrNameLst>
                                      </p:cBhvr>
                                      <p:to>
                                        <a:schemeClr val="accent2"/>
                                      </p:to>
                                    </p:animClr>
                                    <p:set>
                                      <p:cBhvr>
                                        <p:cTn id="14" dur="2000" fill="hold"/>
                                        <p:tgtEl>
                                          <p:spTgt spid="5124"/>
                                        </p:tgtEl>
                                        <p:attrNameLst>
                                          <p:attrName>fill.type</p:attrName>
                                        </p:attrNameLst>
                                      </p:cBhvr>
                                      <p:to>
                                        <p:strVal val="solid"/>
                                      </p:to>
                                    </p:set>
                                    <p:set>
                                      <p:cBhvr>
                                        <p:cTn id="15" dur="2000" fill="hold"/>
                                        <p:tgtEl>
                                          <p:spTgt spid="5124"/>
                                        </p:tgtEl>
                                        <p:attrNameLst>
                                          <p:attrName>fill.on</p:attrName>
                                        </p:attrNameLst>
                                      </p:cBhvr>
                                      <p:to>
                                        <p:strVal val="true"/>
                                      </p:to>
                                    </p:set>
                                  </p:childTnLst>
                                </p:cTn>
                              </p:par>
                              <p:par>
                                <p:cTn id="16" presetID="21" presetClass="entr" presetSubtype="4" fill="hold" grpId="0" nodeType="with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wheel(4)">
                                      <p:cBhvr>
                                        <p:cTn id="18" dur="2000"/>
                                        <p:tgtEl>
                                          <p:spTgt spid="5125"/>
                                        </p:tgtEl>
                                      </p:cBhvr>
                                    </p:animEffect>
                                  </p:childTnLst>
                                </p:cTn>
                              </p:par>
                              <p:par>
                                <p:cTn id="19" presetID="8" presetClass="entr" presetSubtype="32" repeatCount="indefinite"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diamond(out)">
                                      <p:cBhvr>
                                        <p:cTn id="21" dur="3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animBg="1"/>
      <p:bldP spid="5124" grpId="1" animBg="1"/>
      <p:bldP spid="51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600200"/>
          <a:ext cx="8382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24000" y="228600"/>
            <a:ext cx="6223178" cy="1323439"/>
          </a:xfrm>
          <a:prstGeom prst="rect">
            <a:avLst/>
          </a:prstGeom>
          <a:noFill/>
        </p:spPr>
        <p:txBody>
          <a:bodyPr wrap="none">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GROUP LIFE PREMIUM </a:t>
            </a:r>
          </a:p>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IN MILLIONS (PKR)</a:t>
            </a:r>
          </a:p>
        </p:txBody>
      </p:sp>
      <p:sp>
        <p:nvSpPr>
          <p:cNvPr id="49156" name="TextBox 4"/>
          <p:cNvSpPr txBox="1">
            <a:spLocks noChangeArrowheads="1"/>
          </p:cNvSpPr>
          <p:nvPr/>
        </p:nvSpPr>
        <p:spPr bwMode="auto">
          <a:xfrm>
            <a:off x="228600" y="61722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SOURCE: 37</a:t>
            </a:r>
            <a:r>
              <a:rPr lang="en-US" baseline="30000">
                <a:solidFill>
                  <a:srgbClr val="002060"/>
                </a:solidFill>
                <a:latin typeface="Calibri" pitchFamily="34" charset="0"/>
              </a:rPr>
              <a:t>th</a:t>
            </a:r>
            <a:r>
              <a:rPr lang="en-US">
                <a:solidFill>
                  <a:srgbClr val="002060"/>
                </a:solidFill>
                <a:latin typeface="Calibri" pitchFamily="34" charset="0"/>
              </a:rPr>
              <a:t> Annual Report 2009</a:t>
            </a: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1447800"/>
          <a:ext cx="7924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152400"/>
            <a:ext cx="9144000" cy="1938992"/>
          </a:xfrm>
          <a:prstGeom prst="rect">
            <a:avLst/>
          </a:prstGeom>
          <a:noFill/>
        </p:spPr>
        <p:txBody>
          <a:bodyPr>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TOTAL PREMIUM </a:t>
            </a:r>
            <a:b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IN MILLIONS (PKR)</a:t>
            </a:r>
          </a:p>
          <a:p>
            <a:pPr algn="ctr" fontAlgn="auto">
              <a:spcBef>
                <a:spcPts val="0"/>
              </a:spcBef>
              <a:spcAft>
                <a:spcPts val="0"/>
              </a:spcAft>
              <a:defRPr/>
            </a:pP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50181" name="TextBox 4"/>
          <p:cNvSpPr txBox="1">
            <a:spLocks noChangeArrowheads="1"/>
          </p:cNvSpPr>
          <p:nvPr/>
        </p:nvSpPr>
        <p:spPr bwMode="auto">
          <a:xfrm>
            <a:off x="381000" y="6248400"/>
            <a:ext cx="3581400" cy="338138"/>
          </a:xfrm>
          <a:prstGeom prst="rect">
            <a:avLst/>
          </a:prstGeom>
          <a:noFill/>
          <a:ln w="9525">
            <a:noFill/>
            <a:miter lim="800000"/>
            <a:headEnd/>
            <a:tailEnd/>
          </a:ln>
        </p:spPr>
        <p:txBody>
          <a:bodyPr>
            <a:spAutoFit/>
          </a:bodyPr>
          <a:lstStyle/>
          <a:p>
            <a:r>
              <a:rPr lang="en-US" sz="1600">
                <a:solidFill>
                  <a:srgbClr val="002060"/>
                </a:solidFill>
                <a:latin typeface="Calibri" pitchFamily="34" charset="0"/>
              </a:rPr>
              <a:t>SOURCE: 37</a:t>
            </a:r>
            <a:r>
              <a:rPr lang="en-US" sz="1600" baseline="30000">
                <a:solidFill>
                  <a:srgbClr val="002060"/>
                </a:solidFill>
                <a:latin typeface="Calibri" pitchFamily="34" charset="0"/>
              </a:rPr>
              <a:t>th</a:t>
            </a:r>
            <a:r>
              <a:rPr lang="en-US" sz="1600">
                <a:solidFill>
                  <a:srgbClr val="002060"/>
                </a:solidFill>
                <a:latin typeface="Calibri" pitchFamily="34" charset="0"/>
              </a:rPr>
              <a:t> Annual Report 2009</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752600"/>
          <a:ext cx="8097370" cy="45720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352961"/>
            <a:ext cx="9144000" cy="1323439"/>
          </a:xfrm>
          <a:prstGeom prst="rect">
            <a:avLst/>
          </a:prstGeom>
          <a:noFill/>
        </p:spPr>
        <p:txBody>
          <a:bodyPr>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LIFE FUND </a:t>
            </a:r>
          </a:p>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IN MILLIONS (PKR)</a:t>
            </a: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51205" name="TextBox 4"/>
          <p:cNvSpPr txBox="1">
            <a:spLocks noChangeArrowheads="1"/>
          </p:cNvSpPr>
          <p:nvPr/>
        </p:nvSpPr>
        <p:spPr bwMode="auto">
          <a:xfrm>
            <a:off x="381000" y="6248400"/>
            <a:ext cx="3581400" cy="338138"/>
          </a:xfrm>
          <a:prstGeom prst="rect">
            <a:avLst/>
          </a:prstGeom>
          <a:noFill/>
          <a:ln w="9525">
            <a:noFill/>
            <a:miter lim="800000"/>
            <a:headEnd/>
            <a:tailEnd/>
          </a:ln>
        </p:spPr>
        <p:txBody>
          <a:bodyPr>
            <a:spAutoFit/>
          </a:bodyPr>
          <a:lstStyle/>
          <a:p>
            <a:r>
              <a:rPr lang="en-US" sz="1600">
                <a:solidFill>
                  <a:srgbClr val="002060"/>
                </a:solidFill>
                <a:latin typeface="Calibri" pitchFamily="34" charset="0"/>
              </a:rPr>
              <a:t>SOURCE: 37</a:t>
            </a:r>
            <a:r>
              <a:rPr lang="en-US" sz="1600" baseline="30000">
                <a:solidFill>
                  <a:srgbClr val="002060"/>
                </a:solidFill>
                <a:latin typeface="Calibri" pitchFamily="34" charset="0"/>
              </a:rPr>
              <a:t>th</a:t>
            </a:r>
            <a:r>
              <a:rPr lang="en-US" sz="1600">
                <a:solidFill>
                  <a:srgbClr val="002060"/>
                </a:solidFill>
                <a:latin typeface="Calibri" pitchFamily="34" charset="0"/>
              </a:rPr>
              <a:t> Annual Report 2009</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143000"/>
          <a:ext cx="8153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19200" y="304800"/>
            <a:ext cx="6864380" cy="707886"/>
          </a:xfrm>
          <a:prstGeom prst="rect">
            <a:avLst/>
          </a:prstGeom>
          <a:noFill/>
        </p:spPr>
        <p:txBody>
          <a:bodyPr wrap="none">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YIELD ON LIFE FUND (%)</a:t>
            </a:r>
          </a:p>
        </p:txBody>
      </p:sp>
      <p:sp>
        <p:nvSpPr>
          <p:cNvPr id="52228" name="TextBox 4"/>
          <p:cNvSpPr txBox="1">
            <a:spLocks noChangeArrowheads="1"/>
          </p:cNvSpPr>
          <p:nvPr/>
        </p:nvSpPr>
        <p:spPr bwMode="auto">
          <a:xfrm>
            <a:off x="228600" y="61722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SOURCE: 37</a:t>
            </a:r>
            <a:r>
              <a:rPr lang="en-US" baseline="30000">
                <a:solidFill>
                  <a:srgbClr val="002060"/>
                </a:solidFill>
                <a:latin typeface="Calibri" pitchFamily="34" charset="0"/>
              </a:rPr>
              <a:t>th</a:t>
            </a:r>
            <a:r>
              <a:rPr lang="en-US">
                <a:solidFill>
                  <a:srgbClr val="002060"/>
                </a:solidFill>
                <a:latin typeface="Calibri" pitchFamily="34" charset="0"/>
              </a:rPr>
              <a:t> Annual Report 2009</a:t>
            </a: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1524000"/>
          <a:ext cx="8458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200" y="247471"/>
            <a:ext cx="8839200" cy="1200329"/>
          </a:xfrm>
          <a:prstGeom prst="rect">
            <a:avLst/>
          </a:prstGeom>
        </p:spPr>
        <p:txBody>
          <a:bodyPr>
            <a:spAutoFit/>
          </a:bodyPr>
          <a:lstStyle/>
          <a:p>
            <a:pPr algn="ctr" fontAlgn="auto">
              <a:spcBef>
                <a:spcPts val="0"/>
              </a:spcBef>
              <a:spcAft>
                <a:spcPts val="0"/>
              </a:spcAft>
              <a:defRPr sz="1800" b="1" i="0" u="none" strike="noStrike" kern="1200" baseline="0">
                <a:solidFill>
                  <a:prstClr val="black"/>
                </a:solidFill>
                <a:latin typeface="+mn-lt"/>
                <a:ea typeface="+mn-ea"/>
                <a:cs typeface="+mn-cs"/>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NO. OF INDIVIDUAL LIFE </a:t>
            </a:r>
            <a:b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POLICIES INFORCE</a:t>
            </a:r>
          </a:p>
        </p:txBody>
      </p:sp>
      <p:sp>
        <p:nvSpPr>
          <p:cNvPr id="53252" name="TextBox 4"/>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SOURCE: 37</a:t>
            </a:r>
            <a:r>
              <a:rPr lang="en-US" baseline="30000">
                <a:solidFill>
                  <a:srgbClr val="002060"/>
                </a:solidFill>
                <a:latin typeface="Calibri" pitchFamily="34" charset="0"/>
              </a:rPr>
              <a:t>th</a:t>
            </a:r>
            <a:r>
              <a:rPr lang="en-US">
                <a:solidFill>
                  <a:srgbClr val="002060"/>
                </a:solidFill>
                <a:latin typeface="Calibri" pitchFamily="34" charset="0"/>
              </a:rPr>
              <a:t> Annual Report 2009</a:t>
            </a: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477161"/>
            <a:ext cx="7620000" cy="1323439"/>
          </a:xfrm>
          <a:prstGeom prst="rect">
            <a:avLst/>
          </a:prstGeom>
          <a:noFill/>
        </p:spPr>
        <p:txBody>
          <a:bodyPr>
            <a:spAutoFit/>
          </a:bodyPr>
          <a:lstStyle/>
          <a:p>
            <a:pPr algn="ctr" fontAlgn="auto">
              <a:spcBef>
                <a:spcPts val="0"/>
              </a:spcBef>
              <a:spcAft>
                <a:spcPts val="0"/>
              </a:spcAft>
              <a:defRPr/>
            </a:pPr>
            <a:r>
              <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BONUSES</a:t>
            </a:r>
          </a:p>
        </p:txBody>
      </p:sp>
      <p:pic>
        <p:nvPicPr>
          <p:cNvPr id="6" name="Picture 5"/>
          <p:cNvPicPr>
            <a:picLocks noChangeAspect="1" noChangeArrowheads="1"/>
          </p:cNvPicPr>
          <p:nvPr/>
        </p:nvPicPr>
        <p:blipFill>
          <a:blip r:embed="rId2" cstate="print"/>
          <a:srcRect/>
          <a:stretch>
            <a:fillRect/>
          </a:stretch>
        </p:blipFill>
        <p:spPr bwMode="auto">
          <a:xfrm>
            <a:off x="3505200" y="1371600"/>
            <a:ext cx="1905000"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3162300" y="4733925"/>
            <a:ext cx="2705100" cy="523875"/>
          </a:xfrm>
          <a:prstGeom prst="rect">
            <a:avLst/>
          </a:prstGeom>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Tahoma" pitchFamily="34" charset="0"/>
                <a:ea typeface="Tahoma" pitchFamily="34" charset="0"/>
                <a:cs typeface="Tahoma" pitchFamily="34" charset="0"/>
              </a:rPr>
              <a:t>(1977 TO 2009)</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219200"/>
          <a:ext cx="8305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28600" y="381000"/>
            <a:ext cx="8534400" cy="707886"/>
          </a:xfrm>
          <a:prstGeom prst="rect">
            <a:avLst/>
          </a:prstGeom>
        </p:spPr>
        <p:txBody>
          <a:bodyPr>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WHOLE LIFE – 1977 to 2000</a:t>
            </a:r>
          </a:p>
        </p:txBody>
      </p:sp>
      <p:pic>
        <p:nvPicPr>
          <p:cNvPr id="5" name="Picture 4"/>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56325" name="TextBox 5"/>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762000"/>
          <a:ext cx="8762999" cy="49529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981200" y="228600"/>
            <a:ext cx="5424883" cy="523220"/>
          </a:xfrm>
          <a:prstGeom prst="rect">
            <a:avLst/>
          </a:prstGeom>
        </p:spPr>
        <p:txBody>
          <a:bodyPr wrap="none">
            <a:spAutoFit/>
          </a:bodyPr>
          <a:lstStyle/>
          <a:p>
            <a:pPr fontAlgn="auto">
              <a:spcBef>
                <a:spcPts val="0"/>
              </a:spcBef>
              <a:spcAft>
                <a:spcPts val="0"/>
              </a:spcAft>
              <a:defRP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WHOLE LIFE – 2001 to 2008</a:t>
            </a:r>
          </a:p>
        </p:txBody>
      </p:sp>
      <p:pic>
        <p:nvPicPr>
          <p:cNvPr id="5" name="Picture 4"/>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57349"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990600"/>
          <a:ext cx="7924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90600" y="152400"/>
            <a:ext cx="7467600" cy="584775"/>
          </a:xfrm>
          <a:prstGeom prst="rect">
            <a:avLst/>
          </a:prstGeom>
        </p:spPr>
        <p:txBody>
          <a:bodyPr>
            <a:spAutoFit/>
          </a:bodyPr>
          <a:lstStyle/>
          <a:p>
            <a:pPr algn="ctr" fontAlgn="auto">
              <a:spcBef>
                <a:spcPts val="0"/>
              </a:spcBef>
              <a:spcAft>
                <a:spcPts val="0"/>
              </a:spcAft>
              <a:defRPr/>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Endowment-  20 Years &amp; above</a:t>
            </a:r>
          </a:p>
        </p:txBody>
      </p:sp>
      <p:sp>
        <p:nvSpPr>
          <p:cNvPr id="6" name="Rectangle 5"/>
          <p:cNvSpPr/>
          <p:nvPr/>
        </p:nvSpPr>
        <p:spPr>
          <a:xfrm>
            <a:off x="3810000" y="6858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58374" name="TextBox 8"/>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1430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810000" y="6858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sp>
        <p:nvSpPr>
          <p:cNvPr id="6" name="Rectangle 5"/>
          <p:cNvSpPr/>
          <p:nvPr/>
        </p:nvSpPr>
        <p:spPr>
          <a:xfrm>
            <a:off x="990600" y="152400"/>
            <a:ext cx="7467600" cy="584775"/>
          </a:xfrm>
          <a:prstGeom prst="rect">
            <a:avLst/>
          </a:prstGeom>
        </p:spPr>
        <p:txBody>
          <a:bodyPr>
            <a:spAutoFit/>
          </a:bodyPr>
          <a:lstStyle/>
          <a:p>
            <a:pPr algn="ctr" fontAlgn="auto">
              <a:spcBef>
                <a:spcPts val="0"/>
              </a:spcBef>
              <a:spcAft>
                <a:spcPts val="0"/>
              </a:spcAft>
              <a:defRPr/>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ahoma" pitchFamily="34" charset="0"/>
                <a:ea typeface="Tahoma" pitchFamily="34" charset="0"/>
                <a:cs typeface="Tahoma" pitchFamily="34" charset="0"/>
              </a:rPr>
              <a:t>ENDOWMENT-  20 YEARS &amp; ABOVE</a:t>
            </a:r>
          </a:p>
        </p:txBody>
      </p:sp>
      <p:pic>
        <p:nvPicPr>
          <p:cNvPr id="7" name="Picture 6"/>
          <p:cNvPicPr>
            <a:picLocks noChangeAspect="1" noChangeArrowheads="1"/>
          </p:cNvPicPr>
          <p:nvPr/>
        </p:nvPicPr>
        <p:blipFill>
          <a:blip r:embed="rId4"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59398" name="TextBox 7"/>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1271" y="3352800"/>
            <a:ext cx="4674678" cy="2492990"/>
          </a:xfrm>
          <a:prstGeom prst="rect">
            <a:avLst/>
          </a:prstGeom>
        </p:spPr>
        <p:txBody>
          <a:bodyPr wrap="none">
            <a:spAutoFit/>
          </a:bodyPr>
          <a:lstStyle/>
          <a:p>
            <a:pPr algn="ctr" fontAlgn="auto">
              <a:spcBef>
                <a:spcPts val="0"/>
              </a:spcBef>
              <a:spcAft>
                <a:spcPts val="0"/>
              </a:spcAft>
              <a:defRPr/>
            </a:pP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Foundation Course </a:t>
            </a:r>
          </a:p>
          <a:p>
            <a:pPr algn="ctr" fontAlgn="auto">
              <a:spcBef>
                <a:spcPts val="0"/>
              </a:spcBef>
              <a:spcAft>
                <a:spcPts val="0"/>
              </a:spcAft>
              <a:defRPr/>
            </a:pPr>
            <a:endPar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a:p>
            <a:pPr algn="ctr" fontAlgn="auto">
              <a:spcBef>
                <a:spcPts val="0"/>
              </a:spcBef>
              <a:spcAft>
                <a:spcPts val="0"/>
              </a:spcAft>
              <a:defRPr/>
            </a:pP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Day 1</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a:p>
            <a:pPr algn="ctr" fontAlgn="auto">
              <a:spcBef>
                <a:spcPts val="0"/>
              </a:spcBef>
              <a:spcAft>
                <a:spcPts val="0"/>
              </a:spcAft>
              <a:defRPr/>
            </a:pPr>
            <a:endParaRPr lang="en-US" sz="48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pic>
        <p:nvPicPr>
          <p:cNvPr id="3076" name="Picture 1"/>
          <p:cNvPicPr>
            <a:picLocks noChangeAspect="1" noChangeArrowheads="1"/>
          </p:cNvPicPr>
          <p:nvPr/>
        </p:nvPicPr>
        <p:blipFill>
          <a:blip r:embed="rId2" cstate="print"/>
          <a:srcRect/>
          <a:stretch>
            <a:fillRect/>
          </a:stretch>
        </p:blipFill>
        <p:spPr bwMode="auto">
          <a:xfrm>
            <a:off x="3581400" y="1143000"/>
            <a:ext cx="1925638" cy="1968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838200"/>
          <a:ext cx="8467725"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2"/>
          <p:cNvSpPr>
            <a:spLocks noChangeArrowheads="1"/>
          </p:cNvSpPr>
          <p:nvPr/>
        </p:nvSpPr>
        <p:spPr bwMode="auto">
          <a:xfrm>
            <a:off x="1447800" y="61722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4" name="Rectangle 3"/>
          <p:cNvSpPr/>
          <p:nvPr/>
        </p:nvSpPr>
        <p:spPr>
          <a:xfrm>
            <a:off x="1143000" y="228600"/>
            <a:ext cx="7467600" cy="584775"/>
          </a:xfrm>
          <a:prstGeom prst="rect">
            <a:avLst/>
          </a:prstGeom>
        </p:spPr>
        <p:txBody>
          <a:bodyPr>
            <a:spAutoFit/>
          </a:bodyPr>
          <a:lstStyle/>
          <a:p>
            <a:pPr algn="ctr" fontAlgn="auto">
              <a:spcBef>
                <a:spcPts val="0"/>
              </a:spcBef>
              <a:spcAft>
                <a:spcPts val="0"/>
              </a:spcAft>
              <a:defRPr/>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ahoma" pitchFamily="34" charset="0"/>
                <a:ea typeface="Tahoma" pitchFamily="34" charset="0"/>
                <a:cs typeface="Tahoma" pitchFamily="34" charset="0"/>
              </a:rPr>
              <a:t>ENDOWMENT-  15 TO 19 YEARS</a:t>
            </a:r>
          </a:p>
        </p:txBody>
      </p:sp>
      <p:sp>
        <p:nvSpPr>
          <p:cNvPr id="6" name="Rectangle 5"/>
          <p:cNvSpPr/>
          <p:nvPr/>
        </p:nvSpPr>
        <p:spPr>
          <a:xfrm>
            <a:off x="3886200" y="7620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0423" name="TextBox 7"/>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1066800"/>
          <a:ext cx="840105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143000" y="177225"/>
            <a:ext cx="7467600" cy="584775"/>
          </a:xfrm>
          <a:prstGeom prst="rect">
            <a:avLst/>
          </a:prstGeom>
        </p:spPr>
        <p:txBody>
          <a:bodyPr>
            <a:spAutoFit/>
          </a:bodyPr>
          <a:lstStyle/>
          <a:p>
            <a:pPr algn="ctr" fontAlgn="auto">
              <a:spcBef>
                <a:spcPts val="0"/>
              </a:spcBef>
              <a:spcAft>
                <a:spcPts val="0"/>
              </a:spcAft>
              <a:defRPr/>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ENDOWMENT-  15 TO 19 YEARS</a:t>
            </a:r>
          </a:p>
        </p:txBody>
      </p:sp>
      <p:sp>
        <p:nvSpPr>
          <p:cNvPr id="5" name="Rectangle 4"/>
          <p:cNvSpPr/>
          <p:nvPr/>
        </p:nvSpPr>
        <p:spPr>
          <a:xfrm>
            <a:off x="3810000" y="6858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1446"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990600"/>
          <a:ext cx="8534399" cy="51053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143000" y="228600"/>
            <a:ext cx="7467600" cy="584775"/>
          </a:xfrm>
          <a:prstGeom prst="rect">
            <a:avLst/>
          </a:prstGeom>
        </p:spPr>
        <p:txBody>
          <a:bodyPr>
            <a:spAutoFit/>
          </a:bodyPr>
          <a:lstStyle/>
          <a:p>
            <a:pPr algn="ctr" fontAlgn="auto">
              <a:spcBef>
                <a:spcPts val="0"/>
              </a:spcBef>
              <a:spcAft>
                <a:spcPts val="0"/>
              </a:spcAft>
              <a:defRPr/>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ENDOWMENT- 14 YEARS &amp; LESS</a:t>
            </a:r>
          </a:p>
        </p:txBody>
      </p:sp>
      <p:sp>
        <p:nvSpPr>
          <p:cNvPr id="5" name="Rectangle 4"/>
          <p:cNvSpPr/>
          <p:nvPr/>
        </p:nvSpPr>
        <p:spPr>
          <a:xfrm>
            <a:off x="3886200" y="7620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2470"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467600" cy="584775"/>
          </a:xfrm>
          <a:prstGeom prst="rect">
            <a:avLst/>
          </a:prstGeom>
        </p:spPr>
        <p:txBody>
          <a:bodyPr>
            <a:spAutoFit/>
          </a:bodyPr>
          <a:lstStyle/>
          <a:p>
            <a:pPr algn="ctr" fontAlgn="auto">
              <a:spcBef>
                <a:spcPts val="0"/>
              </a:spcBef>
              <a:spcAft>
                <a:spcPts val="0"/>
              </a:spcAft>
              <a:defRPr/>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ENDOWMENT- 14 YEARS &amp; LESS</a:t>
            </a:r>
          </a:p>
        </p:txBody>
      </p:sp>
      <p:graphicFrame>
        <p:nvGraphicFramePr>
          <p:cNvPr id="4" name="Chart 3"/>
          <p:cNvGraphicFramePr/>
          <p:nvPr/>
        </p:nvGraphicFramePr>
        <p:xfrm>
          <a:off x="533400" y="12954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86200" y="849868"/>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3494"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04800" y="16002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38200" y="304800"/>
            <a:ext cx="7696200" cy="830997"/>
          </a:xfrm>
          <a:prstGeom prst="rect">
            <a:avLst/>
          </a:prstGeom>
        </p:spPr>
        <p:txBody>
          <a:bodyPr>
            <a:spAutoFit/>
          </a:bodyPr>
          <a:lstStyle/>
          <a:p>
            <a:pPr algn="ctr" fontAlgn="auto">
              <a:spcBef>
                <a:spcPts val="0"/>
              </a:spcBef>
              <a:spcAft>
                <a:spcPts val="0"/>
              </a:spcAft>
              <a:defRPr/>
            </a:pPr>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PERSISTENCY BONUS FROM THE 6TH POLICY</a:t>
            </a:r>
            <a:b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 YEAR ONWARD</a:t>
            </a:r>
          </a:p>
        </p:txBody>
      </p:sp>
      <p:sp>
        <p:nvSpPr>
          <p:cNvPr id="5" name="Rectangle 4"/>
          <p:cNvSpPr/>
          <p:nvPr/>
        </p:nvSpPr>
        <p:spPr>
          <a:xfrm>
            <a:off x="3733800" y="11430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1988</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4518"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1219200"/>
          <a:ext cx="8458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09600" y="228600"/>
            <a:ext cx="8077200" cy="830997"/>
          </a:xfrm>
          <a:prstGeom prst="rect">
            <a:avLst/>
          </a:prstGeom>
        </p:spPr>
        <p:txBody>
          <a:bodyPr>
            <a:spAutoFit/>
          </a:bodyPr>
          <a:lstStyle/>
          <a:p>
            <a:pPr algn="ctr" fontAlgn="auto">
              <a:spcBef>
                <a:spcPts val="0"/>
              </a:spcBef>
              <a:spcAft>
                <a:spcPts val="0"/>
              </a:spcAft>
              <a:defRPr/>
            </a:pPr>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TERMINAL BONUS FOR EACH YEAR IN EXCESS OF </a:t>
            </a:r>
            <a:b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10 YRS. (MAX RS.800)</a:t>
            </a:r>
          </a:p>
        </p:txBody>
      </p:sp>
      <p:sp>
        <p:nvSpPr>
          <p:cNvPr id="5" name="Rectangle 4"/>
          <p:cNvSpPr/>
          <p:nvPr/>
        </p:nvSpPr>
        <p:spPr>
          <a:xfrm>
            <a:off x="3733800" y="1230868"/>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8" name="Picture 7"/>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5542" name="TextBox 8"/>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28600"/>
            <a:ext cx="8077200" cy="830997"/>
          </a:xfrm>
          <a:prstGeom prst="rect">
            <a:avLst/>
          </a:prstGeom>
        </p:spPr>
        <p:txBody>
          <a:bodyPr>
            <a:spAutoFit/>
          </a:bodyPr>
          <a:lstStyle/>
          <a:p>
            <a:pPr algn="ctr" fontAlgn="auto">
              <a:spcBef>
                <a:spcPts val="0"/>
              </a:spcBef>
              <a:spcAft>
                <a:spcPts val="0"/>
              </a:spcAft>
              <a:defRPr/>
            </a:pPr>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TERMINAL BONUS FOR EACH YEAR IN EXCESS OF </a:t>
            </a:r>
            <a:b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br>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10 YRS. (MAX RS.800)</a:t>
            </a:r>
          </a:p>
        </p:txBody>
      </p:sp>
      <p:graphicFrame>
        <p:nvGraphicFramePr>
          <p:cNvPr id="5" name="Chart 4"/>
          <p:cNvGraphicFramePr/>
          <p:nvPr/>
        </p:nvGraphicFramePr>
        <p:xfrm>
          <a:off x="228600" y="1524000"/>
          <a:ext cx="8610599"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733800" y="10668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6566" name="TextBox 7"/>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27536" cy="584775"/>
          </a:xfrm>
          <a:prstGeom prst="rect">
            <a:avLst/>
          </a:prstGeom>
        </p:spPr>
        <p:txBody>
          <a:bodyPr wrap="none">
            <a:spAutoFit/>
          </a:bodyPr>
          <a:lstStyle/>
          <a:p>
            <a:pPr fontAlgn="auto">
              <a:spcBef>
                <a:spcPts val="0"/>
              </a:spcBef>
              <a:spcAft>
                <a:spcPts val="0"/>
              </a:spcAft>
              <a:defRPr/>
            </a:pP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mn-lt"/>
                <a:cs typeface="+mn-cs"/>
              </a:rPr>
              <a:t>ANTICIPATED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mn-lt"/>
                <a:cs typeface="+mn-cs"/>
              </a:rPr>
              <a:t>ENDOWMENT, 20 YEARS &amp; ABOVE</a:t>
            </a:r>
          </a:p>
        </p:txBody>
      </p:sp>
      <p:graphicFrame>
        <p:nvGraphicFramePr>
          <p:cNvPr id="3" name="Chart 2"/>
          <p:cNvGraphicFramePr/>
          <p:nvPr/>
        </p:nvGraphicFramePr>
        <p:xfrm>
          <a:off x="228600" y="1371600"/>
          <a:ext cx="8624888"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00" y="9144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7590"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066800"/>
          <a:ext cx="8458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7200" y="304800"/>
            <a:ext cx="8327536" cy="58477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ANTICIPATED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ENDOWMENT, 20 years &amp; above</a:t>
            </a:r>
          </a:p>
        </p:txBody>
      </p:sp>
      <p:sp>
        <p:nvSpPr>
          <p:cNvPr id="7" name="Rectangle 6"/>
          <p:cNvSpPr/>
          <p:nvPr/>
        </p:nvSpPr>
        <p:spPr>
          <a:xfrm>
            <a:off x="3810000" y="926068"/>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pic>
        <p:nvPicPr>
          <p:cNvPr id="8" name="Picture 7"/>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8614" name="TextBox 8"/>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1447801"/>
          <a:ext cx="8610599"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38200" y="304800"/>
            <a:ext cx="7733592" cy="584775"/>
          </a:xfrm>
          <a:prstGeom prst="rect">
            <a:avLst/>
          </a:prstGeom>
        </p:spPr>
        <p:txBody>
          <a:bodyPr wrap="none">
            <a:spAutoFit/>
          </a:bodyPr>
          <a:lstStyle/>
          <a:p>
            <a:pPr fontAlgn="auto">
              <a:spcBef>
                <a:spcPts val="0"/>
              </a:spcBef>
              <a:spcAft>
                <a:spcPts val="0"/>
              </a:spcAft>
              <a:defRPr/>
            </a:pP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ANTICIPATED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ENDOWMENT, 15 TO 19 YEARS</a:t>
            </a:r>
          </a:p>
        </p:txBody>
      </p:sp>
      <p:sp>
        <p:nvSpPr>
          <p:cNvPr id="6" name="Rectangle 5"/>
          <p:cNvSpPr/>
          <p:nvPr/>
        </p:nvSpPr>
        <p:spPr>
          <a:xfrm>
            <a:off x="3962400" y="9144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8" name="Picture 7"/>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69638" name="TextBox 8"/>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 </a:t>
            </a:r>
          </a:p>
        </p:txBody>
      </p:sp>
      <p:sp>
        <p:nvSpPr>
          <p:cNvPr id="6147" name="Rectangle 3"/>
          <p:cNvSpPr>
            <a:spLocks noGrp="1" noChangeArrowheads="1"/>
          </p:cNvSpPr>
          <p:nvPr>
            <p:ph type="body" idx="1"/>
          </p:nvPr>
        </p:nvSpPr>
        <p:spPr/>
        <p:txBody>
          <a:bodyPr/>
          <a:lstStyle/>
          <a:p>
            <a:pPr eaLnBrk="1" hangingPunct="1">
              <a:buFontTx/>
              <a:buNone/>
            </a:pPr>
            <a:r>
              <a:rPr lang="en-US" smtClean="0"/>
              <a:t> </a:t>
            </a:r>
          </a:p>
        </p:txBody>
      </p:sp>
      <p:sp>
        <p:nvSpPr>
          <p:cNvPr id="6148" name="WordArt 4"/>
          <p:cNvSpPr>
            <a:spLocks noChangeArrowheads="1" noChangeShapeType="1" noTextEdit="1"/>
          </p:cNvSpPr>
          <p:nvPr/>
        </p:nvSpPr>
        <p:spPr bwMode="auto">
          <a:xfrm>
            <a:off x="1676400" y="1371600"/>
            <a:ext cx="5486400" cy="39624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INTRODUCTION</a:t>
            </a:r>
          </a:p>
          <a:p>
            <a:pPr algn="ct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 OF </a:t>
            </a:r>
          </a:p>
          <a:p>
            <a:pPr algn="ct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CORPORATION</a:t>
            </a:r>
          </a:p>
        </p:txBody>
      </p:sp>
      <p:pic>
        <p:nvPicPr>
          <p:cNvPr id="6149" name="Picture 5"/>
          <p:cNvPicPr>
            <a:picLocks noChangeAspect="1" noChangeArrowheads="1"/>
          </p:cNvPicPr>
          <p:nvPr/>
        </p:nvPicPr>
        <p:blipFill>
          <a:blip r:embed="rId2" cstate="print"/>
          <a:srcRect/>
          <a:stretch>
            <a:fillRect/>
          </a:stretch>
        </p:blipFill>
        <p:spPr bwMode="auto">
          <a:xfrm>
            <a:off x="7848600" y="5715000"/>
            <a:ext cx="1295400" cy="1104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ppt_x</p:attrName>
                                        </p:attrNameLst>
                                      </p:cBhvr>
                                      <p:tavLst>
                                        <p:tav tm="0">
                                          <p:val>
                                            <p:strVal val="#ppt_x-.2"/>
                                          </p:val>
                                        </p:tav>
                                        <p:tav tm="100000">
                                          <p:val>
                                            <p:strVal val="#ppt_x"/>
                                          </p:val>
                                        </p:tav>
                                      </p:tavLst>
                                    </p:anim>
                                    <p:anim calcmode="lin" valueType="num">
                                      <p:cBhvr>
                                        <p:cTn id="8"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2000"/>
                                        <p:tgtEl>
                                          <p:spTgt spid="6148"/>
                                        </p:tgtEl>
                                      </p:cBhvr>
                                    </p:animEffect>
                                    <p:anim calcmode="lin" valueType="num">
                                      <p:cBhvr>
                                        <p:cTn id="14" dur="2000" fill="hold"/>
                                        <p:tgtEl>
                                          <p:spTgt spid="6148"/>
                                        </p:tgtEl>
                                        <p:attrNameLst>
                                          <p:attrName>ppt_x</p:attrName>
                                        </p:attrNameLst>
                                      </p:cBhvr>
                                      <p:tavLst>
                                        <p:tav tm="0">
                                          <p:val>
                                            <p:strVal val="#ppt_x"/>
                                          </p:val>
                                        </p:tav>
                                        <p:tav tm="100000">
                                          <p:val>
                                            <p:strVal val="#ppt_x"/>
                                          </p:val>
                                        </p:tav>
                                      </p:tavLst>
                                    </p:anim>
                                    <p:anim calcmode="lin" valueType="num">
                                      <p:cBhvr>
                                        <p:cTn id="15" dur="2000" fill="hold"/>
                                        <p:tgtEl>
                                          <p:spTgt spid="6148"/>
                                        </p:tgtEl>
                                        <p:attrNameLst>
                                          <p:attrName>ppt_y</p:attrName>
                                        </p:attrNameLst>
                                      </p:cBhvr>
                                      <p:tavLst>
                                        <p:tav tm="0">
                                          <p:val>
                                            <p:strVal val="#ppt_y-.1"/>
                                          </p:val>
                                        </p:tav>
                                        <p:tav tm="100000">
                                          <p:val>
                                            <p:strVal val="#ppt_y"/>
                                          </p:val>
                                        </p:tav>
                                      </p:tavLst>
                                    </p:anim>
                                  </p:childTnLst>
                                </p:cTn>
                              </p:par>
                              <p:par>
                                <p:cTn id="16" presetID="32" presetClass="emph" presetSubtype="0" repeatCount="indefinite" fill="hold" grpId="1" nodeType="withEffect">
                                  <p:stCondLst>
                                    <p:cond delay="0"/>
                                  </p:stCondLst>
                                  <p:childTnLst>
                                    <p:animClr clrSpc="rgb" dir="cw">
                                      <p:cBhvr override="childStyle">
                                        <p:cTn id="17" dur="100" fill="hold"/>
                                        <p:tgtEl>
                                          <p:spTgt spid="6148"/>
                                        </p:tgtEl>
                                        <p:attrNameLst>
                                          <p:attrName>style.color</p:attrName>
                                        </p:attrNameLst>
                                      </p:cBhvr>
                                      <p:to>
                                        <a:schemeClr val="accent2"/>
                                      </p:to>
                                    </p:animClr>
                                    <p:animClr clrSpc="rgb" dir="cw">
                                      <p:cBhvr>
                                        <p:cTn id="18" dur="100" fill="hold"/>
                                        <p:tgtEl>
                                          <p:spTgt spid="6148"/>
                                        </p:tgtEl>
                                        <p:attrNameLst>
                                          <p:attrName>fillcolor</p:attrName>
                                        </p:attrNameLst>
                                      </p:cBhvr>
                                      <p:to>
                                        <a:schemeClr val="accent2"/>
                                      </p:to>
                                    </p:animClr>
                                    <p:set>
                                      <p:cBhvr>
                                        <p:cTn id="19" dur="100" fill="hold"/>
                                        <p:tgtEl>
                                          <p:spTgt spid="6148"/>
                                        </p:tgtEl>
                                        <p:attrNameLst>
                                          <p:attrName>fill.type</p:attrName>
                                        </p:attrNameLst>
                                      </p:cBhvr>
                                      <p:to>
                                        <p:strVal val="solid"/>
                                      </p:to>
                                    </p:set>
                                    <p:set>
                                      <p:cBhvr>
                                        <p:cTn id="20" dur="100" fill="hold"/>
                                        <p:tgtEl>
                                          <p:spTgt spid="6148"/>
                                        </p:tgtEl>
                                        <p:attrNameLst>
                                          <p:attrName>fill.on</p:attrName>
                                        </p:attrNameLst>
                                      </p:cBhvr>
                                      <p:to>
                                        <p:strVal val="true"/>
                                      </p:to>
                                    </p:set>
                                    <p:animRot by="120000">
                                      <p:cBhvr>
                                        <p:cTn id="21" dur="100" fill="hold">
                                          <p:stCondLst>
                                            <p:cond delay="0"/>
                                          </p:stCondLst>
                                        </p:cTn>
                                        <p:tgtEl>
                                          <p:spTgt spid="6148"/>
                                        </p:tgtEl>
                                        <p:attrNameLst>
                                          <p:attrName>r</p:attrName>
                                        </p:attrNameLst>
                                      </p:cBhvr>
                                    </p:animRot>
                                    <p:animRot by="-240000">
                                      <p:cBhvr>
                                        <p:cTn id="22" dur="200" fill="hold">
                                          <p:stCondLst>
                                            <p:cond delay="200"/>
                                          </p:stCondLst>
                                        </p:cTn>
                                        <p:tgtEl>
                                          <p:spTgt spid="6148"/>
                                        </p:tgtEl>
                                        <p:attrNameLst>
                                          <p:attrName>r</p:attrName>
                                        </p:attrNameLst>
                                      </p:cBhvr>
                                    </p:animRot>
                                    <p:animRot by="240000">
                                      <p:cBhvr>
                                        <p:cTn id="23" dur="200" fill="hold">
                                          <p:stCondLst>
                                            <p:cond delay="400"/>
                                          </p:stCondLst>
                                        </p:cTn>
                                        <p:tgtEl>
                                          <p:spTgt spid="6148"/>
                                        </p:tgtEl>
                                        <p:attrNameLst>
                                          <p:attrName>r</p:attrName>
                                        </p:attrNameLst>
                                      </p:cBhvr>
                                    </p:animRot>
                                    <p:animRot by="-240000">
                                      <p:cBhvr>
                                        <p:cTn id="24" dur="200" fill="hold">
                                          <p:stCondLst>
                                            <p:cond delay="600"/>
                                          </p:stCondLst>
                                        </p:cTn>
                                        <p:tgtEl>
                                          <p:spTgt spid="6148"/>
                                        </p:tgtEl>
                                        <p:attrNameLst>
                                          <p:attrName>r</p:attrName>
                                        </p:attrNameLst>
                                      </p:cBhvr>
                                    </p:animRot>
                                    <p:animRot by="120000">
                                      <p:cBhvr>
                                        <p:cTn id="25" dur="200" fill="hold">
                                          <p:stCondLst>
                                            <p:cond delay="800"/>
                                          </p:stCondLst>
                                        </p:cTn>
                                        <p:tgtEl>
                                          <p:spTgt spid="6148"/>
                                        </p:tgtEl>
                                        <p:attrNameLst>
                                          <p:attrName>r</p:attrName>
                                        </p:attrNameLst>
                                      </p:cBhvr>
                                    </p:animRot>
                                  </p:childTnLst>
                                </p:cTn>
                              </p:par>
                              <p:par>
                                <p:cTn id="26" presetID="35" presetClass="emph" presetSubtype="0" repeatCount="indefinite" fill="hold" nodeType="withEffect">
                                  <p:stCondLst>
                                    <p:cond delay="0"/>
                                  </p:stCondLst>
                                  <p:childTnLst>
                                    <p:anim calcmode="discrete" valueType="str">
                                      <p:cBhvr>
                                        <p:cTn id="27" dur="2000" fill="hold"/>
                                        <p:tgtEl>
                                          <p:spTgt spid="61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animBg="1"/>
      <p:bldP spid="6148"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38200" y="304800"/>
            <a:ext cx="7733592" cy="584775"/>
          </a:xfrm>
          <a:prstGeom prst="rect">
            <a:avLst/>
          </a:prstGeom>
        </p:spPr>
        <p:txBody>
          <a:bodyPr wrap="none">
            <a:spAutoFit/>
          </a:bodyPr>
          <a:lstStyle/>
          <a:p>
            <a:pPr fontAlgn="auto">
              <a:spcBef>
                <a:spcPts val="0"/>
              </a:spcBef>
              <a:spcAft>
                <a:spcPts val="0"/>
              </a:spcAft>
              <a:defRPr/>
            </a:pP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ANTICIPATED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ENDOWMENT, 15 TO 19 YEARS</a:t>
            </a:r>
          </a:p>
        </p:txBody>
      </p:sp>
      <p:sp>
        <p:nvSpPr>
          <p:cNvPr id="5" name="Rectangle 4"/>
          <p:cNvSpPr/>
          <p:nvPr/>
        </p:nvSpPr>
        <p:spPr>
          <a:xfrm>
            <a:off x="3962400" y="9144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70662"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295400"/>
          <a:ext cx="8229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3400" y="304800"/>
            <a:ext cx="7892866" cy="584775"/>
          </a:xfrm>
          <a:prstGeom prst="rect">
            <a:avLst/>
          </a:prstGeom>
        </p:spPr>
        <p:txBody>
          <a:bodyPr wrap="none">
            <a:spAutoFit/>
          </a:bodyPr>
          <a:lstStyle/>
          <a:p>
            <a:pPr fontAlgn="auto">
              <a:spcBef>
                <a:spcPts val="0"/>
              </a:spcBef>
              <a:spcAft>
                <a:spcPts val="0"/>
              </a:spcAft>
              <a:defRPr/>
            </a:pP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ANTICIPATED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ENDOWMENT, 14 YEARS &amp; LESS</a:t>
            </a:r>
          </a:p>
        </p:txBody>
      </p:sp>
      <p:sp>
        <p:nvSpPr>
          <p:cNvPr id="5" name="Rectangle 4"/>
          <p:cNvSpPr/>
          <p:nvPr/>
        </p:nvSpPr>
        <p:spPr>
          <a:xfrm>
            <a:off x="3886200" y="8382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1977 to 1998</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71686"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92866" cy="584775"/>
          </a:xfrm>
          <a:prstGeom prst="rect">
            <a:avLst/>
          </a:prstGeom>
        </p:spPr>
        <p:txBody>
          <a:bodyPr wrap="none">
            <a:spAutoFit/>
          </a:bodyPr>
          <a:lstStyle/>
          <a:p>
            <a:pPr fontAlgn="auto">
              <a:spcBef>
                <a:spcPts val="0"/>
              </a:spcBef>
              <a:spcAft>
                <a:spcPts val="0"/>
              </a:spcAft>
              <a:defRPr/>
            </a:pP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ANTICIPATED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ENDOWMENT, 14 YEARS &amp; LESS</a:t>
            </a:r>
          </a:p>
        </p:txBody>
      </p:sp>
      <p:graphicFrame>
        <p:nvGraphicFramePr>
          <p:cNvPr id="4" name="Chart 3"/>
          <p:cNvGraphicFramePr/>
          <p:nvPr/>
        </p:nvGraphicFramePr>
        <p:xfrm>
          <a:off x="304800" y="11430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962400" y="914400"/>
            <a:ext cx="1818126" cy="369332"/>
          </a:xfrm>
          <a:prstGeom prst="rect">
            <a:avLst/>
          </a:prstGeom>
        </p:spPr>
        <p:txBody>
          <a:bodyPr wrap="none">
            <a:spAutoFit/>
          </a:bodyPr>
          <a:lstStyle/>
          <a:p>
            <a:pP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1999 to 2009</a:t>
            </a:r>
            <a:endParaRPr lang="en-US" dirty="0">
              <a:latin typeface="+mn-lt"/>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72710" name="TextBox 6"/>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1295399"/>
          <a:ext cx="8153400" cy="457200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358914"/>
            <a:ext cx="9144000" cy="707886"/>
          </a:xfrm>
          <a:prstGeom prst="rect">
            <a:avLst/>
          </a:prstGeom>
        </p:spPr>
        <p:txBody>
          <a:bodyPr>
            <a:spAutoFit/>
          </a:bodyPr>
          <a:lstStyle/>
          <a:p>
            <a:pPr algn="ctr" fontAlgn="auto">
              <a:spcBef>
                <a:spcPts val="0"/>
              </a:spcBef>
              <a:spcAft>
                <a:spcPts val="0"/>
              </a:spcAft>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WHOLE LIFE – 2001 to 2008</a:t>
            </a:r>
          </a:p>
        </p:txBody>
      </p:sp>
      <p:pic>
        <p:nvPicPr>
          <p:cNvPr id="5" name="Picture 4"/>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73733" name="TextBox 5"/>
          <p:cNvSpPr txBox="1">
            <a:spLocks noChangeArrowheads="1"/>
          </p:cNvSpPr>
          <p:nvPr/>
        </p:nvSpPr>
        <p:spPr bwMode="auto">
          <a:xfrm>
            <a:off x="152400" y="6248400"/>
            <a:ext cx="35814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Annual Reports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228600" y="609600"/>
            <a:ext cx="8686800" cy="5540375"/>
          </a:xfrm>
          <a:prstGeom prst="rect">
            <a:avLst/>
          </a:prstGeom>
          <a:noFill/>
          <a:ln w="9525">
            <a:noFill/>
            <a:miter lim="800000"/>
            <a:headEnd/>
            <a:tailEnd/>
          </a:ln>
        </p:spPr>
        <p:txBody>
          <a:bodyPr>
            <a:spAutoFit/>
          </a:bodyPr>
          <a:lstStyle/>
          <a:p>
            <a:r>
              <a:rPr lang="en-US" sz="1600" b="1">
                <a:solidFill>
                  <a:srgbClr val="002060"/>
                </a:solidFill>
              </a:rPr>
              <a:t>ONE TIME BONUS</a:t>
            </a:r>
          </a:p>
          <a:p>
            <a:r>
              <a:rPr lang="en-US" sz="1200">
                <a:solidFill>
                  <a:srgbClr val="002060"/>
                </a:solidFill>
              </a:rPr>
              <a:t>ONE TIME BONUS @Rs.40/- PER THOUSAND SUM ASSURED PAYABLE ON DEATH OR MATURITY TO ALL WITH PROFIT POLICIES INFORCE AS AT 31.12.94 AND OTHERWISE QUALIFIES	</a:t>
            </a:r>
          </a:p>
          <a:p>
            <a:endParaRPr lang="en-US" sz="1200">
              <a:solidFill>
                <a:srgbClr val="002060"/>
              </a:solidFill>
            </a:endParaRPr>
          </a:p>
          <a:p>
            <a:r>
              <a:rPr lang="en-US" sz="1600" b="1">
                <a:solidFill>
                  <a:srgbClr val="002060"/>
                </a:solidFill>
              </a:rPr>
              <a:t>GOLDEN JUBILEE BONUS</a:t>
            </a:r>
            <a:endParaRPr lang="en-US" sz="1200" b="1">
              <a:solidFill>
                <a:srgbClr val="002060"/>
              </a:solidFill>
            </a:endParaRPr>
          </a:p>
          <a:p>
            <a:r>
              <a:rPr lang="en-US" sz="1200">
                <a:solidFill>
                  <a:srgbClr val="002060"/>
                </a:solidFill>
              </a:rPr>
              <a:t>GOLDEN JUBILEE BONUS @RS.50/- PER THOUSAND SUM ASSURED PAYABLE ON DEATH OR MATURITY TO ALL WITH PROFIT POLICIES INFORCE AS 31.12.96 AND OTHERWISE QAUALIFIES</a:t>
            </a:r>
          </a:p>
          <a:p>
            <a:endParaRPr lang="en-US" sz="1200">
              <a:solidFill>
                <a:srgbClr val="002060"/>
              </a:solidFill>
            </a:endParaRPr>
          </a:p>
          <a:p>
            <a:r>
              <a:rPr lang="en-US" sz="1600" b="1">
                <a:solidFill>
                  <a:srgbClr val="002060"/>
                </a:solidFill>
              </a:rPr>
              <a:t>MILLENNIUM BONUS</a:t>
            </a:r>
          </a:p>
          <a:p>
            <a:r>
              <a:rPr lang="en-US" sz="1200">
                <a:solidFill>
                  <a:srgbClr val="002060"/>
                </a:solidFill>
              </a:rPr>
              <a:t>MILLENNIUM BONUS @RS.51/- PER THOUSAND SUM ASSURED PAYABLE ON DEATH OR MATURITY TO ALL WITH PROFIT POLICIES INFORCE AS AT 31.12.2000 AND OTHERWISE QUALIFIES								</a:t>
            </a:r>
          </a:p>
          <a:p>
            <a:r>
              <a:rPr lang="en-US" sz="1600" b="1">
                <a:solidFill>
                  <a:srgbClr val="002060"/>
                </a:solidFill>
              </a:rPr>
              <a:t>30TH ANNIVERSARY BONUS</a:t>
            </a:r>
          </a:p>
          <a:p>
            <a:r>
              <a:rPr lang="en-US" sz="1200">
                <a:solidFill>
                  <a:srgbClr val="002060"/>
                </a:solidFill>
              </a:rPr>
              <a:t>FOR WHOLE LIFE AND ENDOWMENT POLICIES, @RS.48/- PER THOUSAND SUM ASSURED FOR EACH YEAR'S PREMIUM PAID TILL DECEMBER 31, 2002 IN EXCESS OF 10 YEARS.</a:t>
            </a:r>
          </a:p>
          <a:p>
            <a:r>
              <a:rPr lang="en-US" sz="1200">
                <a:solidFill>
                  <a:srgbClr val="002060"/>
                </a:solidFill>
              </a:rPr>
              <a:t>SUBJECT TO A MAXIMUM OF RS.480/- PER THOUSAND SUM ASURED FOR ANTICIPATED ENDOWMENT POLICIES, THE RATE OF THIS BONUS WILL BE RS.24/- PER THOUSAND. SUM ASSURED FOR EACH YEAR'S PREMIUM PAID TILL DECEMBER 2002 IN EXCESS OF 10 YEARS SUBJECT TO A MAXIMUM OF RS.240/- PER THOUSAND SUM ASSURED.				</a:t>
            </a:r>
          </a:p>
          <a:p>
            <a:endParaRPr lang="en-US" sz="1200" b="1">
              <a:solidFill>
                <a:srgbClr val="002060"/>
              </a:solidFill>
            </a:endParaRPr>
          </a:p>
          <a:p>
            <a:r>
              <a:rPr lang="en-US" sz="1600" b="1">
                <a:solidFill>
                  <a:srgbClr val="002060"/>
                </a:solidFill>
              </a:rPr>
              <a:t>TERMINAL/LOYALTY TERMINAL BONUS FOR PAID-UP POLICIES</a:t>
            </a:r>
            <a:r>
              <a:rPr lang="en-US" sz="1200">
                <a:solidFill>
                  <a:srgbClr val="002060"/>
                </a:solidFill>
              </a:rPr>
              <a:t>	</a:t>
            </a:r>
          </a:p>
          <a:p>
            <a:r>
              <a:rPr lang="en-US" sz="1200">
                <a:solidFill>
                  <a:srgbClr val="002060"/>
                </a:solidFill>
              </a:rPr>
              <a:t>(1). PAID-UP POLICIES (WHOLE LIFE AND ENDOWMENT) TERMINATING BY WAY OF DEATH OR MATIRITY IN 2010, WILL GET TERMINAL BONUS SUBJECT TO TERMS MENTIONDED BELOW:	</a:t>
            </a:r>
          </a:p>
          <a:p>
            <a:endParaRPr lang="en-US" sz="1200">
              <a:solidFill>
                <a:srgbClr val="002060"/>
              </a:solidFill>
            </a:endParaRPr>
          </a:p>
          <a:p>
            <a:r>
              <a:rPr lang="en-US" sz="1200">
                <a:solidFill>
                  <a:srgbClr val="002060"/>
                </a:solidFill>
              </a:rPr>
              <a:t>(a). THE POLICY HAS BEEN ON THE BOOKS FOR MORE THAN 10 YEARS  </a:t>
            </a:r>
          </a:p>
          <a:p>
            <a:r>
              <a:rPr lang="en-US" sz="1200">
                <a:solidFill>
                  <a:srgbClr val="002060"/>
                </a:solidFill>
              </a:rPr>
              <a:t>(b). THE RATE WILL BE RS.50/- PER THOUSAND PAID-UP SUM ASSURED FOR EACH YEAR IN  </a:t>
            </a:r>
            <a:br>
              <a:rPr lang="en-US" sz="1200">
                <a:solidFill>
                  <a:srgbClr val="002060"/>
                </a:solidFill>
              </a:rPr>
            </a:br>
            <a:r>
              <a:rPr lang="en-US" sz="1200">
                <a:solidFill>
                  <a:srgbClr val="002060"/>
                </a:solidFill>
              </a:rPr>
              <a:t>       EXCESS OF 10 YEARS SUBJECT TO A MAXIMUM OF RS.1,000/- PER THOUSAND PAID-UP SUM  </a:t>
            </a:r>
            <a:br>
              <a:rPr lang="en-US" sz="1200">
                <a:solidFill>
                  <a:srgbClr val="002060"/>
                </a:solidFill>
              </a:rPr>
            </a:br>
            <a:r>
              <a:rPr lang="en-US" sz="1200">
                <a:solidFill>
                  <a:srgbClr val="002060"/>
                </a:solidFill>
              </a:rPr>
              <a:t>       ASSURED.</a:t>
            </a:r>
          </a:p>
        </p:txBody>
      </p:sp>
      <p:pic>
        <p:nvPicPr>
          <p:cNvPr id="3" name="Picture 2"/>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
        <p:nvSpPr>
          <p:cNvPr id="4" name="TextBox 3"/>
          <p:cNvSpPr txBox="1"/>
          <p:nvPr/>
        </p:nvSpPr>
        <p:spPr>
          <a:xfrm>
            <a:off x="1905000" y="152400"/>
            <a:ext cx="5715000" cy="708025"/>
          </a:xfrm>
          <a:prstGeom prst="rect">
            <a:avLst/>
          </a:prstGeom>
          <a:noFill/>
        </p:spPr>
        <p:txBody>
          <a:bodyPr>
            <a:spAutoFit/>
          </a:bodyPr>
          <a:lstStyle/>
          <a:p>
            <a:pPr algn="ctr" fontAlgn="auto">
              <a:spcBef>
                <a:spcPts val="0"/>
              </a:spcBef>
              <a:spcAft>
                <a:spcPts val="0"/>
              </a:spcAft>
              <a:defRPr/>
            </a:pPr>
            <a:r>
              <a:rPr lang="en-US" sz="4000" b="1" dirty="0">
                <a:solidFill>
                  <a:schemeClr val="accent6">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OTHER BONUSES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52400" y="685800"/>
            <a:ext cx="8763000" cy="5078313"/>
          </a:xfrm>
          <a:prstGeom prst="rect">
            <a:avLst/>
          </a:prstGeom>
          <a:noFill/>
          <a:ln w="9525">
            <a:noFill/>
            <a:miter lim="800000"/>
            <a:headEnd/>
            <a:tailEnd/>
          </a:ln>
          <a:effectLst/>
        </p:spPr>
        <p:txBody>
          <a:bodyPr anchor="ct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A BRIEF HISTORY</a:t>
            </a: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 OF </a:t>
            </a: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STATE LIFE INSURANCE</a:t>
            </a: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CORPORATION </a:t>
            </a: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OF </a:t>
            </a: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PAKISTAN </a:t>
            </a:r>
          </a:p>
        </p:txBody>
      </p:sp>
      <p:pic>
        <p:nvPicPr>
          <p:cNvPr id="4" name="Picture 3"/>
          <p:cNvPicPr>
            <a:picLocks noChangeAspect="1" noChangeArrowheads="1"/>
          </p:cNvPicPr>
          <p:nvPr/>
        </p:nvPicPr>
        <p:blipFill>
          <a:blip r:embed="rId3"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1000" y="1676400"/>
            <a:ext cx="8534400" cy="396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985" name="Rectangle 1"/>
          <p:cNvSpPr>
            <a:spLocks noChangeArrowheads="1"/>
          </p:cNvSpPr>
          <p:nvPr/>
        </p:nvSpPr>
        <p:spPr bwMode="auto">
          <a:xfrm>
            <a:off x="1905000" y="304800"/>
            <a:ext cx="5257800" cy="1200329"/>
          </a:xfrm>
          <a:prstGeom prst="rect">
            <a:avLst/>
          </a:prstGeom>
          <a:noFill/>
          <a:ln w="9525">
            <a:noFill/>
            <a:miter lim="800000"/>
            <a:headEnd/>
            <a:tailEnd/>
          </a:ln>
          <a:effectLst/>
        </p:spPr>
        <p:txBody>
          <a:bodyPr anchor="ctr">
            <a:spAutoFit/>
          </a:bodyPr>
          <a:lstStyle/>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NATIONALIZATION </a:t>
            </a:r>
          </a:p>
          <a:p>
            <a:pPr algn="ctr">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OF LIFE INSURANCE</a:t>
            </a:r>
          </a:p>
        </p:txBody>
      </p:sp>
      <p:sp>
        <p:nvSpPr>
          <p:cNvPr id="3" name="Rectangle 2"/>
          <p:cNvSpPr/>
          <p:nvPr/>
        </p:nvSpPr>
        <p:spPr>
          <a:xfrm>
            <a:off x="762000" y="1752600"/>
            <a:ext cx="7620000" cy="3786188"/>
          </a:xfrm>
          <a:prstGeom prst="rect">
            <a:avLst/>
          </a:prstGeom>
        </p:spPr>
        <p:txBody>
          <a:bodyPr>
            <a:spAutoFit/>
          </a:bodyPr>
          <a:lstStyle/>
          <a:p>
            <a:pPr algn="just" fontAlgn="auto">
              <a:lnSpc>
                <a:spcPct val="150000"/>
              </a:lnSpc>
              <a:spcBef>
                <a:spcPts val="0"/>
              </a:spcBef>
              <a:spcAft>
                <a:spcPts val="0"/>
              </a:spcAft>
              <a:defRPr/>
            </a:pP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The life insurance business in Pakistan was nationalized under a Presidential Order on 19th March 1972. It was executed in two stages. In the first stage which covered the period 19th March to 31 October 1972, the management of 32 life insurance companies were taken over by the government. Trustees and sub-trustees were appointed by the Government to takeover different companies and to co-ordinate and guide their activities.</a:t>
            </a:r>
          </a:p>
        </p:txBody>
      </p:sp>
      <p:pic>
        <p:nvPicPr>
          <p:cNvPr id="4" name="Picture 3"/>
          <p:cNvPicPr>
            <a:picLocks noChangeAspect="1" noChangeArrowheads="1"/>
          </p:cNvPicPr>
          <p:nvPr/>
        </p:nvPicPr>
        <p:blipFill>
          <a:blip r:embed="rId2" cstate="print"/>
          <a:srcRect/>
          <a:stretch>
            <a:fillRect/>
          </a:stretch>
        </p:blipFill>
        <p:spPr bwMode="auto">
          <a:xfrm>
            <a:off x="8001000" y="5791200"/>
            <a:ext cx="814388" cy="838200"/>
          </a:xfrm>
          <a:prstGeom prst="rect">
            <a:avLst/>
          </a:prstGeom>
          <a:ln>
            <a:noFill/>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 Part 1 Brief History">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customXml/itemProps2.xml><?xml version="1.0" encoding="utf-8"?>
<ds:datastoreItem xmlns:ds="http://schemas.openxmlformats.org/officeDocument/2006/customXml" ds:itemID="{337462FF-9B7B-4D82-96B2-CD19A3C5E3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786F452-06BA-49D5-9E2D-C35E6F63D437}">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 Part 1 Brief History</Template>
  <TotalTime>136</TotalTime>
  <Words>1588</Words>
  <Application>Microsoft Office PowerPoint</Application>
  <PresentationFormat>On-screen Show (4:3)</PresentationFormat>
  <Paragraphs>476</Paragraphs>
  <Slides>74</Slides>
  <Notes>7</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1 Part 1 Brief History</vt:lpstr>
      <vt:lpstr>White with Courier font for code slides</vt:lpstr>
      <vt:lpstr>Slide 1</vt:lpstr>
      <vt:lpstr> </vt:lpstr>
      <vt:lpstr> </vt:lpstr>
      <vt:lpstr> </vt:lpstr>
      <vt:lpstr> </vt:lpstr>
      <vt:lpstr>Slide 6</vt:lpstr>
      <vt:lpstr> </vt:lpstr>
      <vt:lpstr>Slide 8</vt:lpstr>
      <vt:lpstr>Slide 9</vt:lpstr>
      <vt:lpstr>Slide 10</vt:lpstr>
      <vt:lpstr>Slide 11</vt:lpstr>
      <vt:lpstr>Slide 12</vt:lpstr>
      <vt:lpstr>Slide 13</vt:lpstr>
      <vt:lpstr>MISSION STATEMENT</vt:lpstr>
      <vt:lpstr>ORGANIZATIONAL STRUCTURE</vt:lpstr>
      <vt:lpstr>Slide 16</vt:lpstr>
      <vt:lpstr>CORPORATE MARKETING STRUCTURE  </vt:lpstr>
      <vt:lpstr>CORPORATE MARKETING STRUCTURE  </vt:lpstr>
      <vt:lpstr>CORPORATE MARKETING STRUCTURE  </vt:lpstr>
      <vt:lpstr>Slide 20</vt:lpstr>
      <vt:lpstr>Slide 21</vt:lpstr>
      <vt:lpstr>Slide 22</vt:lpstr>
      <vt:lpstr>Slide 23</vt:lpstr>
      <vt:lpstr>MARKETING FORCE  STRENGTH AS ON 30.11.2010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Hafiz Rasheed Ahmed</dc:creator>
  <cp:lastModifiedBy>Hafiz Rasheed Ahmed</cp:lastModifiedBy>
  <cp:revision>13</cp:revision>
  <dcterms:created xsi:type="dcterms:W3CDTF">2012-02-01T07:58:47Z</dcterms:created>
  <dcterms:modified xsi:type="dcterms:W3CDTF">2012-03-27T09:57:07Z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