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2"/>
  </p:notesMasterIdLst>
  <p:sldIdLst>
    <p:sldId id="342" r:id="rId2"/>
    <p:sldId id="308" r:id="rId3"/>
    <p:sldId id="315" r:id="rId4"/>
    <p:sldId id="316" r:id="rId5"/>
    <p:sldId id="319" r:id="rId6"/>
    <p:sldId id="321" r:id="rId7"/>
    <p:sldId id="322" r:id="rId8"/>
    <p:sldId id="323" r:id="rId9"/>
    <p:sldId id="325" r:id="rId10"/>
    <p:sldId id="34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6" autoAdjust="0"/>
    <p:restoredTop sz="94660"/>
  </p:normalViewPr>
  <p:slideViewPr>
    <p:cSldViewPr>
      <p:cViewPr varScale="1">
        <p:scale>
          <a:sx n="23" d="100"/>
          <a:sy n="23" d="100"/>
        </p:scale>
        <p:origin x="-78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Arial" charset="0"/>
              </a:defRPr>
            </a:lvl1pPr>
          </a:lstStyle>
          <a:p>
            <a:pPr>
              <a:defRPr/>
            </a:pPr>
            <a:fld id="{7394870B-501B-4A23-83F6-F817F88E5F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452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smtClean="0"/>
              <a:t>Click to edit Master title style</a:t>
            </a:r>
            <a:endParaRPr lang="en-US"/>
          </a:p>
        </p:txBody>
      </p:sp>
      <p:sp>
        <p:nvSpPr>
          <p:cNvPr id="6452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D857F929-69F3-41B7-9A95-CEB00601FB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A5B8A23D-01C8-4E54-AE24-B1486C1CC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74AF3C1D-8F9C-40F1-8E0C-DDF22C298B1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9694E5CC-1B34-4D34-8531-B847CAC211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C1F151EE-7850-48B5-AD08-51440FCFEF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13307340-08D6-4822-B137-834FDE18F3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7DC39A37-57BD-41CB-9560-E177308EE1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p:txBody>
          <a:bodyPr/>
          <a:lstStyle>
            <a:lvl1pPr>
              <a:defRPr/>
            </a:lvl1pPr>
          </a:lstStyle>
          <a:p>
            <a:pPr>
              <a:defRPr/>
            </a:pPr>
            <a:endParaRPr lang="en-US"/>
          </a:p>
        </p:txBody>
      </p:sp>
      <p:sp>
        <p:nvSpPr>
          <p:cNvPr id="8" name="Rectangle 12"/>
          <p:cNvSpPr>
            <a:spLocks noGrp="1" noChangeArrowheads="1"/>
          </p:cNvSpPr>
          <p:nvPr>
            <p:ph type="ftr" sz="quarter" idx="11"/>
          </p:nvPr>
        </p:nvSpPr>
        <p:spPr/>
        <p:txBody>
          <a:bodyPr/>
          <a:lstStyle>
            <a:lvl1pPr>
              <a:defRPr/>
            </a:lvl1pPr>
          </a:lstStyle>
          <a:p>
            <a:pPr>
              <a:defRPr/>
            </a:pPr>
            <a:endParaRPr lang="en-US"/>
          </a:p>
        </p:txBody>
      </p:sp>
      <p:sp>
        <p:nvSpPr>
          <p:cNvPr id="9" name="Rectangle 13"/>
          <p:cNvSpPr>
            <a:spLocks noGrp="1" noChangeArrowheads="1"/>
          </p:cNvSpPr>
          <p:nvPr>
            <p:ph type="sldNum" sz="quarter" idx="12"/>
          </p:nvPr>
        </p:nvSpPr>
        <p:spPr/>
        <p:txBody>
          <a:bodyPr/>
          <a:lstStyle>
            <a:lvl1pPr>
              <a:defRPr/>
            </a:lvl1pPr>
          </a:lstStyle>
          <a:p>
            <a:pPr>
              <a:defRPr/>
            </a:pPr>
            <a:fld id="{BDE118B7-D104-4D33-97A9-8D93AB3011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p:txBody>
          <a:bodyPr/>
          <a:lstStyle>
            <a:lvl1pPr>
              <a:defRPr/>
            </a:lvl1pPr>
          </a:lstStyle>
          <a:p>
            <a:pPr>
              <a:defRPr/>
            </a:pPr>
            <a:endParaRPr lang="en-US"/>
          </a:p>
        </p:txBody>
      </p:sp>
      <p:sp>
        <p:nvSpPr>
          <p:cNvPr id="4" name="Rectangle 12"/>
          <p:cNvSpPr>
            <a:spLocks noGrp="1" noChangeArrowheads="1"/>
          </p:cNvSpPr>
          <p:nvPr>
            <p:ph type="ftr" sz="quarter" idx="11"/>
          </p:nvPr>
        </p:nvSpPr>
        <p:spPr/>
        <p:txBody>
          <a:bodyPr/>
          <a:lstStyle>
            <a:lvl1pPr>
              <a:defRPr/>
            </a:lvl1pPr>
          </a:lstStyle>
          <a:p>
            <a:pPr>
              <a:defRPr/>
            </a:pPr>
            <a:endParaRPr lang="en-US"/>
          </a:p>
        </p:txBody>
      </p:sp>
      <p:sp>
        <p:nvSpPr>
          <p:cNvPr id="5" name="Rectangle 13"/>
          <p:cNvSpPr>
            <a:spLocks noGrp="1" noChangeArrowheads="1"/>
          </p:cNvSpPr>
          <p:nvPr>
            <p:ph type="sldNum" sz="quarter" idx="12"/>
          </p:nvPr>
        </p:nvSpPr>
        <p:spPr/>
        <p:txBody>
          <a:bodyPr/>
          <a:lstStyle>
            <a:lvl1pPr>
              <a:defRPr/>
            </a:lvl1pPr>
          </a:lstStyle>
          <a:p>
            <a:pPr>
              <a:defRPr/>
            </a:pPr>
            <a:fld id="{DF20917E-DBD2-45D2-845A-C980259ED4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n-US"/>
          </a:p>
        </p:txBody>
      </p:sp>
      <p:sp>
        <p:nvSpPr>
          <p:cNvPr id="3" name="Rectangle 12"/>
          <p:cNvSpPr>
            <a:spLocks noGrp="1" noChangeArrowheads="1"/>
          </p:cNvSpPr>
          <p:nvPr>
            <p:ph type="ftr" sz="quarter" idx="11"/>
          </p:nvPr>
        </p:nvSpPr>
        <p:spPr/>
        <p:txBody>
          <a:bodyPr/>
          <a:lstStyle>
            <a:lvl1pPr>
              <a:defRPr/>
            </a:lvl1pPr>
          </a:lstStyle>
          <a:p>
            <a:pPr>
              <a:defRPr/>
            </a:pPr>
            <a:endParaRPr lang="en-US"/>
          </a:p>
        </p:txBody>
      </p:sp>
      <p:sp>
        <p:nvSpPr>
          <p:cNvPr id="4" name="Rectangle 13"/>
          <p:cNvSpPr>
            <a:spLocks noGrp="1" noChangeArrowheads="1"/>
          </p:cNvSpPr>
          <p:nvPr>
            <p:ph type="sldNum" sz="quarter" idx="12"/>
          </p:nvPr>
        </p:nvSpPr>
        <p:spPr/>
        <p:txBody>
          <a:bodyPr/>
          <a:lstStyle>
            <a:lvl1pPr>
              <a:defRPr/>
            </a:lvl1pPr>
          </a:lstStyle>
          <a:p>
            <a:pPr>
              <a:defRPr/>
            </a:pPr>
            <a:fld id="{FEB41FB2-5438-4911-B4E2-3C02DD0177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F2165E04-9636-4817-95A7-9932BEC3F7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FE889F64-13B8-4C26-A600-539C64D971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24000" r="-24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6349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6349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6349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6349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349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349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349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349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349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6350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6350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Arial" charset="0"/>
                <a:cs typeface="Arial" charset="0"/>
              </a:defRPr>
            </a:lvl1pPr>
          </a:lstStyle>
          <a:p>
            <a:pPr>
              <a:defRPr/>
            </a:pPr>
            <a:fld id="{79BC4582-6B87-401C-93E8-2F67FD9A66CA}" type="slidenum">
              <a:rPr lang="en-US"/>
              <a:pPr>
                <a:defRPr/>
              </a:pPr>
              <a:t>‹#›</a:t>
            </a:fld>
            <a:endParaRPr lang="en-US"/>
          </a:p>
        </p:txBody>
      </p:sp>
      <p:sp>
        <p:nvSpPr>
          <p:cNvPr id="6350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6350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2" tx1="lt1" bg2="dk1"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iming>
    <p:tnLst>
      <p:par>
        <p:cTn id="1" dur="indefinite" restart="never" nodeType="tmRoot"/>
      </p:par>
    </p:tnLst>
  </p:timing>
  <p:txStyles>
    <p:titleStyle>
      <a:lvl1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3581400" y="990600"/>
            <a:ext cx="1684170" cy="1752600"/>
          </a:xfrm>
          <a:prstGeom prst="roundRect">
            <a:avLst>
              <a:gd name="adj" fmla="val 4167"/>
            </a:avLst>
          </a:prstGeom>
          <a:solidFill>
            <a:srgbClr val="FFFFFF"/>
          </a:solidFill>
          <a:ln w="3175"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4339" name="Rectangle 2"/>
          <p:cNvSpPr>
            <a:spLocks noChangeArrowheads="1"/>
          </p:cNvSpPr>
          <p:nvPr/>
        </p:nvSpPr>
        <p:spPr bwMode="auto">
          <a:xfrm>
            <a:off x="2590800" y="2971800"/>
            <a:ext cx="4144963" cy="830263"/>
          </a:xfrm>
          <a:prstGeom prst="rect">
            <a:avLst/>
          </a:prstGeom>
          <a:noFill/>
          <a:ln w="9525">
            <a:noFill/>
            <a:miter lim="800000"/>
            <a:headEnd/>
            <a:tailEnd/>
          </a:ln>
        </p:spPr>
        <p:txBody>
          <a:bodyPr>
            <a:spAutoFit/>
          </a:bodyPr>
          <a:lstStyle/>
          <a:p>
            <a:r>
              <a:rPr lang="en-US" sz="4800">
                <a:latin typeface="Arial Black" pitchFamily="34" charset="0"/>
                <a:cs typeface="Aharoni" pitchFamily="2" charset="-79"/>
              </a:rPr>
              <a:t>STATE LIFE</a:t>
            </a:r>
          </a:p>
        </p:txBody>
      </p:sp>
      <p:sp>
        <p:nvSpPr>
          <p:cNvPr id="4" name="Rectangle 3"/>
          <p:cNvSpPr/>
          <p:nvPr/>
        </p:nvSpPr>
        <p:spPr>
          <a:xfrm>
            <a:off x="228600" y="3581400"/>
            <a:ext cx="8686800" cy="2462213"/>
          </a:xfrm>
          <a:prstGeom prst="rect">
            <a:avLst/>
          </a:prstGeom>
        </p:spPr>
        <p:txBody>
          <a:bodyPr>
            <a:spAutoFit/>
          </a:bodyPr>
          <a:lstStyle/>
          <a:p>
            <a:pPr algn="ctr">
              <a:defRPr/>
            </a:pPr>
            <a:r>
              <a:rPr lang="en-US" sz="1400" b="1" dirty="0">
                <a:latin typeface="Tahoma" pitchFamily="34" charset="0"/>
                <a:ea typeface="Tahoma" pitchFamily="34" charset="0"/>
                <a:cs typeface="Tahoma" pitchFamily="34" charset="0"/>
              </a:rPr>
              <a:t>INSURANCE CORPORATION OF PAKISTAN</a:t>
            </a:r>
          </a:p>
          <a:p>
            <a:pPr algn="ctr">
              <a:defRPr/>
            </a:pPr>
            <a:endParaRPr lang="en-US" sz="1400" b="1" dirty="0">
              <a:latin typeface="Tahoma" pitchFamily="34" charset="0"/>
              <a:ea typeface="Tahoma" pitchFamily="34" charset="0"/>
              <a:cs typeface="Tahoma" pitchFamily="34" charset="0"/>
            </a:endParaRPr>
          </a:p>
          <a:p>
            <a:pPr algn="ctr">
              <a:defRPr/>
            </a:pPr>
            <a:endParaRPr lang="en-US" sz="1400" b="1" dirty="0">
              <a:latin typeface="Tahoma" pitchFamily="34" charset="0"/>
              <a:ea typeface="Tahoma" pitchFamily="34" charset="0"/>
              <a:cs typeface="Tahoma" pitchFamily="34" charset="0"/>
            </a:endParaRPr>
          </a:p>
          <a:p>
            <a:pPr algn="ctr">
              <a:defRPr/>
            </a:pPr>
            <a: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t>CHILD EDUCATION</a:t>
            </a:r>
          </a:p>
          <a:p>
            <a:pPr algn="ctr">
              <a:defRPr/>
            </a:pPr>
            <a: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t>&amp;</a:t>
            </a:r>
          </a:p>
          <a:p>
            <a:pPr algn="ctr">
              <a:defRPr/>
            </a:pPr>
            <a: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t>MARRIAGE PLAN</a:t>
            </a:r>
          </a:p>
          <a:p>
            <a:pPr algn="ctr">
              <a:defRPr/>
            </a:pPr>
            <a:r>
              <a:rPr lang="en-US" sz="2800" b="1" dirty="0">
                <a:effectLst>
                  <a:outerShdw blurRad="38100" dist="38100" dir="2700000" algn="tl">
                    <a:srgbClr val="000000">
                      <a:alpha val="43137"/>
                    </a:srgbClr>
                  </a:outerShdw>
                </a:effectLst>
                <a:latin typeface="Tahoma" pitchFamily="34" charset="0"/>
                <a:ea typeface="Tahoma" pitchFamily="34" charset="0"/>
                <a:cs typeface="Tahoma" pitchFamily="34" charset="0"/>
              </a:rPr>
              <a:t>TABLE 75</a:t>
            </a:r>
          </a:p>
        </p:txBody>
      </p:sp>
      <p:sp>
        <p:nvSpPr>
          <p:cNvPr id="14341" name="TextBox 4"/>
          <p:cNvSpPr txBox="1">
            <a:spLocks noChangeArrowheads="1"/>
          </p:cNvSpPr>
          <p:nvPr/>
        </p:nvSpPr>
        <p:spPr bwMode="auto">
          <a:xfrm>
            <a:off x="2438400" y="5486400"/>
            <a:ext cx="184150" cy="369888"/>
          </a:xfrm>
          <a:prstGeom prst="rect">
            <a:avLst/>
          </a:prstGeom>
          <a:noFill/>
          <a:ln w="9525">
            <a:noFill/>
            <a:miter lim="800000"/>
            <a:headEnd/>
            <a:tailEnd/>
          </a:ln>
        </p:spPr>
        <p:txBody>
          <a:bodyPr wrap="none">
            <a:spAutoFit/>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362200" y="1981200"/>
            <a:ext cx="4613764" cy="1200329"/>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7200" b="1" cap="all" dirty="0">
                <a:ln w="0"/>
                <a:solidFill>
                  <a:srgbClr val="CCFFFF"/>
                </a:solidFill>
                <a:effectLst>
                  <a:reflection blurRad="12700" stA="50000" endPos="50000" dist="5000" dir="5400000" sy="-100000" rotWithShape="0"/>
                </a:effectLst>
                <a:latin typeface="Tahoma" pitchFamily="34" charset="0"/>
                <a:ea typeface="Tahoma" pitchFamily="34" charset="0"/>
                <a:cs typeface="Tahoma" pitchFamily="34" charset="0"/>
              </a:rPr>
              <a:t>thANKS !</a:t>
            </a:r>
          </a:p>
        </p:txBody>
      </p:sp>
      <p:sp>
        <p:nvSpPr>
          <p:cNvPr id="23555" name="Rectangle 2"/>
          <p:cNvSpPr>
            <a:spLocks noChangeArrowheads="1"/>
          </p:cNvSpPr>
          <p:nvPr/>
        </p:nvSpPr>
        <p:spPr bwMode="auto">
          <a:xfrm>
            <a:off x="1447800" y="3505200"/>
            <a:ext cx="6705600" cy="1200150"/>
          </a:xfrm>
          <a:prstGeom prst="rect">
            <a:avLst/>
          </a:prstGeom>
          <a:noFill/>
          <a:ln w="9525">
            <a:noFill/>
            <a:miter lim="800000"/>
            <a:headEnd/>
            <a:tailEnd/>
          </a:ln>
        </p:spPr>
        <p:txBody>
          <a:bodyPr>
            <a:spAutoFit/>
          </a:bodyPr>
          <a:lstStyle/>
          <a:p>
            <a:pPr algn="ctr"/>
            <a:r>
              <a:rPr lang="en-US" sz="2400" b="1">
                <a:solidFill>
                  <a:srgbClr val="FFC000"/>
                </a:solidFill>
                <a:latin typeface="Tahoma" pitchFamily="34" charset="0"/>
                <a:cs typeface="Tahoma" pitchFamily="34" charset="0"/>
              </a:rPr>
              <a:t>DEVELOPED BY</a:t>
            </a:r>
          </a:p>
          <a:p>
            <a:pPr algn="ctr"/>
            <a:endParaRPr lang="en-US" sz="2400" b="1">
              <a:solidFill>
                <a:srgbClr val="FFC000"/>
              </a:solidFill>
              <a:latin typeface="Tahoma" pitchFamily="34" charset="0"/>
              <a:cs typeface="Tahoma" pitchFamily="34" charset="0"/>
            </a:endParaRPr>
          </a:p>
          <a:p>
            <a:pPr algn="ctr"/>
            <a:r>
              <a:rPr lang="en-US" sz="2400" b="1">
                <a:solidFill>
                  <a:srgbClr val="FFC000"/>
                </a:solidFill>
                <a:latin typeface="Tahoma" pitchFamily="34" charset="0"/>
                <a:cs typeface="Tahoma" pitchFamily="34" charset="0"/>
              </a:rPr>
              <a:t>MOSHIN ABBAS &amp; KASHIF HASHMI</a:t>
            </a:r>
          </a:p>
        </p:txBody>
      </p:sp>
      <p:pic>
        <p:nvPicPr>
          <p:cNvPr id="4" name="Picture 3"/>
          <p:cNvPicPr>
            <a:picLocks noChangeAspect="1" noChangeArrowheads="1"/>
          </p:cNvPicPr>
          <p:nvPr/>
        </p:nvPicPr>
        <p:blipFill>
          <a:blip r:embed="rId2" cstate="print"/>
          <a:srcRect/>
          <a:stretch>
            <a:fillRect/>
          </a:stretch>
        </p:blipFill>
        <p:spPr bwMode="auto">
          <a:xfrm>
            <a:off x="3963988" y="685800"/>
            <a:ext cx="1217612" cy="1219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0" y="244475"/>
            <a:ext cx="9144000" cy="1431925"/>
          </a:xfrm>
        </p:spPr>
        <p:txBody>
          <a:bodyPr/>
          <a:lstStyle/>
          <a:p>
            <a:pPr algn="ctr" eaLnBrk="1" hangingPunct="1">
              <a:lnSpc>
                <a:spcPct val="90000"/>
              </a:lnSpc>
              <a:defRPr/>
            </a:pPr>
            <a:r>
              <a:rPr lang="en-US" dirty="0" smtClean="0"/>
              <a:t/>
            </a:r>
            <a:br>
              <a:rPr lang="en-US" dirty="0" smtClean="0"/>
            </a:br>
            <a:r>
              <a:rPr lang="en-US" dirty="0" smtClean="0"/>
              <a:t> </a:t>
            </a:r>
            <a:r>
              <a:rPr lang="en-US" sz="3600" dirty="0" smtClean="0">
                <a:latin typeface="Tahoma" pitchFamily="34" charset="0"/>
                <a:ea typeface="Tahoma" pitchFamily="34" charset="0"/>
                <a:cs typeface="Tahoma" pitchFamily="34" charset="0"/>
              </a:rPr>
              <a:t>CHILD EDUCATION AND MARRIAGE PLAN(</a:t>
            </a:r>
            <a:r>
              <a:rPr lang="en-US" sz="3600" dirty="0" smtClean="0"/>
              <a:t>TABLE75)</a:t>
            </a: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
        <p:nvSpPr>
          <p:cNvPr id="138242" name="Rectangle 2"/>
          <p:cNvSpPr>
            <a:spLocks noGrp="1" noChangeArrowheads="1"/>
          </p:cNvSpPr>
          <p:nvPr>
            <p:ph idx="1"/>
          </p:nvPr>
        </p:nvSpPr>
        <p:spPr/>
        <p:txBody>
          <a:bodyPr/>
          <a:lstStyle/>
          <a:p>
            <a:pPr eaLnBrk="1" hangingPunct="1">
              <a:lnSpc>
                <a:spcPct val="90000"/>
              </a:lnSpc>
              <a:buFontTx/>
              <a:buNone/>
              <a:defRPr/>
            </a:pPr>
            <a:r>
              <a:rPr lang="en-US" sz="2800" b="1" dirty="0" smtClean="0"/>
              <a:t>                     </a:t>
            </a:r>
            <a:endParaRPr lang="en-US" sz="2800" dirty="0" smtClean="0"/>
          </a:p>
        </p:txBody>
      </p:sp>
      <p:sp>
        <p:nvSpPr>
          <p:cNvPr id="4" name="Slide Number Placeholder 5"/>
          <p:cNvSpPr>
            <a:spLocks noGrp="1"/>
          </p:cNvSpPr>
          <p:nvPr>
            <p:ph type="sldNum" sz="quarter" idx="12"/>
          </p:nvPr>
        </p:nvSpPr>
        <p:spPr/>
        <p:txBody>
          <a:bodyPr/>
          <a:lstStyle/>
          <a:p>
            <a:pPr>
              <a:defRPr/>
            </a:pPr>
            <a:fld id="{0C1F46FE-0C06-447F-9A26-86EA3C4D0354}" type="slidenum">
              <a:rPr lang="en-US"/>
              <a:pPr>
                <a:defRPr/>
              </a:pPr>
              <a:t>2</a:t>
            </a:fld>
            <a:endParaRPr lang="en-US"/>
          </a:p>
        </p:txBody>
      </p:sp>
      <p:sp>
        <p:nvSpPr>
          <p:cNvPr id="15365" name="Rectangle 5"/>
          <p:cNvSpPr>
            <a:spLocks noChangeArrowheads="1"/>
          </p:cNvSpPr>
          <p:nvPr/>
        </p:nvSpPr>
        <p:spPr bwMode="auto">
          <a:xfrm>
            <a:off x="762000" y="2009775"/>
            <a:ext cx="7772400" cy="2770188"/>
          </a:xfrm>
          <a:prstGeom prst="rect">
            <a:avLst/>
          </a:prstGeom>
          <a:noFill/>
          <a:ln w="9525">
            <a:noFill/>
            <a:miter lim="800000"/>
            <a:headEnd/>
            <a:tailEnd/>
          </a:ln>
        </p:spPr>
        <p:txBody>
          <a:bodyPr>
            <a:spAutoFit/>
          </a:bodyPr>
          <a:lstStyle/>
          <a:p>
            <a:pPr algn="just">
              <a:lnSpc>
                <a:spcPct val="90000"/>
              </a:lnSpc>
            </a:pPr>
            <a:r>
              <a:rPr lang="en-US" sz="2000">
                <a:latin typeface="Tahoma" pitchFamily="34" charset="0"/>
                <a:cs typeface="Tahoma" pitchFamily="34" charset="0"/>
              </a:rPr>
              <a:t>This plan is suitable for those people who can afford or want to pay  extra premium of FIB @ 24% which is in-built in this Table.</a:t>
            </a:r>
          </a:p>
          <a:p>
            <a:pPr>
              <a:lnSpc>
                <a:spcPct val="90000"/>
              </a:lnSpc>
            </a:pPr>
            <a:endParaRPr lang="en-US" sz="2000">
              <a:latin typeface="Tahoma" pitchFamily="34" charset="0"/>
              <a:cs typeface="Tahoma" pitchFamily="34" charset="0"/>
            </a:endParaRPr>
          </a:p>
          <a:p>
            <a:pPr algn="just"/>
            <a:r>
              <a:rPr lang="en-US" sz="2000">
                <a:latin typeface="Tahoma" pitchFamily="34" charset="0"/>
                <a:cs typeface="Tahoma" pitchFamily="34" charset="0"/>
              </a:rPr>
              <a:t>This plan is best suitable for the people who want to give surprising gift in the shape of lump sum amount at a pre-determined specific Time to their children, nephews or grand- sons etc. It is a symbol/sign of love, care and affection of a person with his dear ones, orphans, adopted sons or for a  genius child with a poor back ground. </a:t>
            </a:r>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smtClean="0"/>
              <a:t>      </a:t>
            </a:r>
            <a:r>
              <a:rPr lang="en-US" sz="4000" dirty="0" smtClean="0">
                <a:latin typeface="Tahoma" pitchFamily="34" charset="0"/>
                <a:ea typeface="Tahoma" pitchFamily="34" charset="0"/>
                <a:cs typeface="Tahoma" pitchFamily="34" charset="0"/>
              </a:rPr>
              <a:t>TERM OF THE POLICY</a:t>
            </a:r>
          </a:p>
        </p:txBody>
      </p:sp>
      <p:sp>
        <p:nvSpPr>
          <p:cNvPr id="9219" name="Rectangle 3"/>
          <p:cNvSpPr>
            <a:spLocks noGrp="1" noChangeArrowheads="1"/>
          </p:cNvSpPr>
          <p:nvPr>
            <p:ph idx="1"/>
          </p:nvPr>
        </p:nvSpPr>
        <p:spPr>
          <a:xfrm>
            <a:off x="838200" y="1447800"/>
            <a:ext cx="7391400" cy="3048000"/>
          </a:xfrm>
        </p:spPr>
        <p:txBody>
          <a:bodyPr/>
          <a:lstStyle/>
          <a:p>
            <a:pPr algn="just" eaLnBrk="1" hangingPunct="1">
              <a:lnSpc>
                <a:spcPct val="150000"/>
              </a:lnSpc>
              <a:buFont typeface="Wingdings" pitchFamily="2" charset="2"/>
              <a:buNone/>
              <a:defRPr/>
            </a:pPr>
            <a:r>
              <a:rPr lang="en-US" sz="2800" dirty="0" smtClean="0"/>
              <a:t>	</a:t>
            </a:r>
            <a:r>
              <a:rPr lang="en-US" sz="2200" dirty="0" smtClean="0">
                <a:effectLst/>
                <a:latin typeface="Tahoma" pitchFamily="34" charset="0"/>
                <a:ea typeface="Tahoma" pitchFamily="34" charset="0"/>
                <a:cs typeface="Tahoma" pitchFamily="34" charset="0"/>
              </a:rPr>
              <a:t>The term/tenure under this policy follows the age of the child at the time of insurance. It is determined in such a manner that at the time of maturity his/her age is 18, 21 or 25 years. And of course that is the right time when a grown up boy/girl needs financial support/sponsorship for higher education, marriage or establishing a business of his/her own etc.  </a:t>
            </a:r>
          </a:p>
        </p:txBody>
      </p:sp>
      <p:sp>
        <p:nvSpPr>
          <p:cNvPr id="5" name="Slide Number Placeholder 5"/>
          <p:cNvSpPr>
            <a:spLocks noGrp="1"/>
          </p:cNvSpPr>
          <p:nvPr>
            <p:ph type="sldNum" sz="quarter" idx="12"/>
          </p:nvPr>
        </p:nvSpPr>
        <p:spPr/>
        <p:txBody>
          <a:bodyPr/>
          <a:lstStyle/>
          <a:p>
            <a:pPr>
              <a:defRPr/>
            </a:pPr>
            <a:fld id="{AC160456-6EE0-464A-9235-7BDDD6A9B107}" type="slidenum">
              <a:rPr lang="en-US"/>
              <a:pPr>
                <a:defRPr/>
              </a:pPr>
              <a:t>3</a:t>
            </a:fld>
            <a:endParaRPr lang="en-US"/>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44475"/>
            <a:ext cx="9144000" cy="1431925"/>
          </a:xfrm>
        </p:spPr>
        <p:txBody>
          <a:bodyPr/>
          <a:lstStyle/>
          <a:p>
            <a:pPr algn="ctr" eaLnBrk="1" hangingPunct="1">
              <a:defRPr/>
            </a:pPr>
            <a:r>
              <a:rPr lang="en-US" sz="4000" dirty="0" smtClean="0"/>
              <a:t> </a:t>
            </a:r>
            <a:r>
              <a:rPr lang="en-US" sz="4000" dirty="0" smtClean="0">
                <a:latin typeface="Tahoma" pitchFamily="34" charset="0"/>
                <a:ea typeface="Tahoma" pitchFamily="34" charset="0"/>
                <a:cs typeface="Tahoma" pitchFamily="34" charset="0"/>
              </a:rPr>
              <a:t>SURVIVES BENEFITS</a:t>
            </a:r>
            <a:br>
              <a:rPr lang="en-US" sz="4000" dirty="0" smtClean="0">
                <a:latin typeface="Tahoma" pitchFamily="34" charset="0"/>
                <a:ea typeface="Tahoma" pitchFamily="34" charset="0"/>
                <a:cs typeface="Tahoma" pitchFamily="34" charset="0"/>
              </a:rPr>
            </a:br>
            <a:endParaRPr lang="en-US" sz="4000" dirty="0" smtClean="0">
              <a:latin typeface="Tahoma" pitchFamily="34" charset="0"/>
              <a:ea typeface="Tahoma" pitchFamily="34" charset="0"/>
              <a:cs typeface="Tahoma" pitchFamily="34" charset="0"/>
            </a:endParaRPr>
          </a:p>
        </p:txBody>
      </p:sp>
      <p:sp>
        <p:nvSpPr>
          <p:cNvPr id="10243" name="Rectangle 3"/>
          <p:cNvSpPr>
            <a:spLocks noGrp="1" noChangeArrowheads="1"/>
          </p:cNvSpPr>
          <p:nvPr>
            <p:ph idx="1"/>
          </p:nvPr>
        </p:nvSpPr>
        <p:spPr/>
        <p:txBody>
          <a:bodyPr/>
          <a:lstStyle/>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
        <p:nvSpPr>
          <p:cNvPr id="5" name="Slide Number Placeholder 5"/>
          <p:cNvSpPr>
            <a:spLocks noGrp="1"/>
          </p:cNvSpPr>
          <p:nvPr>
            <p:ph type="sldNum" sz="quarter" idx="12"/>
          </p:nvPr>
        </p:nvSpPr>
        <p:spPr/>
        <p:txBody>
          <a:bodyPr/>
          <a:lstStyle/>
          <a:p>
            <a:pPr>
              <a:defRPr/>
            </a:pPr>
            <a:fld id="{366A0F43-DB8F-4110-BEB8-4961B9BB99B8}" type="slidenum">
              <a:rPr lang="en-US"/>
              <a:pPr>
                <a:defRPr/>
              </a:pPr>
              <a:t>4</a:t>
            </a:fld>
            <a:endParaRPr lang="en-US"/>
          </a:p>
        </p:txBody>
      </p:sp>
      <p:sp>
        <p:nvSpPr>
          <p:cNvPr id="6" name="Rectangle 5"/>
          <p:cNvSpPr/>
          <p:nvPr/>
        </p:nvSpPr>
        <p:spPr>
          <a:xfrm>
            <a:off x="990600" y="1828800"/>
            <a:ext cx="7620000" cy="3832225"/>
          </a:xfrm>
          <a:prstGeom prst="rect">
            <a:avLst/>
          </a:prstGeom>
        </p:spPr>
        <p:txBody>
          <a:bodyPr>
            <a:spAutoFit/>
          </a:bodyPr>
          <a:lstStyle/>
          <a:p>
            <a:pPr>
              <a:lnSpc>
                <a:spcPct val="150000"/>
              </a:lnSpc>
              <a:defRPr/>
            </a:pPr>
            <a:r>
              <a:rPr lang="en-US" sz="2400" dirty="0">
                <a:latin typeface="Arial" pitchFamily="34" charset="0"/>
                <a:cs typeface="Arial" pitchFamily="34" charset="0"/>
              </a:rPr>
              <a:t>If the policy holder survives to the term of the policy, Full sum assured together with the accrued bonuses become payable to him/her on maturity date.</a:t>
            </a:r>
          </a:p>
          <a:p>
            <a:pPr>
              <a:defRPr/>
            </a:pPr>
            <a:endParaRPr lang="en-US" sz="1050" dirty="0">
              <a:latin typeface="Arial" pitchFamily="34" charset="0"/>
              <a:cs typeface="Arial" pitchFamily="34" charset="0"/>
            </a:endParaRPr>
          </a:p>
          <a:p>
            <a:pPr>
              <a:defRPr/>
            </a:pPr>
            <a:endParaRPr lang="en-US" sz="1050" dirty="0">
              <a:latin typeface="Arial" pitchFamily="34" charset="0"/>
              <a:cs typeface="Arial" pitchFamily="34" charset="0"/>
            </a:endParaRPr>
          </a:p>
          <a:p>
            <a:pPr>
              <a:lnSpc>
                <a:spcPct val="150000"/>
              </a:lnSpc>
              <a:defRPr/>
            </a:pPr>
            <a:r>
              <a:rPr lang="en-US" sz="2400" dirty="0">
                <a:latin typeface="Tahoma" pitchFamily="34" charset="0"/>
                <a:ea typeface="Tahoma" pitchFamily="34" charset="0"/>
                <a:cs typeface="Tahoma" pitchFamily="34" charset="0"/>
              </a:rPr>
              <a:t>Under this plan premiums are payable till the maturity date or earlier death of the policy holder.</a:t>
            </a:r>
          </a:p>
          <a:p>
            <a:pPr>
              <a:defRPr/>
            </a:pPr>
            <a:r>
              <a:rPr lang="en-US" sz="2400" dirty="0">
                <a:latin typeface="Arial" pitchFamily="34" charset="0"/>
                <a:cs typeface="Arial" pitchFamily="34" charset="0"/>
              </a:rPr>
              <a:t> </a:t>
            </a:r>
          </a:p>
          <a:p>
            <a:pPr>
              <a:defRPr/>
            </a:pPr>
            <a:endParaRPr lang="en-US" dirty="0">
              <a:latin typeface="Arial" pitchFamily="34" charset="0"/>
              <a:cs typeface="Arial" pitchFamily="34" charset="0"/>
            </a:endParaRPr>
          </a:p>
        </p:txBody>
      </p:sp>
      <p:pic>
        <p:nvPicPr>
          <p:cNvPr id="8" name="Picture 7"/>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44475"/>
            <a:ext cx="9144000" cy="1203325"/>
          </a:xfrm>
        </p:spPr>
        <p:txBody>
          <a:bodyPr/>
          <a:lstStyle/>
          <a:p>
            <a:pPr algn="ctr" eaLnBrk="1" hangingPunct="1">
              <a:defRPr/>
            </a:pPr>
            <a:r>
              <a:rPr lang="en-US" dirty="0" smtClean="0"/>
              <a:t> </a:t>
            </a:r>
            <a:r>
              <a:rPr lang="en-US" sz="4000" dirty="0" smtClean="0">
                <a:latin typeface="Tahoma" pitchFamily="34" charset="0"/>
                <a:ea typeface="Tahoma" pitchFamily="34" charset="0"/>
                <a:cs typeface="Tahoma" pitchFamily="34" charset="0"/>
              </a:rPr>
              <a:t> AGE AND TERM OF POLICY</a:t>
            </a:r>
          </a:p>
        </p:txBody>
      </p:sp>
      <p:sp>
        <p:nvSpPr>
          <p:cNvPr id="13315" name="Rectangle 3"/>
          <p:cNvSpPr>
            <a:spLocks noGrp="1" noChangeArrowheads="1"/>
          </p:cNvSpPr>
          <p:nvPr>
            <p:ph idx="1"/>
          </p:nvPr>
        </p:nvSpPr>
        <p:spPr/>
        <p:txBody>
          <a:bodyPr/>
          <a:lstStyle/>
          <a:p>
            <a:pPr eaLnBrk="1" hangingPunct="1">
              <a:buFont typeface="Wingdings" pitchFamily="2" charset="2"/>
              <a:buNone/>
              <a:defRPr/>
            </a:pPr>
            <a:endParaRPr lang="en-US" sz="2400" dirty="0" smtClean="0">
              <a:latin typeface="Tahoma" pitchFamily="34" charset="0"/>
              <a:ea typeface="Tahoma" pitchFamily="34" charset="0"/>
              <a:cs typeface="Tahoma" pitchFamily="34" charset="0"/>
            </a:endParaRPr>
          </a:p>
          <a:p>
            <a:pPr eaLnBrk="1" hangingPunct="1">
              <a:buFont typeface="Wingdings" pitchFamily="2" charset="2"/>
              <a:buNone/>
              <a:defRPr/>
            </a:pPr>
            <a:r>
              <a:rPr lang="en-US" sz="2400" dirty="0" smtClean="0">
                <a:latin typeface="Tahoma" pitchFamily="34" charset="0"/>
                <a:ea typeface="Tahoma" pitchFamily="34" charset="0"/>
                <a:cs typeface="Tahoma" pitchFamily="34" charset="0"/>
              </a:rPr>
              <a:t>					  </a:t>
            </a:r>
            <a:r>
              <a:rPr lang="en-US" sz="2400" dirty="0" smtClean="0">
                <a:effectLst/>
                <a:latin typeface="Tahoma" pitchFamily="34" charset="0"/>
                <a:ea typeface="Tahoma" pitchFamily="34" charset="0"/>
                <a:cs typeface="Tahoma" pitchFamily="34" charset="0"/>
              </a:rPr>
              <a:t> </a:t>
            </a:r>
            <a:r>
              <a:rPr lang="en-US" sz="2400" u="sng" dirty="0" smtClean="0">
                <a:solidFill>
                  <a:srgbClr val="FFFF00"/>
                </a:solidFill>
                <a:effectLst/>
                <a:latin typeface="Tahoma" pitchFamily="34" charset="0"/>
                <a:ea typeface="Tahoma" pitchFamily="34" charset="0"/>
                <a:cs typeface="Tahoma" pitchFamily="34" charset="0"/>
              </a:rPr>
              <a:t>CHILD</a:t>
            </a:r>
            <a:r>
              <a:rPr lang="en-US" sz="2400" dirty="0" smtClean="0">
                <a:effectLst/>
                <a:latin typeface="Tahoma" pitchFamily="34" charset="0"/>
                <a:ea typeface="Tahoma" pitchFamily="34" charset="0"/>
                <a:cs typeface="Tahoma" pitchFamily="34" charset="0"/>
              </a:rPr>
              <a:t>	</a:t>
            </a:r>
            <a:r>
              <a:rPr lang="en-US" sz="2400" u="sng" dirty="0" smtClean="0">
                <a:solidFill>
                  <a:srgbClr val="FFFF00"/>
                </a:solidFill>
                <a:effectLst/>
                <a:latin typeface="Tahoma" pitchFamily="34" charset="0"/>
                <a:ea typeface="Tahoma" pitchFamily="34" charset="0"/>
                <a:cs typeface="Tahoma" pitchFamily="34" charset="0"/>
              </a:rPr>
              <a:t>LIFE ASSURED</a:t>
            </a:r>
          </a:p>
          <a:p>
            <a:pPr eaLnBrk="1" hangingPunct="1">
              <a:buFont typeface="Wingdings" pitchFamily="2" charset="2"/>
              <a:buNone/>
              <a:defRPr/>
            </a:pPr>
            <a:r>
              <a:rPr lang="en-US" sz="2400" dirty="0" smtClean="0">
                <a:latin typeface="Tahoma" pitchFamily="34" charset="0"/>
                <a:ea typeface="Tahoma" pitchFamily="34" charset="0"/>
                <a:cs typeface="Tahoma" pitchFamily="34" charset="0"/>
              </a:rPr>
              <a:t>Minimum age at entry:	</a:t>
            </a:r>
            <a:r>
              <a:rPr lang="en-US" sz="2400" dirty="0" smtClean="0">
                <a:effectLst/>
                <a:latin typeface="Tahoma" pitchFamily="34" charset="0"/>
                <a:ea typeface="Tahoma" pitchFamily="34" charset="0"/>
                <a:cs typeface="Tahoma" pitchFamily="34" charset="0"/>
              </a:rPr>
              <a:t>  1 Year	   20 Years </a:t>
            </a:r>
            <a:endParaRPr lang="en-US" sz="2400" dirty="0" smtClean="0">
              <a:latin typeface="Tahoma" pitchFamily="34" charset="0"/>
              <a:ea typeface="Tahoma" pitchFamily="34" charset="0"/>
              <a:cs typeface="Tahoma" pitchFamily="34" charset="0"/>
            </a:endParaRPr>
          </a:p>
          <a:p>
            <a:pPr eaLnBrk="1" hangingPunct="1">
              <a:buFont typeface="Wingdings" pitchFamily="2" charset="2"/>
              <a:buNone/>
              <a:defRPr/>
            </a:pPr>
            <a:r>
              <a:rPr lang="en-US" sz="2400" dirty="0" smtClean="0">
                <a:effectLst/>
                <a:latin typeface="Tahoma" pitchFamily="34" charset="0"/>
                <a:ea typeface="Tahoma" pitchFamily="34" charset="0"/>
                <a:cs typeface="Tahoma" pitchFamily="34" charset="0"/>
              </a:rPr>
              <a:t>Maximum</a:t>
            </a:r>
            <a:r>
              <a:rPr lang="en-US" sz="2400" dirty="0" smtClean="0">
                <a:latin typeface="Tahoma" pitchFamily="34" charset="0"/>
                <a:ea typeface="Tahoma" pitchFamily="34" charset="0"/>
                <a:cs typeface="Tahoma" pitchFamily="34" charset="0"/>
              </a:rPr>
              <a:t> age at entry:	</a:t>
            </a:r>
            <a:r>
              <a:rPr lang="en-US" sz="2400" dirty="0" smtClean="0">
                <a:effectLst/>
                <a:latin typeface="Tahoma" pitchFamily="34" charset="0"/>
                <a:ea typeface="Tahoma" pitchFamily="34" charset="0"/>
                <a:cs typeface="Tahoma" pitchFamily="34" charset="0"/>
              </a:rPr>
              <a:t> 15 Years     	   60 Years</a:t>
            </a:r>
          </a:p>
          <a:p>
            <a:pPr eaLnBrk="1" hangingPunct="1">
              <a:buFont typeface="Wingdings" pitchFamily="2" charset="2"/>
              <a:buNone/>
              <a:defRPr/>
            </a:pPr>
            <a:r>
              <a:rPr lang="en-US" sz="2400" dirty="0" smtClean="0">
                <a:latin typeface="Tahoma" pitchFamily="34" charset="0"/>
                <a:ea typeface="Tahoma" pitchFamily="34" charset="0"/>
                <a:cs typeface="Tahoma" pitchFamily="34" charset="0"/>
              </a:rPr>
              <a:t>Minimum t</a:t>
            </a:r>
            <a:r>
              <a:rPr lang="en-US" sz="2400" dirty="0" smtClean="0"/>
              <a:t>erm of Policy:	 		   10 Years</a:t>
            </a:r>
          </a:p>
          <a:p>
            <a:pPr eaLnBrk="1" hangingPunct="1">
              <a:buFont typeface="Wingdings" pitchFamily="2" charset="2"/>
              <a:buNone/>
              <a:defRPr/>
            </a:pPr>
            <a:r>
              <a:rPr lang="en-US" sz="2400" dirty="0" smtClean="0">
                <a:effectLst/>
                <a:latin typeface="Tahoma" pitchFamily="34" charset="0"/>
                <a:ea typeface="Tahoma" pitchFamily="34" charset="0"/>
                <a:cs typeface="Tahoma" pitchFamily="34" charset="0"/>
              </a:rPr>
              <a:t>Maximum t</a:t>
            </a:r>
            <a:r>
              <a:rPr lang="en-US" sz="2400" dirty="0" smtClean="0"/>
              <a:t>erm of Policy:			   24 Years</a:t>
            </a:r>
          </a:p>
          <a:p>
            <a:pPr eaLnBrk="1" hangingPunct="1">
              <a:buFont typeface="Wingdings" pitchFamily="2" charset="2"/>
              <a:buNone/>
              <a:defRPr/>
            </a:pPr>
            <a:r>
              <a:rPr lang="en-US" sz="2400" dirty="0" smtClean="0"/>
              <a:t> </a:t>
            </a:r>
          </a:p>
          <a:p>
            <a:pPr eaLnBrk="1" hangingPunct="1">
              <a:buFont typeface="Wingdings" pitchFamily="2" charset="2"/>
              <a:buNone/>
              <a:defRPr/>
            </a:pPr>
            <a:endParaRPr lang="en-US" sz="2400" dirty="0" smtClean="0">
              <a:effectLst/>
              <a:latin typeface="Tahoma" pitchFamily="34" charset="0"/>
              <a:ea typeface="Tahoma" pitchFamily="34" charset="0"/>
              <a:cs typeface="Tahoma" pitchFamily="34" charset="0"/>
            </a:endParaRPr>
          </a:p>
          <a:p>
            <a:pPr eaLnBrk="1" hangingPunct="1">
              <a:buFont typeface="Wingdings" pitchFamily="2" charset="2"/>
              <a:buNone/>
              <a:defRPr/>
            </a:pPr>
            <a:endParaRPr lang="en-US" sz="2400" dirty="0" smtClean="0">
              <a:latin typeface="Tahoma" pitchFamily="34" charset="0"/>
              <a:ea typeface="Tahoma" pitchFamily="34" charset="0"/>
              <a:cs typeface="Tahoma" pitchFamily="34" charset="0"/>
            </a:endParaRPr>
          </a:p>
          <a:p>
            <a:pPr eaLnBrk="1" hangingPunct="1">
              <a:buFont typeface="Wingdings" pitchFamily="2" charset="2"/>
              <a:buNone/>
              <a:defRPr/>
            </a:pPr>
            <a:r>
              <a:rPr lang="en-US" sz="2400" dirty="0" smtClean="0">
                <a:latin typeface="Tahoma" pitchFamily="34" charset="0"/>
                <a:ea typeface="Tahoma" pitchFamily="34" charset="0"/>
                <a:cs typeface="Tahoma" pitchFamily="34" charset="0"/>
              </a:rPr>
              <a:t>	</a:t>
            </a:r>
          </a:p>
          <a:p>
            <a:pPr eaLnBrk="1" hangingPunct="1">
              <a:buFont typeface="Wingdings" pitchFamily="2" charset="2"/>
              <a:buNone/>
              <a:defRPr/>
            </a:pPr>
            <a:r>
              <a:rPr lang="en-US" sz="2400" dirty="0" smtClean="0">
                <a:effectLst/>
                <a:latin typeface="Tahoma" pitchFamily="34" charset="0"/>
                <a:ea typeface="Tahoma" pitchFamily="34" charset="0"/>
                <a:cs typeface="Tahoma" pitchFamily="34" charset="0"/>
              </a:rPr>
              <a:t>	  	</a:t>
            </a:r>
          </a:p>
        </p:txBody>
      </p:sp>
      <p:sp>
        <p:nvSpPr>
          <p:cNvPr id="5" name="Slide Number Placeholder 5"/>
          <p:cNvSpPr>
            <a:spLocks noGrp="1"/>
          </p:cNvSpPr>
          <p:nvPr>
            <p:ph type="sldNum" sz="quarter" idx="12"/>
          </p:nvPr>
        </p:nvSpPr>
        <p:spPr/>
        <p:txBody>
          <a:bodyPr/>
          <a:lstStyle/>
          <a:p>
            <a:pPr>
              <a:defRPr/>
            </a:pPr>
            <a:fld id="{3440AB38-E12B-4C73-A451-D6D3094FFEED}" type="slidenum">
              <a:rPr lang="en-US"/>
              <a:pPr>
                <a:defRPr/>
              </a:pPr>
              <a:t>5</a:t>
            </a:fld>
            <a:endParaRPr lang="en-US"/>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44475"/>
            <a:ext cx="9144000" cy="1127125"/>
          </a:xfrm>
        </p:spPr>
        <p:txBody>
          <a:bodyPr/>
          <a:lstStyle/>
          <a:p>
            <a:pPr algn="ctr" eaLnBrk="1" hangingPunct="1">
              <a:defRPr/>
            </a:pPr>
            <a:r>
              <a:rPr lang="en-US" sz="3600" dirty="0" smtClean="0">
                <a:latin typeface="Tahoma" pitchFamily="34" charset="0"/>
                <a:ea typeface="Tahoma" pitchFamily="34" charset="0"/>
                <a:cs typeface="Tahoma" pitchFamily="34" charset="0"/>
              </a:rPr>
              <a:t>UNDERWRITING REQUIREMENTS</a:t>
            </a:r>
          </a:p>
        </p:txBody>
      </p:sp>
      <p:sp>
        <p:nvSpPr>
          <p:cNvPr id="15363" name="Rectangle 3"/>
          <p:cNvSpPr>
            <a:spLocks noGrp="1" noChangeArrowheads="1"/>
          </p:cNvSpPr>
          <p:nvPr>
            <p:ph idx="1"/>
          </p:nvPr>
        </p:nvSpPr>
        <p:spPr>
          <a:xfrm>
            <a:off x="838200" y="1905000"/>
            <a:ext cx="7315200" cy="4191000"/>
          </a:xfrm>
        </p:spPr>
        <p:txBody>
          <a:bodyPr/>
          <a:lstStyle/>
          <a:p>
            <a:pPr algn="just" eaLnBrk="1" hangingPunct="1">
              <a:lnSpc>
                <a:spcPct val="150000"/>
              </a:lnSpc>
              <a:buFont typeface="Wingdings" pitchFamily="2" charset="2"/>
              <a:buNone/>
              <a:defRPr/>
            </a:pPr>
            <a:r>
              <a:rPr lang="en-US" dirty="0" smtClean="0"/>
              <a:t>	</a:t>
            </a:r>
            <a:r>
              <a:rPr lang="en-US" sz="2400" dirty="0" smtClean="0">
                <a:latin typeface="Tahoma" pitchFamily="34" charset="0"/>
                <a:ea typeface="Tahoma" pitchFamily="34" charset="0"/>
                <a:cs typeface="Tahoma" pitchFamily="34" charset="0"/>
              </a:rPr>
              <a:t>This plan will be dealt with as like an endowment policy in respect of underwriting requirements in the light of health and  age and sum at risk at the time  of assurance. No underwriting evidence on Child life except age proof will be required.</a:t>
            </a:r>
          </a:p>
        </p:txBody>
      </p:sp>
      <p:sp>
        <p:nvSpPr>
          <p:cNvPr id="5" name="Slide Number Placeholder 5"/>
          <p:cNvSpPr>
            <a:spLocks noGrp="1"/>
          </p:cNvSpPr>
          <p:nvPr>
            <p:ph type="sldNum" sz="quarter" idx="12"/>
          </p:nvPr>
        </p:nvSpPr>
        <p:spPr/>
        <p:txBody>
          <a:bodyPr/>
          <a:lstStyle/>
          <a:p>
            <a:pPr>
              <a:defRPr/>
            </a:pPr>
            <a:fld id="{0DE700EC-D5F3-4D76-A0DD-929C46F4F10A}" type="slidenum">
              <a:rPr lang="en-US"/>
              <a:pPr>
                <a:defRPr/>
              </a:pPr>
              <a:t>6</a:t>
            </a:fld>
            <a:endParaRPr lang="en-US"/>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9275"/>
            <a:ext cx="9144000" cy="1127125"/>
          </a:xfrm>
        </p:spPr>
        <p:txBody>
          <a:bodyPr/>
          <a:lstStyle/>
          <a:p>
            <a:pPr algn="ctr" eaLnBrk="1" hangingPunct="1">
              <a:defRPr/>
            </a:pPr>
            <a:r>
              <a:rPr lang="en-US" sz="4000" dirty="0" smtClean="0">
                <a:latin typeface="Tahoma" pitchFamily="34" charset="0"/>
                <a:ea typeface="Tahoma" pitchFamily="34" charset="0"/>
                <a:cs typeface="Tahoma" pitchFamily="34" charset="0"/>
              </a:rPr>
              <a:t>SUPPLEMENTARY CONTRACTS</a:t>
            </a:r>
            <a:br>
              <a:rPr lang="en-US" sz="4000" dirty="0" smtClean="0">
                <a:latin typeface="Tahoma" pitchFamily="34" charset="0"/>
                <a:ea typeface="Tahoma" pitchFamily="34" charset="0"/>
                <a:cs typeface="Tahoma" pitchFamily="34" charset="0"/>
              </a:rPr>
            </a:br>
            <a:endParaRPr lang="en-US" sz="4000" dirty="0" smtClean="0">
              <a:latin typeface="Tahoma" pitchFamily="34" charset="0"/>
              <a:ea typeface="Tahoma" pitchFamily="34" charset="0"/>
              <a:cs typeface="Tahoma" pitchFamily="34" charset="0"/>
            </a:endParaRPr>
          </a:p>
        </p:txBody>
      </p:sp>
      <p:sp>
        <p:nvSpPr>
          <p:cNvPr id="16387" name="Rectangle 3"/>
          <p:cNvSpPr>
            <a:spLocks noGrp="1" noChangeArrowheads="1"/>
          </p:cNvSpPr>
          <p:nvPr>
            <p:ph idx="1"/>
          </p:nvPr>
        </p:nvSpPr>
        <p:spPr>
          <a:xfrm>
            <a:off x="838200" y="1524000"/>
            <a:ext cx="7620000" cy="4191000"/>
          </a:xfrm>
        </p:spPr>
        <p:txBody>
          <a:bodyPr/>
          <a:lstStyle/>
          <a:p>
            <a:pPr eaLnBrk="1" hangingPunct="1">
              <a:lnSpc>
                <a:spcPct val="90000"/>
              </a:lnSpc>
              <a:buFont typeface="Wingdings" pitchFamily="2" charset="2"/>
              <a:buNone/>
              <a:defRPr/>
            </a:pPr>
            <a:r>
              <a:rPr lang="en-US" sz="2400" dirty="0" smtClean="0"/>
              <a:t>The following Riders are available on payer’s life only.</a:t>
            </a:r>
          </a:p>
          <a:p>
            <a:pPr eaLnBrk="1" hangingPunct="1">
              <a:lnSpc>
                <a:spcPct val="90000"/>
              </a:lnSpc>
              <a:buFont typeface="Wingdings" pitchFamily="2" charset="2"/>
              <a:buNone/>
              <a:defRPr/>
            </a:pPr>
            <a:endParaRPr lang="en-US" sz="2000" dirty="0" smtClean="0"/>
          </a:p>
          <a:p>
            <a:pPr eaLnBrk="1" hangingPunct="1">
              <a:lnSpc>
                <a:spcPct val="150000"/>
              </a:lnSpc>
              <a:buFont typeface="Wingdings" pitchFamily="2" charset="2"/>
              <a:buChar char="ü"/>
              <a:defRPr/>
            </a:pPr>
            <a:r>
              <a:rPr lang="en-US" sz="2400" dirty="0" smtClean="0"/>
              <a:t> Term Insurance Rider (TIR)</a:t>
            </a:r>
          </a:p>
          <a:p>
            <a:pPr eaLnBrk="1" hangingPunct="1">
              <a:lnSpc>
                <a:spcPct val="150000"/>
              </a:lnSpc>
              <a:buFont typeface="Wingdings" pitchFamily="2" charset="2"/>
              <a:buChar char="ü"/>
              <a:defRPr/>
            </a:pPr>
            <a:r>
              <a:rPr lang="en-US" sz="2400" dirty="0" smtClean="0"/>
              <a:t> Family Income Benefit (FIB) maximum 26% </a:t>
            </a:r>
          </a:p>
          <a:p>
            <a:pPr eaLnBrk="1" hangingPunct="1">
              <a:lnSpc>
                <a:spcPct val="150000"/>
              </a:lnSpc>
              <a:buFont typeface="Wingdings" pitchFamily="2" charset="2"/>
              <a:buChar char="ü"/>
              <a:defRPr/>
            </a:pPr>
            <a:r>
              <a:rPr lang="en-US" sz="2400" dirty="0" smtClean="0"/>
              <a:t> Accidental Death Benefit (ADB)</a:t>
            </a:r>
          </a:p>
          <a:p>
            <a:pPr eaLnBrk="1" hangingPunct="1">
              <a:lnSpc>
                <a:spcPct val="150000"/>
              </a:lnSpc>
              <a:buFont typeface="Wingdings" pitchFamily="2" charset="2"/>
              <a:buChar char="ü"/>
              <a:defRPr/>
            </a:pPr>
            <a:r>
              <a:rPr lang="en-US" sz="2400" dirty="0" smtClean="0"/>
              <a:t> Accidental Indemnity Benefit (AIB)</a:t>
            </a:r>
          </a:p>
          <a:p>
            <a:pPr eaLnBrk="1" hangingPunct="1">
              <a:lnSpc>
                <a:spcPct val="150000"/>
              </a:lnSpc>
              <a:buFont typeface="Wingdings" pitchFamily="2" charset="2"/>
              <a:buChar char="ü"/>
              <a:defRPr/>
            </a:pPr>
            <a:r>
              <a:rPr lang="en-US" sz="2400" dirty="0" smtClean="0"/>
              <a:t> Waiver of premium or Special Waver of Premium     </a:t>
            </a:r>
            <a:br>
              <a:rPr lang="en-US" sz="2400" dirty="0" smtClean="0"/>
            </a:br>
            <a:endParaRPr lang="en-US" sz="2400" dirty="0" smtClean="0"/>
          </a:p>
        </p:txBody>
      </p:sp>
      <p:sp>
        <p:nvSpPr>
          <p:cNvPr id="5" name="Slide Number Placeholder 5"/>
          <p:cNvSpPr>
            <a:spLocks noGrp="1"/>
          </p:cNvSpPr>
          <p:nvPr>
            <p:ph type="sldNum" sz="quarter" idx="12"/>
          </p:nvPr>
        </p:nvSpPr>
        <p:spPr/>
        <p:txBody>
          <a:bodyPr/>
          <a:lstStyle/>
          <a:p>
            <a:pPr>
              <a:defRPr/>
            </a:pPr>
            <a:fld id="{95B3A831-055E-4152-AB96-99DE94E51A39}" type="slidenum">
              <a:rPr lang="en-US"/>
              <a:pPr>
                <a:defRPr/>
              </a:pPr>
              <a:t>7</a:t>
            </a:fld>
            <a:endParaRPr lang="en-US"/>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en-US" dirty="0" smtClean="0">
                <a:latin typeface="Tahoma" pitchFamily="34" charset="0"/>
                <a:ea typeface="Tahoma" pitchFamily="34" charset="0"/>
                <a:cs typeface="Tahoma" pitchFamily="34" charset="0"/>
              </a:rPr>
              <a:t> DEATH BENEFITS</a:t>
            </a:r>
            <a:br>
              <a:rPr lang="en-US" dirty="0" smtClean="0">
                <a:latin typeface="Tahoma" pitchFamily="34" charset="0"/>
                <a:ea typeface="Tahoma" pitchFamily="34" charset="0"/>
                <a:cs typeface="Tahoma" pitchFamily="34" charset="0"/>
              </a:rPr>
            </a:br>
            <a:endParaRPr lang="en-US" dirty="0" smtClean="0">
              <a:latin typeface="Tahoma" pitchFamily="34" charset="0"/>
              <a:ea typeface="Tahoma" pitchFamily="34" charset="0"/>
              <a:cs typeface="Tahoma" pitchFamily="34" charset="0"/>
            </a:endParaRPr>
          </a:p>
        </p:txBody>
      </p:sp>
      <p:sp>
        <p:nvSpPr>
          <p:cNvPr id="17411" name="Rectangle 3"/>
          <p:cNvSpPr>
            <a:spLocks noGrp="1" noChangeArrowheads="1"/>
          </p:cNvSpPr>
          <p:nvPr>
            <p:ph idx="1"/>
          </p:nvPr>
        </p:nvSpPr>
        <p:spPr>
          <a:xfrm>
            <a:off x="685800" y="1219200"/>
            <a:ext cx="8153400" cy="4495800"/>
          </a:xfrm>
        </p:spPr>
        <p:txBody>
          <a:bodyPr/>
          <a:lstStyle/>
          <a:p>
            <a:pPr algn="just" eaLnBrk="1" hangingPunct="1">
              <a:lnSpc>
                <a:spcPct val="90000"/>
              </a:lnSpc>
              <a:buFont typeface="Wingdings" pitchFamily="2" charset="2"/>
              <a:buNone/>
              <a:defRPr/>
            </a:pPr>
            <a:r>
              <a:rPr lang="en-US" sz="2400" dirty="0" smtClean="0">
                <a:effectLst/>
                <a:latin typeface="Tahoma" pitchFamily="34" charset="0"/>
                <a:ea typeface="Tahoma" pitchFamily="34" charset="0"/>
                <a:cs typeface="Tahoma" pitchFamily="34" charset="0"/>
              </a:rPr>
              <a:t>	Further premiums under the policy will be waived but the policy will remains </a:t>
            </a:r>
            <a:r>
              <a:rPr lang="en-US" sz="2400" dirty="0" err="1" smtClean="0">
                <a:effectLst/>
                <a:latin typeface="Tahoma" pitchFamily="34" charset="0"/>
                <a:ea typeface="Tahoma" pitchFamily="34" charset="0"/>
                <a:cs typeface="Tahoma" pitchFamily="34" charset="0"/>
              </a:rPr>
              <a:t>inforce</a:t>
            </a:r>
            <a:r>
              <a:rPr lang="en-US" sz="2400" dirty="0" smtClean="0">
                <a:effectLst/>
                <a:latin typeface="Tahoma" pitchFamily="34" charset="0"/>
                <a:ea typeface="Tahoma" pitchFamily="34" charset="0"/>
                <a:cs typeface="Tahoma" pitchFamily="34" charset="0"/>
              </a:rPr>
              <a:t> with full sum assured and continues to participate in state life’s surplus and receive bonuses. In addition 24% of sum assured per annum will also be payable till the maturity of the policy.</a:t>
            </a:r>
          </a:p>
          <a:p>
            <a:pPr algn="just" eaLnBrk="1" hangingPunct="1">
              <a:buFontTx/>
              <a:buNone/>
              <a:defRPr/>
            </a:pPr>
            <a:r>
              <a:rPr lang="en-US" sz="2400" dirty="0" smtClean="0">
                <a:effectLst/>
                <a:latin typeface="Tahoma" pitchFamily="34" charset="0"/>
                <a:ea typeface="Tahoma" pitchFamily="34" charset="0"/>
                <a:cs typeface="Tahoma" pitchFamily="34" charset="0"/>
              </a:rPr>
              <a:t>	Upon the completion of the policy term, the child receives full sum assured plus bonuses accrued over the entire term. </a:t>
            </a:r>
          </a:p>
          <a:p>
            <a:pPr algn="just" eaLnBrk="1" hangingPunct="1">
              <a:buFontTx/>
              <a:buNone/>
              <a:defRPr/>
            </a:pPr>
            <a:r>
              <a:rPr lang="en-US" sz="2400" dirty="0" smtClean="0">
                <a:effectLst/>
                <a:latin typeface="Tahoma" pitchFamily="34" charset="0"/>
                <a:ea typeface="Tahoma" pitchFamily="34" charset="0"/>
                <a:cs typeface="Tahoma" pitchFamily="34" charset="0"/>
              </a:rPr>
              <a:t>    </a:t>
            </a:r>
            <a:r>
              <a:rPr lang="en-US" sz="2400" u="sng" dirty="0" smtClean="0">
                <a:effectLst/>
                <a:latin typeface="Tahoma" pitchFamily="34" charset="0"/>
                <a:ea typeface="Tahoma" pitchFamily="34" charset="0"/>
                <a:cs typeface="Tahoma" pitchFamily="34" charset="0"/>
              </a:rPr>
              <a:t>At this stage the concerned child has two options. </a:t>
            </a:r>
          </a:p>
          <a:p>
            <a:pPr eaLnBrk="1" hangingPunct="1">
              <a:buFont typeface="Wingdings" pitchFamily="2" charset="2"/>
              <a:buChar char="ü"/>
              <a:defRPr/>
            </a:pPr>
            <a:r>
              <a:rPr lang="en-US" sz="2400" dirty="0" smtClean="0">
                <a:effectLst/>
                <a:latin typeface="Tahoma" pitchFamily="34" charset="0"/>
                <a:ea typeface="Tahoma" pitchFamily="34" charset="0"/>
                <a:cs typeface="Tahoma" pitchFamily="34" charset="0"/>
              </a:rPr>
              <a:t> Receive the proceeds in a lump sum:</a:t>
            </a:r>
          </a:p>
          <a:p>
            <a:pPr eaLnBrk="1" hangingPunct="1">
              <a:buFont typeface="Wingdings" pitchFamily="2" charset="2"/>
              <a:buChar char="ü"/>
              <a:defRPr/>
            </a:pPr>
            <a:r>
              <a:rPr lang="en-US" sz="2400" dirty="0" smtClean="0">
                <a:effectLst/>
                <a:latin typeface="Tahoma" pitchFamily="34" charset="0"/>
                <a:ea typeface="Tahoma" pitchFamily="34" charset="0"/>
                <a:cs typeface="Tahoma" pitchFamily="34" charset="0"/>
              </a:rPr>
              <a:t> Receive the proceeds in five equal annual installments.</a:t>
            </a:r>
          </a:p>
          <a:p>
            <a:pPr algn="just" eaLnBrk="1" hangingPunct="1">
              <a:lnSpc>
                <a:spcPct val="90000"/>
              </a:lnSpc>
              <a:buFont typeface="Wingdings" pitchFamily="2" charset="2"/>
              <a:buNone/>
              <a:defRPr/>
            </a:pPr>
            <a:endParaRPr lang="en-US" sz="2400" dirty="0" smtClean="0">
              <a:effectLst/>
              <a:latin typeface="Tahoma" pitchFamily="34" charset="0"/>
              <a:ea typeface="Tahoma" pitchFamily="34" charset="0"/>
              <a:cs typeface="Tahoma" pitchFamily="34" charset="0"/>
            </a:endParaRPr>
          </a:p>
          <a:p>
            <a:pPr algn="just" eaLnBrk="1" hangingPunct="1">
              <a:lnSpc>
                <a:spcPct val="90000"/>
              </a:lnSpc>
              <a:buFont typeface="Wingdings" pitchFamily="2" charset="2"/>
              <a:buNone/>
              <a:defRPr/>
            </a:pPr>
            <a:r>
              <a:rPr lang="en-US" sz="2400" dirty="0" smtClean="0">
                <a:effectLst/>
                <a:latin typeface="Tahoma" pitchFamily="34" charset="0"/>
                <a:ea typeface="Tahoma" pitchFamily="34" charset="0"/>
                <a:cs typeface="Tahoma" pitchFamily="34" charset="0"/>
              </a:rPr>
              <a:t>	</a:t>
            </a:r>
            <a:endParaRPr lang="en-US" sz="2800" dirty="0" smtClean="0"/>
          </a:p>
        </p:txBody>
      </p:sp>
      <p:sp>
        <p:nvSpPr>
          <p:cNvPr id="5" name="Slide Number Placeholder 5"/>
          <p:cNvSpPr>
            <a:spLocks noGrp="1"/>
          </p:cNvSpPr>
          <p:nvPr>
            <p:ph type="sldNum" sz="quarter" idx="12"/>
          </p:nvPr>
        </p:nvSpPr>
        <p:spPr/>
        <p:txBody>
          <a:bodyPr/>
          <a:lstStyle/>
          <a:p>
            <a:pPr>
              <a:defRPr/>
            </a:pPr>
            <a:fld id="{1279A16B-AFFC-4631-A938-7210D6418F5E}" type="slidenum">
              <a:rPr lang="en-US"/>
              <a:pPr>
                <a:defRPr/>
              </a:pPr>
              <a:t>8</a:t>
            </a:fld>
            <a:endParaRPr lang="en-US"/>
          </a:p>
        </p:txBody>
      </p:sp>
      <p:pic>
        <p:nvPicPr>
          <p:cNvPr id="6" name="Picture 5"/>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838200"/>
            <a:ext cx="9144000" cy="914400"/>
          </a:xfrm>
        </p:spPr>
        <p:txBody>
          <a:bodyPr/>
          <a:lstStyle/>
          <a:p>
            <a:pPr algn="ctr" eaLnBrk="1" hangingPunct="1">
              <a:defRPr/>
            </a:pPr>
            <a:r>
              <a:rPr lang="en-US" sz="2000" u="sng" dirty="0" smtClean="0"/>
              <a:t>      </a:t>
            </a:r>
            <a:br>
              <a:rPr lang="en-US" sz="2000" u="sng" dirty="0" smtClean="0"/>
            </a:br>
            <a:r>
              <a:rPr lang="en-US" sz="2000" u="sng" dirty="0" smtClean="0"/>
              <a:t/>
            </a:r>
            <a:br>
              <a:rPr lang="en-US" sz="2000" u="sng" dirty="0" smtClean="0"/>
            </a:br>
            <a:r>
              <a:rPr lang="en-US" sz="2000" u="sng" dirty="0" smtClean="0"/>
              <a:t/>
            </a:r>
            <a:br>
              <a:rPr lang="en-US" sz="2000" u="sng" dirty="0" smtClean="0"/>
            </a:br>
            <a:r>
              <a:rPr lang="en-US" sz="2000" u="sng" dirty="0" smtClean="0"/>
              <a:t/>
            </a:r>
            <a:br>
              <a:rPr lang="en-US" sz="2000" u="sng" dirty="0" smtClean="0"/>
            </a:br>
            <a:r>
              <a:rPr lang="en-US" sz="40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IF CHILD DIES DURING THE </a:t>
            </a:r>
            <a:br>
              <a:rPr lang="en-US" sz="3600" dirty="0" smtClean="0">
                <a:latin typeface="Tahoma" pitchFamily="34" charset="0"/>
                <a:ea typeface="Tahoma" pitchFamily="34" charset="0"/>
                <a:cs typeface="Tahoma" pitchFamily="34" charset="0"/>
              </a:rPr>
            </a:br>
            <a:r>
              <a:rPr lang="en-US" sz="3600" dirty="0" smtClean="0">
                <a:latin typeface="Tahoma" pitchFamily="34" charset="0"/>
                <a:ea typeface="Tahoma" pitchFamily="34" charset="0"/>
                <a:cs typeface="Tahoma" pitchFamily="34" charset="0"/>
              </a:rPr>
              <a:t>TERM OF POLICY</a:t>
            </a:r>
            <a:br>
              <a:rPr lang="en-US" sz="3600" dirty="0" smtClean="0">
                <a:latin typeface="Tahoma" pitchFamily="34" charset="0"/>
                <a:ea typeface="Tahoma" pitchFamily="34" charset="0"/>
                <a:cs typeface="Tahoma" pitchFamily="34" charset="0"/>
              </a:rPr>
            </a:b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endParaRPr lang="en-US" sz="3200" dirty="0" smtClean="0"/>
          </a:p>
        </p:txBody>
      </p:sp>
      <p:sp>
        <p:nvSpPr>
          <p:cNvPr id="19459" name="Rectangle 3"/>
          <p:cNvSpPr>
            <a:spLocks noGrp="1" noChangeArrowheads="1"/>
          </p:cNvSpPr>
          <p:nvPr>
            <p:ph idx="1"/>
          </p:nvPr>
        </p:nvSpPr>
        <p:spPr>
          <a:xfrm>
            <a:off x="838200" y="1828800"/>
            <a:ext cx="7391400" cy="4191000"/>
          </a:xfrm>
        </p:spPr>
        <p:txBody>
          <a:bodyPr/>
          <a:lstStyle/>
          <a:p>
            <a:pPr marL="660400" indent="-660400" eaLnBrk="1" hangingPunct="1">
              <a:lnSpc>
                <a:spcPct val="80000"/>
              </a:lnSpc>
              <a:buFontTx/>
              <a:buNone/>
              <a:defRPr/>
            </a:pPr>
            <a:r>
              <a:rPr lang="en-US" sz="2400" u="sng" dirty="0" smtClean="0">
                <a:solidFill>
                  <a:srgbClr val="FFFF00"/>
                </a:solidFill>
              </a:rPr>
              <a:t>The policy holder has the following three (3) options.</a:t>
            </a:r>
          </a:p>
          <a:p>
            <a:pPr marL="660400" indent="-660400" eaLnBrk="1" hangingPunct="1">
              <a:lnSpc>
                <a:spcPct val="80000"/>
              </a:lnSpc>
              <a:buFontTx/>
              <a:buNone/>
              <a:defRPr/>
            </a:pPr>
            <a:endParaRPr lang="en-US" sz="1100" u="sng" dirty="0" smtClean="0">
              <a:solidFill>
                <a:srgbClr val="FFFF00"/>
              </a:solidFill>
            </a:endParaRPr>
          </a:p>
          <a:p>
            <a:pPr marL="660400" indent="-660400" eaLnBrk="1" hangingPunct="1">
              <a:lnSpc>
                <a:spcPct val="80000"/>
              </a:lnSpc>
              <a:buFontTx/>
              <a:buNone/>
              <a:defRPr/>
            </a:pPr>
            <a:endParaRPr lang="en-US" sz="700" dirty="0" smtClean="0"/>
          </a:p>
          <a:p>
            <a:pPr marL="660400" indent="-660400" algn="just" eaLnBrk="1" hangingPunct="1">
              <a:lnSpc>
                <a:spcPct val="80000"/>
              </a:lnSpc>
              <a:buFont typeface="Wingdings" pitchFamily="2" charset="2"/>
              <a:buNone/>
              <a:defRPr/>
            </a:pPr>
            <a:r>
              <a:rPr lang="en-US" sz="2400" dirty="0" smtClean="0"/>
              <a:t>	1. </a:t>
            </a:r>
            <a:r>
              <a:rPr lang="en-US" sz="2400" dirty="0" smtClean="0">
                <a:latin typeface="Tahoma" pitchFamily="34" charset="0"/>
                <a:ea typeface="Tahoma" pitchFamily="34" charset="0"/>
                <a:cs typeface="Tahoma" pitchFamily="34" charset="0"/>
              </a:rPr>
              <a:t>Continue the policy in the same manner as earlier by switching the plan for the benefit of another child. </a:t>
            </a:r>
          </a:p>
          <a:p>
            <a:pPr marL="660400" indent="-660400" algn="just" eaLnBrk="1" hangingPunct="1">
              <a:lnSpc>
                <a:spcPct val="80000"/>
              </a:lnSpc>
              <a:buFont typeface="Wingdings" pitchFamily="2" charset="2"/>
              <a:buNone/>
              <a:defRPr/>
            </a:pPr>
            <a:r>
              <a:rPr lang="en-US" sz="2400" dirty="0" smtClean="0">
                <a:latin typeface="Tahoma" pitchFamily="34" charset="0"/>
                <a:ea typeface="Tahoma" pitchFamily="34" charset="0"/>
                <a:cs typeface="Tahoma" pitchFamily="34" charset="0"/>
              </a:rPr>
              <a:t>	2. Get a refund of all the paid premiums till the                               </a:t>
            </a:r>
          </a:p>
          <a:p>
            <a:pPr marL="660400" indent="-660400" algn="just" eaLnBrk="1" hangingPunct="1">
              <a:lnSpc>
                <a:spcPct val="80000"/>
              </a:lnSpc>
              <a:buFont typeface="Wingdings" pitchFamily="2" charset="2"/>
              <a:buNone/>
              <a:defRPr/>
            </a:pPr>
            <a:r>
              <a:rPr lang="en-US" sz="2400" dirty="0" smtClean="0">
                <a:latin typeface="Tahoma" pitchFamily="34" charset="0"/>
                <a:ea typeface="Tahoma" pitchFamily="34" charset="0"/>
                <a:cs typeface="Tahoma" pitchFamily="34" charset="0"/>
              </a:rPr>
              <a:t>       death of the child or the cash value of the policy whichever is higher, and terminate the contract.</a:t>
            </a:r>
          </a:p>
          <a:p>
            <a:pPr marL="660400" indent="-660400" algn="just" eaLnBrk="1" hangingPunct="1">
              <a:lnSpc>
                <a:spcPct val="80000"/>
              </a:lnSpc>
              <a:buFont typeface="Wingdings" pitchFamily="2" charset="2"/>
              <a:buNone/>
              <a:defRPr/>
            </a:pPr>
            <a:r>
              <a:rPr lang="en-US" sz="2400" dirty="0" smtClean="0">
                <a:latin typeface="Tahoma" pitchFamily="34" charset="0"/>
                <a:ea typeface="Tahoma" pitchFamily="34" charset="0"/>
                <a:cs typeface="Tahoma" pitchFamily="34" charset="0"/>
              </a:rPr>
              <a:t>	3. Keep continue the policy without naming another child.                                                                                           </a:t>
            </a:r>
          </a:p>
          <a:p>
            <a:pPr marL="660400" indent="-660400" algn="just" eaLnBrk="1" hangingPunct="1">
              <a:lnSpc>
                <a:spcPct val="80000"/>
              </a:lnSpc>
              <a:buFontTx/>
              <a:buNone/>
              <a:defRPr/>
            </a:pPr>
            <a:r>
              <a:rPr lang="en-US" sz="2400" dirty="0" smtClean="0">
                <a:latin typeface="Tahoma" pitchFamily="34" charset="0"/>
                <a:ea typeface="Tahoma" pitchFamily="34" charset="0"/>
                <a:cs typeface="Tahoma" pitchFamily="34" charset="0"/>
              </a:rPr>
              <a:t> </a:t>
            </a:r>
          </a:p>
        </p:txBody>
      </p:sp>
      <p:sp>
        <p:nvSpPr>
          <p:cNvPr id="5" name="Slide Number Placeholder 5"/>
          <p:cNvSpPr>
            <a:spLocks noGrp="1"/>
          </p:cNvSpPr>
          <p:nvPr>
            <p:ph type="sldNum" sz="quarter" idx="12"/>
          </p:nvPr>
        </p:nvSpPr>
        <p:spPr/>
        <p:txBody>
          <a:bodyPr/>
          <a:lstStyle/>
          <a:p>
            <a:pPr>
              <a:defRPr/>
            </a:pPr>
            <a:fld id="{37C1101C-E2F3-47A2-BC81-1BD2BA743F97}" type="slidenum">
              <a:rPr lang="en-US"/>
              <a:pPr>
                <a:defRPr/>
              </a:pPr>
              <a:t>9</a:t>
            </a:fld>
            <a:endParaRPr lang="en-US"/>
          </a:p>
        </p:txBody>
      </p:sp>
      <p:pic>
        <p:nvPicPr>
          <p:cNvPr id="7" name="Picture 6"/>
          <p:cNvPicPr>
            <a:picLocks noChangeAspect="1" noChangeArrowheads="1"/>
          </p:cNvPicPr>
          <p:nvPr/>
        </p:nvPicPr>
        <p:blipFill>
          <a:blip r:embed="rId2" cstate="print"/>
          <a:srcRect/>
          <a:stretch>
            <a:fillRect/>
          </a:stretch>
        </p:blipFill>
        <p:spPr bwMode="auto">
          <a:xfrm>
            <a:off x="381000" y="5715000"/>
            <a:ext cx="912813" cy="849313"/>
          </a:xfrm>
          <a:prstGeom prst="rect">
            <a:avLst/>
          </a:prstGeom>
          <a:ln>
            <a:noFill/>
          </a:ln>
          <a:effectLst>
            <a:outerShdw blurRad="76200" dir="13500000" sy="23000" kx="1200000" algn="br" rotWithShape="0">
              <a:prstClr val="black">
                <a:alpha val="20000"/>
              </a:prstClr>
            </a:outerShdw>
          </a:effectLst>
        </p:spPr>
      </p:pic>
    </p:spTree>
  </p:cSld>
  <p:clrMapOvr>
    <a:masterClrMapping/>
  </p:clrMapOvr>
</p:sld>
</file>

<file path=ppt/theme/theme1.xml><?xml version="1.0" encoding="utf-8"?>
<a:theme xmlns:a="http://schemas.openxmlformats.org/drawingml/2006/main" name="9 Part 29 TABLE 75">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 Part 29 TABLE 75</Template>
  <TotalTime>0</TotalTime>
  <Words>259</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9 Part 29 TABLE 75</vt:lpstr>
      <vt:lpstr>Slide 1</vt:lpstr>
      <vt:lpstr>  CHILD EDUCATION AND MARRIAGE PLAN(TABLE75) </vt:lpstr>
      <vt:lpstr>      TERM OF THE POLICY</vt:lpstr>
      <vt:lpstr> SURVIVES BENEFITS </vt:lpstr>
      <vt:lpstr>  AGE AND TERM OF POLICY</vt:lpstr>
      <vt:lpstr>UNDERWRITING REQUIREMENTS</vt:lpstr>
      <vt:lpstr>SUPPLEMENTARY CONTRACTS </vt:lpstr>
      <vt:lpstr> DEATH BENEFITS </vt:lpstr>
      <vt:lpstr>           IF CHILD DIES DURING THE  TERM OF POLICY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2012-01-06T05:41:34Z</dcterms:created>
  <dcterms:modified xsi:type="dcterms:W3CDTF">2012-01-06T05:42:15Z</dcterms:modified>
</cp:coreProperties>
</file>