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Lst>
  <p:notesMasterIdLst>
    <p:notesMasterId r:id="rId13"/>
  </p:notesMasterIdLst>
  <p:sldIdLst>
    <p:sldId id="258" r:id="rId6"/>
    <p:sldId id="259" r:id="rId7"/>
    <p:sldId id="260" r:id="rId8"/>
    <p:sldId id="261" r:id="rId9"/>
    <p:sldId id="265" r:id="rId10"/>
    <p:sldId id="266"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4C2796-38F0-4163-B63C-6A929A5D6120}" type="datetimeFigureOut">
              <a:rPr lang="en-US" smtClean="0"/>
              <a:pPr/>
              <a:t>2/20/2012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CBF8A3-7C65-4CBF-A992-414CE124F48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71800" y="4572000"/>
            <a:ext cx="3048000" cy="1323439"/>
          </a:xfrm>
          <a:prstGeom prst="rect">
            <a:avLst/>
          </a:prstGeom>
        </p:spPr>
        <p:txBody>
          <a:bodyPr wrap="square">
            <a:spAutoFit/>
          </a:bodyPr>
          <a:lstStyle/>
          <a:p>
            <a:pPr algn="ctr"/>
            <a:r>
              <a:rPr lang="en-US" sz="16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ACCIDENTAL DEATH </a:t>
            </a:r>
          </a:p>
          <a:p>
            <a:pPr algn="ctr"/>
            <a:r>
              <a:rPr lang="en-US" sz="16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&amp; </a:t>
            </a:r>
          </a:p>
          <a:p>
            <a:pPr algn="ctr"/>
            <a:r>
              <a:rPr lang="en-US" sz="16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INDEMNITY BENEFIT</a:t>
            </a:r>
          </a:p>
          <a:p>
            <a:pPr algn="ctr"/>
            <a:endParaRPr lang="en-US" sz="16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ctr"/>
            <a:r>
              <a:rPr lang="en-US" sz="16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(AIB)</a:t>
            </a:r>
            <a:endParaRPr lang="en-US" sz="16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TextBox 4"/>
          <p:cNvSpPr txBox="1"/>
          <p:nvPr/>
        </p:nvSpPr>
        <p:spPr>
          <a:xfrm>
            <a:off x="2438400" y="5486400"/>
            <a:ext cx="184731" cy="369332"/>
          </a:xfrm>
          <a:prstGeom prst="rect">
            <a:avLst/>
          </a:prstGeom>
          <a:noFill/>
        </p:spPr>
        <p:txBody>
          <a:bodyPr wrap="none" rtlCol="0">
            <a:spAutoFit/>
          </a:bodyPr>
          <a:lstStyle/>
          <a:p>
            <a:endParaRPr lang="en-US"/>
          </a:p>
        </p:txBody>
      </p:sp>
      <p:pic>
        <p:nvPicPr>
          <p:cNvPr id="6" name="Picture 1"/>
          <p:cNvPicPr>
            <a:picLocks noChangeAspect="1" noChangeArrowheads="1"/>
          </p:cNvPicPr>
          <p:nvPr/>
        </p:nvPicPr>
        <p:blipFill>
          <a:blip r:embed="rId2" cstate="print"/>
          <a:srcRect/>
          <a:stretch>
            <a:fillRect/>
          </a:stretch>
        </p:blipFill>
        <p:spPr bwMode="auto">
          <a:xfrm>
            <a:off x="3335157" y="838200"/>
            <a:ext cx="2075043" cy="2120900"/>
          </a:xfrm>
          <a:prstGeom prst="rect">
            <a:avLst/>
          </a:prstGeom>
          <a:ln>
            <a:noFill/>
          </a:ln>
          <a:effectLst>
            <a:outerShdw blurRad="292100" dist="139700" dir="2700000" algn="tl" rotWithShape="0">
              <a:srgbClr val="333333">
                <a:alpha val="65000"/>
              </a:srgbClr>
            </a:outerShdw>
          </a:effectLst>
        </p:spPr>
      </p:pic>
      <p:sp>
        <p:nvSpPr>
          <p:cNvPr id="8" name="Rectangle 7"/>
          <p:cNvSpPr/>
          <p:nvPr/>
        </p:nvSpPr>
        <p:spPr>
          <a:xfrm>
            <a:off x="2514600" y="3124200"/>
            <a:ext cx="4144487" cy="830997"/>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800" b="1" cap="all" dirty="0" smtClean="0">
                <a:ln w="0"/>
                <a:solidFill>
                  <a:schemeClr val="accent4">
                    <a:lumMod val="40000"/>
                    <a:lumOff val="60000"/>
                  </a:schemeClr>
                </a:solidFill>
                <a:effectLst>
                  <a:reflection blurRad="12700" stA="50000" endPos="50000" dist="5000" dir="5400000" sy="-100000" rotWithShape="0"/>
                </a:effectLst>
                <a:latin typeface="Arial Black" pitchFamily="34" charset="0"/>
                <a:cs typeface="Aharoni" pitchFamily="2" charset="-79"/>
              </a:rPr>
              <a:t>STATE LIFE</a:t>
            </a:r>
            <a:endParaRPr lang="en-US" sz="4800" b="1" cap="all" dirty="0">
              <a:ln w="0"/>
              <a:solidFill>
                <a:schemeClr val="accent4">
                  <a:lumMod val="40000"/>
                  <a:lumOff val="60000"/>
                </a:schemeClr>
              </a:solidFill>
              <a:effectLst>
                <a:reflection blurRad="12700" stA="50000" endPos="50000" dist="5000" dir="5400000" sy="-100000" rotWithShape="0"/>
              </a:effectLst>
              <a:latin typeface="Arial Black" pitchFamily="34" charset="0"/>
              <a:cs typeface="Aharoni" pitchFamily="2" charset="-79"/>
            </a:endParaRPr>
          </a:p>
        </p:txBody>
      </p:sp>
      <p:sp>
        <p:nvSpPr>
          <p:cNvPr id="9" name="Rectangle 8"/>
          <p:cNvSpPr/>
          <p:nvPr/>
        </p:nvSpPr>
        <p:spPr>
          <a:xfrm>
            <a:off x="2564608" y="3886200"/>
            <a:ext cx="3988592" cy="307777"/>
          </a:xfrm>
          <a:prstGeom prst="rect">
            <a:avLst/>
          </a:prstGeom>
        </p:spPr>
        <p:txBody>
          <a:bodyPr wrap="none">
            <a:spAutoFit/>
          </a:bodyPr>
          <a:lstStyle/>
          <a:p>
            <a:r>
              <a:rPr lang="en-US" sz="1400" b="1" dirty="0" smtClean="0">
                <a:solidFill>
                  <a:schemeClr val="bg1">
                    <a:lumMod val="95000"/>
                    <a:lumOff val="5000"/>
                  </a:schemeClr>
                </a:solidFill>
                <a:latin typeface="Tahoma" pitchFamily="34" charset="0"/>
                <a:ea typeface="Tahoma" pitchFamily="34" charset="0"/>
                <a:cs typeface="Tahoma" pitchFamily="34" charset="0"/>
              </a:rPr>
              <a:t>INSURANCE CORPORATION OF PAKISTAN</a:t>
            </a:r>
            <a:endParaRPr lang="en-US" sz="1400" b="1" dirty="0">
              <a:solidFill>
                <a:schemeClr val="bg1">
                  <a:lumMod val="95000"/>
                  <a:lumOff val="5000"/>
                </a:schemeClr>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1066800"/>
          </a:xfrm>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sz="4000" b="1" smtClean="0">
                <a:latin typeface="Tahoma" pitchFamily="34" charset="0"/>
                <a:ea typeface="Tahoma" pitchFamily="34" charset="0"/>
                <a:cs typeface="Tahoma" pitchFamily="34" charset="0"/>
              </a:rPr>
              <a:t>ACCIDENTAL DEATH AND</a:t>
            </a:r>
            <a:br>
              <a:rPr sz="4000" b="1" smtClean="0">
                <a:latin typeface="Tahoma" pitchFamily="34" charset="0"/>
                <a:ea typeface="Tahoma" pitchFamily="34" charset="0"/>
                <a:cs typeface="Tahoma" pitchFamily="34" charset="0"/>
              </a:rPr>
            </a:br>
            <a:r>
              <a:rPr sz="4000" b="1" smtClean="0">
                <a:latin typeface="Tahoma" pitchFamily="34" charset="0"/>
                <a:ea typeface="Tahoma" pitchFamily="34" charset="0"/>
                <a:cs typeface="Tahoma" pitchFamily="34" charset="0"/>
              </a:rPr>
              <a:t> INDEMNITY BENEFIT (AIB)</a:t>
            </a:r>
            <a:br>
              <a:rPr sz="4000" b="1" smtClean="0">
                <a:latin typeface="Tahoma" pitchFamily="34" charset="0"/>
                <a:ea typeface="Tahoma" pitchFamily="34" charset="0"/>
                <a:cs typeface="Tahoma" pitchFamily="34" charset="0"/>
              </a:rPr>
            </a:br>
            <a:endParaRPr sz="4000" b="1" dirty="0">
              <a:latin typeface="Tahoma" pitchFamily="34" charset="0"/>
              <a:ea typeface="Tahoma" pitchFamily="34" charset="0"/>
              <a:cs typeface="Tahoma" pitchFamily="34" charset="0"/>
            </a:endParaRPr>
          </a:p>
        </p:txBody>
      </p:sp>
      <p:sp>
        <p:nvSpPr>
          <p:cNvPr id="7" name="Subtitle 6"/>
          <p:cNvSpPr>
            <a:spLocks noGrp="1"/>
          </p:cNvSpPr>
          <p:nvPr>
            <p:ph type="subTitle" idx="1"/>
          </p:nvPr>
        </p:nvSpPr>
        <p:spPr>
          <a:xfrm>
            <a:off x="533400" y="1484784"/>
            <a:ext cx="7924799" cy="3276600"/>
          </a:xfrm>
        </p:spPr>
        <p:txBody>
          <a:bodyPr/>
          <a:lstStyle/>
          <a:p>
            <a:pPr algn="just"/>
            <a:r>
              <a:rPr lang="en-US" sz="2000" b="1" dirty="0" smtClean="0">
                <a:solidFill>
                  <a:schemeClr val="tx2">
                    <a:lumMod val="20000"/>
                    <a:lumOff val="8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This is a contract attached with a main contract of life insurance policy and  provides coverage of accidental injury and death benefit to the holder of this contract. All the persons who have the following characteristics can take this rider:</a:t>
            </a:r>
          </a:p>
          <a:p>
            <a:endPar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Minimum age at entry:		18 years</a:t>
            </a: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Maximum age at entry:		55 years</a:t>
            </a: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Maximum age at maturity: 		60 </a:t>
            </a:r>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years</a:t>
            </a:r>
          </a:p>
          <a:p>
            <a:endPar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ADB &amp; WP In built</a:t>
            </a:r>
          </a:p>
          <a:p>
            <a:endPar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In case of receiving any disabled claim, the rider will be terminated from date of accident.</a:t>
            </a:r>
          </a:p>
          <a:p>
            <a:endPar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p>
            <a:r>
              <a:rPr lang="en-US" sz="24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In case of death by accident after 90 days from the date of injury, death will be considered natural</a:t>
            </a:r>
          </a:p>
          <a:p>
            <a:endParaRPr lang="en-US" sz="24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4" name="Picture 3"/>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dissolv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dissolve">
                                      <p:cBhvr>
                                        <p:cTn id="12" dur="500"/>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dissolv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dissolve">
                                      <p:cBhvr>
                                        <p:cTn id="22" dur="500"/>
                                        <p:tgtEl>
                                          <p:spTgt spid="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dissolve">
                                      <p:cBhvr>
                                        <p:cTn id="27" dur="500"/>
                                        <p:tgtEl>
                                          <p:spTgt spid="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7">
                                            <p:txEl>
                                              <p:pRg st="10" end="10"/>
                                            </p:txEl>
                                          </p:spTgt>
                                        </p:tgtEl>
                                        <p:attrNameLst>
                                          <p:attrName>style.visibility</p:attrName>
                                        </p:attrNameLst>
                                      </p:cBhvr>
                                      <p:to>
                                        <p:strVal val="visible"/>
                                      </p:to>
                                    </p:set>
                                    <p:animEffect transition="in" filter="dissolve">
                                      <p:cBhvr>
                                        <p:cTn id="3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1066800"/>
          </a:xfrm>
        </p:spPr>
        <p:txBody>
          <a:bodyPr/>
          <a:lstStyle/>
          <a:p>
            <a:pPr algn="ctr"/>
            <a:r>
              <a:rPr lang="en-US" sz="4000" b="1" dirty="0" smtClean="0">
                <a:latin typeface="Tahoma" pitchFamily="34" charset="0"/>
                <a:ea typeface="Tahoma" pitchFamily="34" charset="0"/>
                <a:cs typeface="Tahoma" pitchFamily="34" charset="0"/>
              </a:rPr>
              <a:t>RIDER CAN BE ATTACHED WITH THE FOLLOWING </a:t>
            </a:r>
            <a:r>
              <a:rPr sz="4000" b="1" smtClean="0">
                <a:latin typeface="Tahoma" pitchFamily="34" charset="0"/>
                <a:ea typeface="Tahoma" pitchFamily="34" charset="0"/>
                <a:cs typeface="Tahoma" pitchFamily="34" charset="0"/>
              </a:rPr>
              <a:t> PLANS</a:t>
            </a:r>
            <a:endParaRPr lang="en-US" sz="4000" b="1" dirty="0">
              <a:latin typeface="Tahoma" pitchFamily="34" charset="0"/>
              <a:ea typeface="Tahoma" pitchFamily="34" charset="0"/>
              <a:cs typeface="Tahoma" pitchFamily="34" charset="0"/>
            </a:endParaRPr>
          </a:p>
        </p:txBody>
      </p:sp>
      <p:sp>
        <p:nvSpPr>
          <p:cNvPr id="7" name="Subtitle 6"/>
          <p:cNvSpPr>
            <a:spLocks noGrp="1"/>
          </p:cNvSpPr>
          <p:nvPr>
            <p:ph type="subTitle" idx="1"/>
          </p:nvPr>
        </p:nvSpPr>
        <p:spPr>
          <a:xfrm>
            <a:off x="457200" y="1447800"/>
            <a:ext cx="7423151" cy="4876800"/>
          </a:xfrm>
        </p:spPr>
        <p:txBody>
          <a:bodyPr/>
          <a:lstStyle/>
          <a:p>
            <a:pPr>
              <a:lnSpc>
                <a:spcPct val="150000"/>
              </a:lnSpc>
              <a:buFont typeface="Wingdings" pitchFamily="2" charset="2"/>
              <a:buChar char="ü"/>
            </a:pPr>
            <a:r>
              <a:rPr lang="en-US" sz="2000" dirty="0" smtClean="0">
                <a:latin typeface="Tahoma" pitchFamily="34" charset="0"/>
                <a:ea typeface="Tahoma" pitchFamily="34" charset="0"/>
                <a:cs typeface="Tahoma" pitchFamily="34" charset="0"/>
              </a:rPr>
              <a:t> This Whole life plan-01</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Endowment assurance- 03</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Anticipated endowment 05</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Joint life assurance -06</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Child protection assurance-07</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Jeevan</a:t>
            </a:r>
            <a:r>
              <a:rPr lang="en-US" sz="2000" dirty="0" smtClean="0">
                <a:latin typeface="Tahoma" pitchFamily="34" charset="0"/>
                <a:ea typeface="Tahoma" pitchFamily="34" charset="0"/>
                <a:cs typeface="Tahoma" pitchFamily="34" charset="0"/>
              </a:rPr>
              <a:t> sathi-19</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Shadabad</a:t>
            </a:r>
            <a:r>
              <a:rPr lang="en-US" sz="2000" dirty="0" smtClean="0">
                <a:latin typeface="Tahoma" pitchFamily="34" charset="0"/>
                <a:ea typeface="Tahoma" pitchFamily="34" charset="0"/>
                <a:cs typeface="Tahoma" pitchFamily="34" charset="0"/>
              </a:rPr>
              <a:t> plan-36</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Sunehri</a:t>
            </a:r>
            <a:r>
              <a:rPr lang="en-US" sz="2000" dirty="0" smtClean="0">
                <a:latin typeface="Tahoma" pitchFamily="34" charset="0"/>
                <a:ea typeface="Tahoma" pitchFamily="34" charset="0"/>
                <a:cs typeface="Tahoma" pitchFamily="34" charset="0"/>
              </a:rPr>
              <a:t> policy-73</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Child Education &amp; Marriage plan-75&amp; 76</a:t>
            </a:r>
          </a:p>
          <a:p>
            <a:pPr algn="just">
              <a:lnSpc>
                <a:spcPct val="150000"/>
              </a:lnSpc>
              <a:buFont typeface="Wingdings" pitchFamily="2" charset="2"/>
              <a:buChar char="ü"/>
            </a:pPr>
            <a:r>
              <a:rPr lang="en-US" sz="2000" dirty="0" smtClean="0">
                <a:latin typeface="Tahoma" pitchFamily="34" charset="0"/>
                <a:ea typeface="Tahoma" pitchFamily="34" charset="0"/>
                <a:cs typeface="Tahoma" pitchFamily="34" charset="0"/>
              </a:rPr>
              <a:t> </a:t>
            </a:r>
            <a:r>
              <a:rPr lang="en-US" sz="2000" dirty="0" err="1" smtClean="0">
                <a:latin typeface="Tahoma" pitchFamily="34" charset="0"/>
                <a:ea typeface="Tahoma" pitchFamily="34" charset="0"/>
                <a:cs typeface="Tahoma" pitchFamily="34" charset="0"/>
              </a:rPr>
              <a:t>Shehnai</a:t>
            </a:r>
            <a:r>
              <a:rPr lang="en-US" sz="2000" dirty="0" smtClean="0">
                <a:latin typeface="Tahoma" pitchFamily="34" charset="0"/>
                <a:ea typeface="Tahoma" pitchFamily="34" charset="0"/>
                <a:cs typeface="Tahoma" pitchFamily="34" charset="0"/>
              </a:rPr>
              <a:t> policy -77 </a:t>
            </a:r>
          </a:p>
        </p:txBody>
      </p:sp>
      <p:pic>
        <p:nvPicPr>
          <p:cNvPr id="4" name="Picture 3"/>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30188"/>
            <a:ext cx="9144000" cy="1661993"/>
          </a:xfrm>
        </p:spPr>
        <p:txBody>
          <a:bodyPr/>
          <a:lstStyle/>
          <a:p>
            <a:pPr algn="ctr"/>
            <a:r>
              <a:rPr sz="4000" b="1">
                <a:effectLst>
                  <a:outerShdw blurRad="38100" dist="38100" dir="2700000" algn="tl">
                    <a:srgbClr val="000000">
                      <a:alpha val="43137"/>
                    </a:srgbClr>
                  </a:outerShdw>
                </a:effectLst>
                <a:latin typeface="Tahoma" pitchFamily="34" charset="0"/>
                <a:ea typeface="Tahoma" pitchFamily="34" charset="0"/>
                <a:cs typeface="Tahoma" pitchFamily="34" charset="0"/>
              </a:rPr>
              <a:t>ACCIDENTAL DEATH </a:t>
            </a:r>
            <a:r>
              <a:rPr sz="40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t>AND</a:t>
            </a:r>
            <a:br>
              <a:rPr sz="40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br>
            <a:r>
              <a:rPr sz="40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sz="4000" b="1">
                <a:effectLst>
                  <a:outerShdw blurRad="38100" dist="38100" dir="2700000" algn="tl">
                    <a:srgbClr val="000000">
                      <a:alpha val="43137"/>
                    </a:srgbClr>
                  </a:outerShdw>
                </a:effectLst>
                <a:latin typeface="Tahoma" pitchFamily="34" charset="0"/>
                <a:ea typeface="Tahoma" pitchFamily="34" charset="0"/>
                <a:cs typeface="Tahoma" pitchFamily="34" charset="0"/>
              </a:rPr>
              <a:t>INDEMNITY BENEFIT (AIB)</a:t>
            </a:r>
            <a:r>
              <a:rPr sz="4000"/>
              <a:t/>
            </a:r>
            <a:br>
              <a:rPr sz="4000"/>
            </a:br>
            <a:endParaRPr lang="en-US" sz="4000" u="sng" dirty="0" smtClean="0"/>
          </a:p>
        </p:txBody>
      </p:sp>
      <p:sp>
        <p:nvSpPr>
          <p:cNvPr id="8195" name="Rectangle 3"/>
          <p:cNvSpPr>
            <a:spLocks noGrp="1" noChangeArrowheads="1"/>
          </p:cNvSpPr>
          <p:nvPr>
            <p:ph type="body" idx="1"/>
          </p:nvPr>
        </p:nvSpPr>
        <p:spPr>
          <a:xfrm>
            <a:off x="381000" y="1828800"/>
            <a:ext cx="8382000" cy="3600986"/>
          </a:xfrm>
        </p:spPr>
        <p:txBody>
          <a:bodyPr/>
          <a:lstStyle/>
          <a:p>
            <a:pPr algn="just">
              <a:lnSpc>
                <a:spcPct val="150000"/>
              </a:lnSpc>
              <a:buNone/>
            </a:pPr>
            <a:r>
              <a:rPr lang="en-US" sz="2000" b="1"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PREMIUM OF THE RIDER</a:t>
            </a:r>
          </a:p>
          <a:p>
            <a:pPr algn="just" eaLnBrk="1" hangingPunct="1">
              <a:lnSpc>
                <a:spcPct val="150000"/>
              </a:lnSpc>
              <a:buFontTx/>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Premium rates ranges from Rs. 4/= to Rs. 10/= per thousand of Sum </a:t>
            </a:r>
          </a:p>
          <a:p>
            <a:pPr algn="just" eaLnBrk="1" hangingPunct="1">
              <a:lnSpc>
                <a:spcPct val="150000"/>
              </a:lnSpc>
              <a:buFontTx/>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Assured, depending upon the occupational  rating of the proposed.</a:t>
            </a:r>
          </a:p>
          <a:p>
            <a:pPr algn="just">
              <a:lnSpc>
                <a:spcPct val="150000"/>
              </a:lnSpc>
              <a:buNone/>
            </a:pPr>
            <a:r>
              <a:rPr lang="en-US" sz="2000" b="1"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MAXIMUM PERMISSIBLE</a:t>
            </a:r>
          </a:p>
          <a:p>
            <a:pPr algn="just">
              <a:lnSpc>
                <a:spcPct val="150000"/>
              </a:lnSpc>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Maximum permissible total sum assured limit under all accidental covers  </a:t>
            </a:r>
          </a:p>
          <a:p>
            <a:pPr algn="just">
              <a:lnSpc>
                <a:spcPct val="150000"/>
              </a:lnSpc>
              <a:buNone/>
            </a:pP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is RS. </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80,00,000/-(</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Eight</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Million)</a:t>
            </a:r>
          </a:p>
          <a:p>
            <a:pPr algn="just" eaLnBrk="1" hangingPunct="1">
              <a:lnSpc>
                <a:spcPct val="150000"/>
              </a:lnSpc>
              <a:buFontTx/>
              <a:buNone/>
            </a:pPr>
            <a:endParaRPr lang="en-US" sz="2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4" name="Picture 3"/>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dissolve">
                                      <p:cBhvr>
                                        <p:cTn id="7" dur="500"/>
                                        <p:tgtEl>
                                          <p:spTgt spid="819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dissolve">
                                      <p:cBhvr>
                                        <p:cTn id="10" dur="500"/>
                                        <p:tgtEl>
                                          <p:spTgt spid="8195">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dissolve">
                                      <p:cBhvr>
                                        <p:cTn id="13" dur="500"/>
                                        <p:tgtEl>
                                          <p:spTgt spid="819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8195">
                                            <p:txEl>
                                              <p:pRg st="3" end="3"/>
                                            </p:txEl>
                                          </p:spTgt>
                                        </p:tgtEl>
                                        <p:attrNameLst>
                                          <p:attrName>style.visibility</p:attrName>
                                        </p:attrNameLst>
                                      </p:cBhvr>
                                      <p:to>
                                        <p:strVal val="visible"/>
                                      </p:to>
                                    </p:set>
                                    <p:animEffect transition="in" filter="dissolve">
                                      <p:cBhvr>
                                        <p:cTn id="18" dur="500"/>
                                        <p:tgtEl>
                                          <p:spTgt spid="8195">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8195">
                                            <p:txEl>
                                              <p:pRg st="4" end="4"/>
                                            </p:txEl>
                                          </p:spTgt>
                                        </p:tgtEl>
                                        <p:attrNameLst>
                                          <p:attrName>style.visibility</p:attrName>
                                        </p:attrNameLst>
                                      </p:cBhvr>
                                      <p:to>
                                        <p:strVal val="visible"/>
                                      </p:to>
                                    </p:set>
                                    <p:animEffect transition="in" filter="dissolve">
                                      <p:cBhvr>
                                        <p:cTn id="21" dur="500"/>
                                        <p:tgtEl>
                                          <p:spTgt spid="8195">
                                            <p:txEl>
                                              <p:pRg st="4" end="4"/>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8195">
                                            <p:txEl>
                                              <p:pRg st="5" end="5"/>
                                            </p:txEl>
                                          </p:spTgt>
                                        </p:tgtEl>
                                        <p:attrNameLst>
                                          <p:attrName>style.visibility</p:attrName>
                                        </p:attrNameLst>
                                      </p:cBhvr>
                                      <p:to>
                                        <p:strVal val="visible"/>
                                      </p:to>
                                    </p:set>
                                    <p:animEffect transition="in" filter="dissolve">
                                      <p:cBhvr>
                                        <p:cTn id="24" dur="5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3005"/>
            <a:ext cx="7543800" cy="553998"/>
          </a:xfrm>
        </p:spPr>
        <p:txBody>
          <a:bodyPr/>
          <a:lstStyle/>
          <a:p>
            <a:r>
              <a:rPr sz="4000" b="1">
                <a:latin typeface="Tahoma" pitchFamily="34" charset="0"/>
                <a:ea typeface="Tahoma" pitchFamily="34" charset="0"/>
                <a:cs typeface="Tahoma" pitchFamily="34" charset="0"/>
              </a:rPr>
              <a:t>BENEFITS UNDER THIS RIDER</a:t>
            </a:r>
            <a:endParaRPr lang="en-US" sz="4000" dirty="0"/>
          </a:p>
        </p:txBody>
      </p:sp>
      <p:sp>
        <p:nvSpPr>
          <p:cNvPr id="3" name="Content Placeholder 2"/>
          <p:cNvSpPr>
            <a:spLocks noGrp="1"/>
          </p:cNvSpPr>
          <p:nvPr>
            <p:ph idx="1"/>
          </p:nvPr>
        </p:nvSpPr>
        <p:spPr>
          <a:xfrm>
            <a:off x="381000" y="1066800"/>
            <a:ext cx="8382000" cy="4678204"/>
          </a:xfrm>
        </p:spPr>
        <p:txBody>
          <a:bodyPr/>
          <a:lstStyle/>
          <a:p>
            <a:pPr>
              <a:buNone/>
            </a:pPr>
            <a:r>
              <a:rPr lang="en-US" sz="2000" dirty="0" smtClean="0">
                <a:latin typeface="Tahoma" pitchFamily="34" charset="0"/>
                <a:ea typeface="Tahoma" pitchFamily="34" charset="0"/>
                <a:cs typeface="Tahoma" pitchFamily="34" charset="0"/>
              </a:rPr>
              <a:t>	</a:t>
            </a:r>
            <a:r>
              <a:rPr lang="en-US" sz="2000" b="1" dirty="0" smtClean="0">
                <a:latin typeface="Tahoma" pitchFamily="34" charset="0"/>
                <a:ea typeface="Tahoma" pitchFamily="34" charset="0"/>
                <a:cs typeface="Tahoma" pitchFamily="34" charset="0"/>
              </a:rPr>
              <a:t>If the Supplementary Contract is issued, then on </a:t>
            </a:r>
          </a:p>
          <a:p>
            <a:pPr>
              <a:buNone/>
            </a:pPr>
            <a:r>
              <a:rPr lang="en-US" sz="2000" b="1" dirty="0" smtClean="0">
                <a:latin typeface="Tahoma" pitchFamily="34" charset="0"/>
                <a:ea typeface="Tahoma" pitchFamily="34" charset="0"/>
                <a:cs typeface="Tahoma" pitchFamily="34" charset="0"/>
              </a:rPr>
              <a:t>     accidental loss, following benefits become payable:</a:t>
            </a:r>
          </a:p>
          <a:p>
            <a:pPr>
              <a:buFont typeface="Wingdings" pitchFamily="2" charset="2"/>
              <a:buChar char="ü"/>
            </a:pPr>
            <a:r>
              <a:rPr lang="en-US" sz="2000" dirty="0" smtClean="0">
                <a:latin typeface="Tahoma" pitchFamily="34" charset="0"/>
                <a:ea typeface="Tahoma" pitchFamily="34" charset="0"/>
                <a:cs typeface="Tahoma" pitchFamily="34" charset="0"/>
              </a:rPr>
              <a:t>Accidental Death		</a:t>
            </a:r>
            <a:r>
              <a:rPr lang="en-US" sz="2000" dirty="0" smtClean="0">
                <a:latin typeface="Tahoma" pitchFamily="34" charset="0"/>
                <a:ea typeface="Tahoma" pitchFamily="34" charset="0"/>
                <a:cs typeface="Tahoma" pitchFamily="34" charset="0"/>
              </a:rPr>
              <a:t>Additional amount equal to Sum </a:t>
            </a:r>
            <a:r>
              <a:rPr lang="en-US" sz="2000" dirty="0" smtClean="0">
                <a:latin typeface="Tahoma" pitchFamily="34" charset="0"/>
                <a:ea typeface="Tahoma" pitchFamily="34" charset="0"/>
                <a:cs typeface="Tahoma" pitchFamily="34" charset="0"/>
              </a:rPr>
              <a:t>assured</a:t>
            </a:r>
          </a:p>
          <a:p>
            <a:pPr>
              <a:buFont typeface="Wingdings" pitchFamily="2" charset="2"/>
              <a:buChar char="ü"/>
            </a:pPr>
            <a:r>
              <a:rPr lang="en-US" sz="2000" dirty="0" smtClean="0">
                <a:latin typeface="Tahoma" pitchFamily="34" charset="0"/>
                <a:ea typeface="Tahoma" pitchFamily="34" charset="0"/>
                <a:cs typeface="Tahoma" pitchFamily="34" charset="0"/>
              </a:rPr>
              <a:t>Loss of two or more limbs by amputation</a:t>
            </a:r>
          </a:p>
          <a:p>
            <a:pPr>
              <a:buNone/>
            </a:pPr>
            <a:r>
              <a:rPr lang="en-US" sz="2000" dirty="0" smtClean="0">
                <a:latin typeface="Tahoma" pitchFamily="34" charset="0"/>
                <a:ea typeface="Tahoma" pitchFamily="34" charset="0"/>
                <a:cs typeface="Tahoma" pitchFamily="34" charset="0"/>
              </a:rPr>
              <a:t>     at or above wrist or ankle				Sum assured</a:t>
            </a:r>
          </a:p>
          <a:p>
            <a:pPr>
              <a:buFont typeface="Wingdings" pitchFamily="2" charset="2"/>
              <a:buChar char="ü"/>
            </a:pPr>
            <a:r>
              <a:rPr lang="en-US" sz="2000" dirty="0" smtClean="0">
                <a:latin typeface="Tahoma" pitchFamily="34" charset="0"/>
                <a:ea typeface="Tahoma" pitchFamily="34" charset="0"/>
                <a:cs typeface="Tahoma" pitchFamily="34" charset="0"/>
              </a:rPr>
              <a:t>Total and irrecoverable loss of all sight in both eyes	Sum assured</a:t>
            </a:r>
          </a:p>
          <a:p>
            <a:pPr>
              <a:buFont typeface="Wingdings" pitchFamily="2" charset="2"/>
              <a:buChar char="ü"/>
            </a:pPr>
            <a:r>
              <a:rPr lang="en-US" sz="2000" dirty="0" smtClean="0">
                <a:latin typeface="Tahoma" pitchFamily="34" charset="0"/>
                <a:ea typeface="Tahoma" pitchFamily="34" charset="0"/>
                <a:cs typeface="Tahoma" pitchFamily="34" charset="0"/>
              </a:rPr>
              <a:t>Total and irrecoverable loss of all sight in one eye</a:t>
            </a:r>
          </a:p>
          <a:p>
            <a:pPr>
              <a:buNone/>
            </a:pPr>
            <a:r>
              <a:rPr lang="en-US" sz="2000" dirty="0" smtClean="0">
                <a:latin typeface="Tahoma" pitchFamily="34" charset="0"/>
                <a:ea typeface="Tahoma" pitchFamily="34" charset="0"/>
                <a:cs typeface="Tahoma" pitchFamily="34" charset="0"/>
              </a:rPr>
              <a:t>     and loss of one Limb by amputation at or above </a:t>
            </a:r>
          </a:p>
          <a:p>
            <a:pPr>
              <a:buNone/>
            </a:pPr>
            <a:r>
              <a:rPr lang="en-US" sz="2000" dirty="0" smtClean="0">
                <a:latin typeface="Tahoma" pitchFamily="34" charset="0"/>
                <a:ea typeface="Tahoma" pitchFamily="34" charset="0"/>
                <a:cs typeface="Tahoma" pitchFamily="34" charset="0"/>
              </a:rPr>
              <a:t>     wrist or ankle.					Sum assured</a:t>
            </a:r>
          </a:p>
          <a:p>
            <a:pPr>
              <a:buFont typeface="Wingdings" pitchFamily="2" charset="2"/>
              <a:buChar char="ü"/>
            </a:pPr>
            <a:r>
              <a:rPr lang="en-US" sz="2000" dirty="0" smtClean="0">
                <a:latin typeface="Tahoma" pitchFamily="34" charset="0"/>
                <a:ea typeface="Tahoma" pitchFamily="34" charset="0"/>
                <a:cs typeface="Tahoma" pitchFamily="34" charset="0"/>
              </a:rPr>
              <a:t>Loss of one limb by amputation at or</a:t>
            </a:r>
          </a:p>
          <a:p>
            <a:pPr>
              <a:buNone/>
            </a:pPr>
            <a:r>
              <a:rPr lang="en-US" sz="2000" dirty="0" smtClean="0">
                <a:latin typeface="Tahoma" pitchFamily="34" charset="0"/>
                <a:ea typeface="Tahoma" pitchFamily="34" charset="0"/>
                <a:cs typeface="Tahoma" pitchFamily="34" charset="0"/>
              </a:rPr>
              <a:t>     above the wrist or ankle joints	 One-half of the sum assured</a:t>
            </a:r>
          </a:p>
          <a:p>
            <a:pPr>
              <a:buFont typeface="Wingdings" pitchFamily="2" charset="2"/>
              <a:buChar char="ü"/>
            </a:pPr>
            <a:r>
              <a:rPr lang="en-US" sz="2000" dirty="0" smtClean="0">
                <a:latin typeface="Tahoma" pitchFamily="34" charset="0"/>
                <a:ea typeface="Tahoma" pitchFamily="34" charset="0"/>
                <a:cs typeface="Tahoma" pitchFamily="34" charset="0"/>
              </a:rPr>
              <a:t>Total and irrecoverable loss of</a:t>
            </a:r>
          </a:p>
          <a:p>
            <a:pPr>
              <a:buNone/>
            </a:pPr>
            <a:r>
              <a:rPr lang="en-US" sz="2000" dirty="0" smtClean="0">
                <a:latin typeface="Tahoma" pitchFamily="34" charset="0"/>
                <a:ea typeface="Tahoma" pitchFamily="34" charset="0"/>
                <a:cs typeface="Tahoma" pitchFamily="34" charset="0"/>
              </a:rPr>
              <a:t>	 all sight in one eye 			     One third of Sum assured</a:t>
            </a:r>
          </a:p>
          <a:p>
            <a:pPr>
              <a:buFont typeface="Wingdings" pitchFamily="2" charset="2"/>
              <a:buChar char="ü"/>
            </a:pPr>
            <a:r>
              <a:rPr lang="en-US" sz="2000" dirty="0" smtClean="0">
                <a:latin typeface="Tahoma" pitchFamily="34" charset="0"/>
                <a:ea typeface="Tahoma" pitchFamily="34" charset="0"/>
                <a:cs typeface="Tahoma" pitchFamily="34" charset="0"/>
              </a:rPr>
              <a:t>Loss of thumb and Index finger        One-fourth of the sum assured</a:t>
            </a:r>
          </a:p>
        </p:txBody>
      </p:sp>
      <p:pic>
        <p:nvPicPr>
          <p:cNvPr id="4" name="Picture 3"/>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805"/>
            <a:ext cx="7315200" cy="553998"/>
          </a:xfrm>
        </p:spPr>
        <p:txBody>
          <a:bodyPr/>
          <a:lstStyle/>
          <a:p>
            <a:r>
              <a:rPr sz="4000" b="1">
                <a:latin typeface="Tahoma" pitchFamily="34" charset="0"/>
                <a:ea typeface="Tahoma" pitchFamily="34" charset="0"/>
                <a:cs typeface="Tahoma" pitchFamily="34" charset="0"/>
              </a:rPr>
              <a:t>BENEFITS UNDER THIS RIDER</a:t>
            </a:r>
            <a:endParaRPr lang="en-US" sz="4000" dirty="0"/>
          </a:p>
        </p:txBody>
      </p:sp>
      <p:sp>
        <p:nvSpPr>
          <p:cNvPr id="4" name="Rectangle 3"/>
          <p:cNvSpPr/>
          <p:nvPr/>
        </p:nvSpPr>
        <p:spPr>
          <a:xfrm>
            <a:off x="533400" y="1219200"/>
            <a:ext cx="8077200" cy="5186035"/>
          </a:xfrm>
          <a:prstGeom prst="rect">
            <a:avLst/>
          </a:prstGeom>
        </p:spPr>
        <p:txBody>
          <a:bodyPr wrap="square">
            <a:spAutoFit/>
          </a:bodyPr>
          <a:lstStyle/>
          <a:p>
            <a:pPr algn="just"/>
            <a:r>
              <a:rPr lang="en-US" sz="2000" b="1" u="sng"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For other Injuries,</a:t>
            </a:r>
          </a:p>
          <a:p>
            <a:pPr algn="just"/>
            <a:endParaRPr lang="en-US" sz="1100" b="1" u="sng" dirty="0" smtClean="0">
              <a:effectLst>
                <a:outerShdw blurRad="38100" dist="38100" dir="2700000" algn="tl">
                  <a:srgbClr val="000000">
                    <a:alpha val="43137"/>
                  </a:srgbClr>
                </a:outerShdw>
              </a:effectLst>
              <a:latin typeface="Tahoma" pitchFamily="34" charset="0"/>
              <a:ea typeface="Tahoma" pitchFamily="34" charset="0"/>
              <a:cs typeface="Tahoma" pitchFamily="34" charset="0"/>
            </a:endParaRPr>
          </a:p>
          <a:p>
            <a:pPr algn="just">
              <a:buFont typeface="Wingdings" pitchFamily="2" charset="2"/>
              <a:buChar char="ü"/>
            </a:pPr>
            <a:r>
              <a:rPr lang="en-US" sz="2000" dirty="0" smtClean="0">
                <a:latin typeface="Tahoma" pitchFamily="34" charset="0"/>
                <a:ea typeface="Tahoma" pitchFamily="34" charset="0"/>
                <a:cs typeface="Tahoma" pitchFamily="34" charset="0"/>
              </a:rPr>
              <a:t> On total Disability*	             Weekly indemnity @Rs. 5/- per </a:t>
            </a:r>
          </a:p>
          <a:p>
            <a:pPr algn="just"/>
            <a:r>
              <a:rPr lang="en-US" sz="2000" dirty="0" smtClean="0">
                <a:latin typeface="Tahoma" pitchFamily="34" charset="0"/>
                <a:ea typeface="Tahoma" pitchFamily="34" charset="0"/>
                <a:cs typeface="Tahoma" pitchFamily="34" charset="0"/>
              </a:rPr>
              <a:t>                                               thousand of the sum assured</a:t>
            </a:r>
          </a:p>
          <a:p>
            <a:endParaRPr lang="en-US" sz="2000" dirty="0" smtClean="0">
              <a:latin typeface="Tahoma" pitchFamily="34" charset="0"/>
              <a:ea typeface="Tahoma" pitchFamily="34" charset="0"/>
              <a:cs typeface="Tahoma" pitchFamily="34" charset="0"/>
            </a:endParaRPr>
          </a:p>
          <a:p>
            <a:pPr>
              <a:buFont typeface="Wingdings" pitchFamily="2" charset="2"/>
              <a:buChar char="ü"/>
            </a:pPr>
            <a:r>
              <a:rPr lang="en-US" sz="2000" dirty="0" smtClean="0">
                <a:latin typeface="Tahoma" pitchFamily="34" charset="0"/>
                <a:ea typeface="Tahoma" pitchFamily="34" charset="0"/>
                <a:cs typeface="Tahoma" pitchFamily="34" charset="0"/>
              </a:rPr>
              <a:t> On partial Disability	           	 One-fourth of the weekly  					 indemnity @Rs.1.25 per 					 thousand of the sum assured</a:t>
            </a:r>
          </a:p>
          <a:p>
            <a:endParaRPr lang="en-US" sz="2000" dirty="0" smtClean="0">
              <a:latin typeface="Tahoma" pitchFamily="34" charset="0"/>
              <a:ea typeface="Tahoma" pitchFamily="34" charset="0"/>
              <a:cs typeface="Tahoma" pitchFamily="34" charset="0"/>
            </a:endParaRPr>
          </a:p>
          <a:p>
            <a:pPr>
              <a:buFont typeface="Wingdings" pitchFamily="2" charset="2"/>
              <a:buChar char="ü"/>
            </a:pPr>
            <a:r>
              <a:rPr lang="en-US" sz="2000" dirty="0" smtClean="0">
                <a:latin typeface="Tahoma" pitchFamily="34" charset="0"/>
                <a:ea typeface="Tahoma" pitchFamily="34" charset="0"/>
                <a:cs typeface="Tahoma" pitchFamily="34" charset="0"/>
              </a:rPr>
              <a:t> On permanent and 	      	 Annual payment of 10% of                         </a:t>
            </a:r>
          </a:p>
          <a:p>
            <a:r>
              <a:rPr lang="en-US" sz="2000" dirty="0" smtClean="0">
                <a:latin typeface="Tahoma" pitchFamily="34" charset="0"/>
                <a:ea typeface="Tahoma" pitchFamily="34" charset="0"/>
                <a:cs typeface="Tahoma" pitchFamily="34" charset="0"/>
              </a:rPr>
              <a:t>    total disability	            the sum assured for a maximum 				period of 10 years and waiver of 				future premium</a:t>
            </a:r>
          </a:p>
          <a:p>
            <a:pPr>
              <a:buFont typeface="Arial" charset="0"/>
              <a:buChar char="•"/>
            </a:pPr>
            <a:r>
              <a:rPr lang="en-US" sz="2000" b="1" dirty="0" smtClean="0">
                <a:latin typeface="Tahoma" pitchFamily="34" charset="0"/>
                <a:ea typeface="Tahoma" pitchFamily="34" charset="0"/>
                <a:cs typeface="Tahoma" pitchFamily="34" charset="0"/>
              </a:rPr>
              <a:t>Maximum </a:t>
            </a:r>
            <a:r>
              <a:rPr lang="en-US" sz="2000" b="1" dirty="0" smtClean="0">
                <a:latin typeface="Tahoma" pitchFamily="34" charset="0"/>
                <a:ea typeface="Tahoma" pitchFamily="34" charset="0"/>
                <a:cs typeface="Tahoma" pitchFamily="34" charset="0"/>
              </a:rPr>
              <a:t>of 52 weeks</a:t>
            </a:r>
            <a:r>
              <a:rPr lang="en-US" sz="2000" dirty="0" smtClean="0">
                <a:latin typeface="Tahoma" pitchFamily="34" charset="0"/>
                <a:ea typeface="Tahoma" pitchFamily="34" charset="0"/>
                <a:cs typeface="Tahoma" pitchFamily="34" charset="0"/>
              </a:rPr>
              <a:t> </a:t>
            </a:r>
            <a:endParaRPr lang="en-US" sz="2000" dirty="0" smtClean="0">
              <a:latin typeface="Tahoma" pitchFamily="34" charset="0"/>
              <a:ea typeface="Tahoma" pitchFamily="34" charset="0"/>
              <a:cs typeface="Tahoma" pitchFamily="34" charset="0"/>
            </a:endParaRPr>
          </a:p>
          <a:p>
            <a:pPr>
              <a:buFont typeface="Arial" charset="0"/>
              <a:buChar char="•"/>
            </a:pPr>
            <a:endParaRPr lang="en-US" sz="2000" dirty="0" smtClean="0">
              <a:latin typeface="Tahoma" pitchFamily="34" charset="0"/>
              <a:ea typeface="Tahoma" pitchFamily="34" charset="0"/>
              <a:cs typeface="Tahoma" pitchFamily="34" charset="0"/>
            </a:endParaRPr>
          </a:p>
          <a:p>
            <a:pPr>
              <a:buFont typeface="Arial" charset="0"/>
              <a:buChar char="•"/>
            </a:pPr>
            <a:r>
              <a:rPr lang="en-US" sz="2000" dirty="0" smtClean="0">
                <a:latin typeface="Tahoma" pitchFamily="34" charset="0"/>
                <a:ea typeface="Tahoma" pitchFamily="34" charset="0"/>
                <a:cs typeface="Tahoma" pitchFamily="34" charset="0"/>
              </a:rPr>
              <a:t> Accident information must be received to Claim Dept. within 20 days </a:t>
            </a:r>
          </a:p>
          <a:p>
            <a:pPr algn="ctr"/>
            <a:endParaRPr lang="en-US" sz="2000" dirty="0">
              <a:latin typeface="Tahoma" pitchFamily="34" charset="0"/>
              <a:ea typeface="Tahoma" pitchFamily="34" charset="0"/>
              <a:cs typeface="Tahoma" pitchFamily="34" charset="0"/>
            </a:endParaRPr>
          </a:p>
        </p:txBody>
      </p:sp>
      <p:pic>
        <p:nvPicPr>
          <p:cNvPr id="5" name="Picture 4"/>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0436" y="2762071"/>
            <a:ext cx="4613764" cy="1200329"/>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7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ahoma" pitchFamily="34" charset="0"/>
                <a:ea typeface="Tahoma" pitchFamily="34" charset="0"/>
                <a:cs typeface="Tahoma" pitchFamily="34" charset="0"/>
              </a:rPr>
              <a:t>thANKS !</a:t>
            </a:r>
            <a:endParaRPr lang="en-US" sz="7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ahoma" pitchFamily="34" charset="0"/>
              <a:ea typeface="Tahoma" pitchFamily="34" charset="0"/>
              <a:cs typeface="Tahoma" pitchFamily="34" charset="0"/>
            </a:endParaRPr>
          </a:p>
        </p:txBody>
      </p:sp>
      <p:sp>
        <p:nvSpPr>
          <p:cNvPr id="3" name="Rectangle 2"/>
          <p:cNvSpPr/>
          <p:nvPr/>
        </p:nvSpPr>
        <p:spPr>
          <a:xfrm>
            <a:off x="2133600" y="4191000"/>
            <a:ext cx="4572000" cy="923330"/>
          </a:xfrm>
          <a:prstGeom prst="rect">
            <a:avLst/>
          </a:prstGeom>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Developed By</a:t>
            </a:r>
          </a:p>
          <a:p>
            <a:pPr algn="ctr"/>
            <a:endPar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endParaRPr>
          </a:p>
          <a:p>
            <a:pPr algn="ct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Moshin</a:t>
            </a: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 Abbas &amp; </a:t>
            </a: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Kashif</a:t>
            </a: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 </a:t>
            </a: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rPr>
              <a:t>Hashmi</a:t>
            </a:r>
            <a:endPar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ahoma" pitchFamily="34" charset="0"/>
              <a:ea typeface="Tahoma" pitchFamily="34" charset="0"/>
              <a:cs typeface="Tahoma" pitchFamily="34" charset="0"/>
            </a:endParaRPr>
          </a:p>
        </p:txBody>
      </p:sp>
      <p:pic>
        <p:nvPicPr>
          <p:cNvPr id="5" name="Picture 1"/>
          <p:cNvPicPr>
            <a:picLocks noChangeAspect="1" noChangeArrowheads="1"/>
          </p:cNvPicPr>
          <p:nvPr/>
        </p:nvPicPr>
        <p:blipFill>
          <a:blip r:embed="rId2" cstate="print"/>
          <a:srcRect/>
          <a:stretch>
            <a:fillRect/>
          </a:stretch>
        </p:blipFill>
        <p:spPr bwMode="auto">
          <a:xfrm>
            <a:off x="3429000" y="609600"/>
            <a:ext cx="2075043" cy="21209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7 Part 23 AIB">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0" ma:contentTypeDescription="Create a new document." ma:contentTypeScope="" ma:versionID="b6358c8e9ccf10d22debe3a56dce56ac"/>
</file>

<file path=customXml/itemProps1.xml><?xml version="1.0" encoding="utf-8"?>
<ds:datastoreItem xmlns:ds="http://schemas.openxmlformats.org/officeDocument/2006/customXml" ds:itemID="{B2D4328B-7AED-4019-A1E2-17EAB1A500FA}">
  <ds:schemaRefs>
    <ds:schemaRef ds:uri="http://schemas.microsoft.com/sharepoint/v3/contenttype/forms"/>
  </ds:schemaRefs>
</ds:datastoreItem>
</file>

<file path=customXml/itemProps2.xml><?xml version="1.0" encoding="utf-8"?>
<ds:datastoreItem xmlns:ds="http://schemas.openxmlformats.org/officeDocument/2006/customXml" ds:itemID="{E9D2E2FC-248D-4B5C-A595-92D1D0DAFDA9}">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07328E9-F98C-4A9F-98D1-4F0EEBF8D49A}">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7 Part 23 AIB</Template>
  <TotalTime>18</TotalTime>
  <Words>198</Words>
  <Application>Microsoft Office PowerPoint</Application>
  <PresentationFormat>On-screen Show (4:3)</PresentationFormat>
  <Paragraphs>69</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7 Part 23 AIB</vt:lpstr>
      <vt:lpstr>White with Courier font for code slides</vt:lpstr>
      <vt:lpstr>Slide 1</vt:lpstr>
      <vt:lpstr>ACCIDENTAL DEATH AND  INDEMNITY BENEFIT (AIB) </vt:lpstr>
      <vt:lpstr>RIDER CAN BE ATTACHED WITH THE FOLLOWING  PLANS</vt:lpstr>
      <vt:lpstr>ACCIDENTAL DEATH AND  INDEMNITY BENEFIT (AIB) </vt:lpstr>
      <vt:lpstr>BENEFITS UNDER THIS RIDER</vt:lpstr>
      <vt:lpstr>BENEFITS UNDER THIS RIDER</vt:lpstr>
      <vt:lpstr>Slide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Hafiz Rasheed Ahmed</dc:creator>
  <cp:lastModifiedBy>Hafiz Rasheed Ahmed</cp:lastModifiedBy>
  <cp:revision>8</cp:revision>
  <dcterms:created xsi:type="dcterms:W3CDTF">2012-02-20T11:32:33Z</dcterms:created>
  <dcterms:modified xsi:type="dcterms:W3CDTF">2012-02-20T11:51:19Z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TC102867389990</vt:lpwstr>
  </property>
</Properties>
</file>