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 id="2147483674" r:id="rId5"/>
  </p:sldMasterIdLst>
  <p:notesMasterIdLst>
    <p:notesMasterId r:id="rId11"/>
  </p:notesMasterIdLst>
  <p:sldIdLst>
    <p:sldId id="257" r:id="rId6"/>
    <p:sldId id="276" r:id="rId7"/>
    <p:sldId id="277" r:id="rId8"/>
    <p:sldId id="278" r:id="rId9"/>
    <p:sldId id="27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31" autoAdjust="0"/>
    <p:restoredTop sz="94660"/>
  </p:normalViewPr>
  <p:slideViewPr>
    <p:cSldViewPr>
      <p:cViewPr varScale="1">
        <p:scale>
          <a:sx n="68" d="100"/>
          <a:sy n="68" d="100"/>
        </p:scale>
        <p:origin x="-14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CA5E48-4037-464B-B0CD-A57309264C70}" type="datetimeFigureOut">
              <a:rPr lang="en-US" smtClean="0"/>
              <a:pPr/>
              <a:t>2/20/2012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AD4A70-2F51-4146-B9C4-8BA4F7541B2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2/20/2012 4:30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0600" y="1371600"/>
            <a:ext cx="7239000" cy="4247317"/>
          </a:xfrm>
          <a:prstGeom prst="rect">
            <a:avLst/>
          </a:prstGeom>
        </p:spPr>
        <p:txBody>
          <a:bodyPr wrap="squar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eaLnBrk="1" hangingPunct="1">
              <a:buFont typeface="Wingdings" pitchFamily="2" charset="2"/>
              <a:buNone/>
            </a:pPr>
            <a:r>
              <a:rPr lang="en-US"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ahoma" pitchFamily="34" charset="0"/>
                <a:ea typeface="Tahoma" pitchFamily="34" charset="0"/>
                <a:cs typeface="Tahoma" pitchFamily="34" charset="0"/>
              </a:rPr>
              <a:t>SUPPLEMENTARY CONTRACT</a:t>
            </a:r>
          </a:p>
          <a:p>
            <a:pPr algn="ctr" eaLnBrk="1" hangingPunct="1">
              <a:buFont typeface="Wingdings" pitchFamily="2" charset="2"/>
              <a:buNone/>
            </a:pPr>
            <a:r>
              <a:rPr lang="en-US"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ahoma" pitchFamily="34" charset="0"/>
                <a:ea typeface="Tahoma" pitchFamily="34" charset="0"/>
                <a:cs typeface="Tahoma" pitchFamily="34" charset="0"/>
              </a:rPr>
              <a:t>(A.D.B)</a:t>
            </a:r>
          </a:p>
          <a:p>
            <a:pPr algn="ctr" eaLnBrk="1" hangingPunct="1">
              <a:buFont typeface="Wingdings" pitchFamily="2" charset="2"/>
              <a:buNone/>
            </a:pPr>
            <a:r>
              <a:rPr lang="en-US"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ahoma" pitchFamily="34" charset="0"/>
                <a:ea typeface="Tahoma" pitchFamily="34" charset="0"/>
                <a:cs typeface="Tahoma" pitchFamily="34" charset="0"/>
              </a:rPr>
              <a:t>ACCIDENTAL</a:t>
            </a:r>
          </a:p>
          <a:p>
            <a:pPr algn="ctr" eaLnBrk="1" hangingPunct="1">
              <a:buFont typeface="Wingdings" pitchFamily="2" charset="2"/>
              <a:buNone/>
            </a:pPr>
            <a:r>
              <a:rPr lang="en-US"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ahoma" pitchFamily="34" charset="0"/>
                <a:ea typeface="Tahoma" pitchFamily="34" charset="0"/>
                <a:cs typeface="Tahoma" pitchFamily="34" charset="0"/>
              </a:rPr>
              <a:t> DEATH BENIFIT</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9144000" cy="1066800"/>
          </a:xfrm>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sz="4000" b="1" smtClean="0">
                <a:latin typeface="Tahoma" pitchFamily="34" charset="0"/>
                <a:ea typeface="Tahoma" pitchFamily="34" charset="0"/>
                <a:cs typeface="Tahoma" pitchFamily="34" charset="0"/>
              </a:rPr>
              <a:t>ACCIDENTAL DEATH BENEFIT </a:t>
            </a:r>
            <a:br>
              <a:rPr sz="4000" b="1" smtClean="0">
                <a:latin typeface="Tahoma" pitchFamily="34" charset="0"/>
                <a:ea typeface="Tahoma" pitchFamily="34" charset="0"/>
                <a:cs typeface="Tahoma" pitchFamily="34" charset="0"/>
              </a:rPr>
            </a:br>
            <a:r>
              <a:rPr sz="4000" b="1" smtClean="0">
                <a:latin typeface="Tahoma" pitchFamily="34" charset="0"/>
                <a:ea typeface="Tahoma" pitchFamily="34" charset="0"/>
                <a:cs typeface="Tahoma" pitchFamily="34" charset="0"/>
              </a:rPr>
              <a:t>(ADB)</a:t>
            </a:r>
            <a:br>
              <a:rPr sz="4000" b="1" smtClean="0">
                <a:latin typeface="Tahoma" pitchFamily="34" charset="0"/>
                <a:ea typeface="Tahoma" pitchFamily="34" charset="0"/>
                <a:cs typeface="Tahoma" pitchFamily="34" charset="0"/>
              </a:rPr>
            </a:br>
            <a:endParaRPr sz="4000" b="1" dirty="0">
              <a:latin typeface="Tahoma" pitchFamily="34" charset="0"/>
              <a:ea typeface="Tahoma" pitchFamily="34" charset="0"/>
              <a:cs typeface="Tahoma" pitchFamily="34" charset="0"/>
            </a:endParaRPr>
          </a:p>
        </p:txBody>
      </p:sp>
      <p:sp>
        <p:nvSpPr>
          <p:cNvPr id="7" name="Subtitle 6"/>
          <p:cNvSpPr>
            <a:spLocks noGrp="1"/>
          </p:cNvSpPr>
          <p:nvPr>
            <p:ph type="subTitle" idx="1"/>
          </p:nvPr>
        </p:nvSpPr>
        <p:spPr>
          <a:xfrm>
            <a:off x="533400" y="2209800"/>
            <a:ext cx="7924799" cy="3276600"/>
          </a:xfrm>
        </p:spPr>
        <p:txBody>
          <a:bodyPr/>
          <a:lstStyle/>
          <a:p>
            <a:pPr algn="just"/>
            <a:r>
              <a:rPr lang="en-US" sz="2000" b="1" dirty="0" smtClean="0">
                <a:solidFill>
                  <a:schemeClr val="tx2">
                    <a:lumMod val="20000"/>
                    <a:lumOff val="8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This is a contract attached with a main contract of life insurance policy and  provides additional coverage equal to  basic Sum Assured in case of accidental death of the policy holder. All the persons who have the following characteristics can take this rider:</a:t>
            </a:r>
          </a:p>
          <a:p>
            <a:endParaRPr lang="en-US" sz="2400"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r>
              <a:rPr lang="en-US" sz="2400"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rPr>
              <a:t>Minimum age at entry:		05 years</a:t>
            </a:r>
          </a:p>
          <a:p>
            <a:r>
              <a:rPr lang="en-US" sz="2400"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rPr>
              <a:t>Maximum age at entry:		55 years</a:t>
            </a:r>
          </a:p>
          <a:p>
            <a:r>
              <a:rPr lang="en-US" sz="2400"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rPr>
              <a:t>Maximum age at maturity: 		60 years</a:t>
            </a:r>
            <a:endParaRPr lang="en-US" sz="24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pic>
        <p:nvPicPr>
          <p:cNvPr id="4" name="Picture 3"/>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dissolve">
                                      <p:cBhvr>
                                        <p:cTn id="7" dur="500"/>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
                                            <p:txEl>
                                              <p:pRg st="3" end="3"/>
                                            </p:txEl>
                                          </p:spTgt>
                                        </p:tgtEl>
                                        <p:attrNameLst>
                                          <p:attrName>style.visibility</p:attrName>
                                        </p:attrNameLst>
                                      </p:cBhvr>
                                      <p:to>
                                        <p:strVal val="visible"/>
                                      </p:to>
                                    </p:set>
                                    <p:animEffect transition="in" filter="dissolve">
                                      <p:cBhvr>
                                        <p:cTn id="12" dur="500"/>
                                        <p:tgtEl>
                                          <p:spTgt spid="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dissolve">
                                      <p:cBhvr>
                                        <p:cTn id="1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9144000" cy="1219200"/>
          </a:xfrm>
        </p:spPr>
        <p:txBody>
          <a:bodyPr/>
          <a:lstStyle/>
          <a:p>
            <a:pPr algn="ctr"/>
            <a:r>
              <a:rPr lang="en-US" sz="4000" b="1" dirty="0" smtClean="0">
                <a:latin typeface="Tahoma" pitchFamily="34" charset="0"/>
                <a:ea typeface="Tahoma" pitchFamily="34" charset="0"/>
                <a:cs typeface="Tahoma" pitchFamily="34" charset="0"/>
              </a:rPr>
              <a:t> RIDER CAN BE ATTACHED WITH THE FOLLOWING  </a:t>
            </a:r>
            <a:r>
              <a:rPr sz="4000" b="1" smtClean="0">
                <a:latin typeface="Tahoma" pitchFamily="34" charset="0"/>
                <a:ea typeface="Tahoma" pitchFamily="34" charset="0"/>
                <a:cs typeface="Tahoma" pitchFamily="34" charset="0"/>
              </a:rPr>
              <a:t>PLANS</a:t>
            </a:r>
            <a:endParaRPr lang="en-US" sz="4000" b="1" dirty="0">
              <a:latin typeface="Tahoma" pitchFamily="34" charset="0"/>
              <a:ea typeface="Tahoma" pitchFamily="34" charset="0"/>
              <a:cs typeface="Tahoma" pitchFamily="34" charset="0"/>
            </a:endParaRPr>
          </a:p>
        </p:txBody>
      </p:sp>
      <p:sp>
        <p:nvSpPr>
          <p:cNvPr id="7" name="Subtitle 6"/>
          <p:cNvSpPr>
            <a:spLocks noGrp="1"/>
          </p:cNvSpPr>
          <p:nvPr>
            <p:ph type="subTitle" idx="1"/>
          </p:nvPr>
        </p:nvSpPr>
        <p:spPr>
          <a:xfrm>
            <a:off x="457200" y="1219200"/>
            <a:ext cx="7423151" cy="2743200"/>
          </a:xfrm>
        </p:spPr>
        <p:txBody>
          <a:bodyPr/>
          <a:lstStyle/>
          <a:p>
            <a:pPr>
              <a:lnSpc>
                <a:spcPct val="150000"/>
              </a:lnSpc>
            </a:pPr>
            <a:r>
              <a:rPr lang="en-US" sz="2000" dirty="0" smtClean="0">
                <a:latin typeface="Tahoma" pitchFamily="34" charset="0"/>
                <a:ea typeface="Tahoma" pitchFamily="34" charset="0"/>
                <a:cs typeface="Tahoma" pitchFamily="34" charset="0"/>
              </a:rPr>
              <a:t>	</a:t>
            </a:r>
          </a:p>
          <a:p>
            <a:pPr algn="just">
              <a:lnSpc>
                <a:spcPct val="150000"/>
              </a:lnSpc>
              <a:buFont typeface="Wingdings" pitchFamily="2" charset="2"/>
              <a:buChar char="ü"/>
            </a:pPr>
            <a:r>
              <a:rPr lang="en-US" sz="2000" dirty="0" smtClean="0">
                <a:latin typeface="Tahoma" pitchFamily="34" charset="0"/>
                <a:ea typeface="Tahoma" pitchFamily="34" charset="0"/>
                <a:cs typeface="Tahoma" pitchFamily="34" charset="0"/>
              </a:rPr>
              <a:t> Whole life plan-01</a:t>
            </a:r>
          </a:p>
          <a:p>
            <a:pPr algn="just">
              <a:lnSpc>
                <a:spcPct val="150000"/>
              </a:lnSpc>
              <a:buFont typeface="Wingdings" pitchFamily="2" charset="2"/>
              <a:buChar char="ü"/>
            </a:pPr>
            <a:r>
              <a:rPr lang="en-US" sz="2000" dirty="0" smtClean="0">
                <a:latin typeface="Tahoma" pitchFamily="34" charset="0"/>
                <a:ea typeface="Tahoma" pitchFamily="34" charset="0"/>
                <a:cs typeface="Tahoma" pitchFamily="34" charset="0"/>
              </a:rPr>
              <a:t> Endowment assurance- 03</a:t>
            </a:r>
          </a:p>
          <a:p>
            <a:pPr algn="just">
              <a:lnSpc>
                <a:spcPct val="150000"/>
              </a:lnSpc>
              <a:buFont typeface="Wingdings" pitchFamily="2" charset="2"/>
              <a:buChar char="ü"/>
            </a:pPr>
            <a:r>
              <a:rPr lang="en-US" sz="2000" dirty="0" smtClean="0">
                <a:latin typeface="Tahoma" pitchFamily="34" charset="0"/>
                <a:ea typeface="Tahoma" pitchFamily="34" charset="0"/>
                <a:cs typeface="Tahoma" pitchFamily="34" charset="0"/>
              </a:rPr>
              <a:t> Anticipated endowment 05</a:t>
            </a:r>
          </a:p>
          <a:p>
            <a:pPr algn="just">
              <a:lnSpc>
                <a:spcPct val="150000"/>
              </a:lnSpc>
              <a:buFont typeface="Wingdings" pitchFamily="2" charset="2"/>
              <a:buChar char="ü"/>
            </a:pPr>
            <a:r>
              <a:rPr lang="en-US" sz="2000" dirty="0" smtClean="0">
                <a:latin typeface="Tahoma" pitchFamily="34" charset="0"/>
                <a:ea typeface="Tahoma" pitchFamily="34" charset="0"/>
                <a:cs typeface="Tahoma" pitchFamily="34" charset="0"/>
              </a:rPr>
              <a:t> Joint life assurance -06</a:t>
            </a:r>
          </a:p>
          <a:p>
            <a:pPr algn="just">
              <a:lnSpc>
                <a:spcPct val="150000"/>
              </a:lnSpc>
              <a:buFont typeface="Wingdings" pitchFamily="2" charset="2"/>
              <a:buChar char="ü"/>
            </a:pPr>
            <a:r>
              <a:rPr lang="en-US" sz="2000" dirty="0" smtClean="0">
                <a:latin typeface="Tahoma" pitchFamily="34" charset="0"/>
                <a:ea typeface="Tahoma" pitchFamily="34" charset="0"/>
                <a:cs typeface="Tahoma" pitchFamily="34" charset="0"/>
              </a:rPr>
              <a:t> Child protection assurance-07</a:t>
            </a:r>
          </a:p>
          <a:p>
            <a:pPr algn="just">
              <a:lnSpc>
                <a:spcPct val="150000"/>
              </a:lnSpc>
              <a:buFont typeface="Wingdings" pitchFamily="2" charset="2"/>
              <a:buChar char="ü"/>
            </a:pPr>
            <a:r>
              <a:rPr lang="en-US" sz="2000" dirty="0" smtClean="0">
                <a:latin typeface="Tahoma" pitchFamily="34" charset="0"/>
                <a:ea typeface="Tahoma" pitchFamily="34" charset="0"/>
                <a:cs typeface="Tahoma" pitchFamily="34" charset="0"/>
              </a:rPr>
              <a:t> </a:t>
            </a:r>
            <a:r>
              <a:rPr lang="en-US" sz="2000" dirty="0" err="1" smtClean="0">
                <a:latin typeface="Tahoma" pitchFamily="34" charset="0"/>
                <a:ea typeface="Tahoma" pitchFamily="34" charset="0"/>
                <a:cs typeface="Tahoma" pitchFamily="34" charset="0"/>
              </a:rPr>
              <a:t>Jeevan</a:t>
            </a:r>
            <a:r>
              <a:rPr lang="en-US" sz="2000" dirty="0" smtClean="0">
                <a:latin typeface="Tahoma" pitchFamily="34" charset="0"/>
                <a:ea typeface="Tahoma" pitchFamily="34" charset="0"/>
                <a:cs typeface="Tahoma" pitchFamily="34" charset="0"/>
              </a:rPr>
              <a:t> sathi-19</a:t>
            </a:r>
          </a:p>
          <a:p>
            <a:pPr algn="just">
              <a:lnSpc>
                <a:spcPct val="150000"/>
              </a:lnSpc>
              <a:buFont typeface="Wingdings" pitchFamily="2" charset="2"/>
              <a:buChar char="ü"/>
            </a:pPr>
            <a:r>
              <a:rPr lang="en-US" sz="2000" dirty="0" smtClean="0">
                <a:latin typeface="Tahoma" pitchFamily="34" charset="0"/>
                <a:ea typeface="Tahoma" pitchFamily="34" charset="0"/>
                <a:cs typeface="Tahoma" pitchFamily="34" charset="0"/>
              </a:rPr>
              <a:t> </a:t>
            </a:r>
            <a:r>
              <a:rPr lang="en-US" sz="2000" dirty="0" err="1" smtClean="0">
                <a:latin typeface="Tahoma" pitchFamily="34" charset="0"/>
                <a:ea typeface="Tahoma" pitchFamily="34" charset="0"/>
                <a:cs typeface="Tahoma" pitchFamily="34" charset="0"/>
              </a:rPr>
              <a:t>Shadabad</a:t>
            </a:r>
            <a:r>
              <a:rPr lang="en-US" sz="2000" dirty="0" smtClean="0">
                <a:latin typeface="Tahoma" pitchFamily="34" charset="0"/>
                <a:ea typeface="Tahoma" pitchFamily="34" charset="0"/>
                <a:cs typeface="Tahoma" pitchFamily="34" charset="0"/>
              </a:rPr>
              <a:t> plan-36</a:t>
            </a:r>
          </a:p>
          <a:p>
            <a:pPr algn="just">
              <a:lnSpc>
                <a:spcPct val="150000"/>
              </a:lnSpc>
              <a:buFont typeface="Wingdings" pitchFamily="2" charset="2"/>
              <a:buChar char="ü"/>
            </a:pPr>
            <a:r>
              <a:rPr lang="en-US" sz="2000" dirty="0" smtClean="0">
                <a:latin typeface="Tahoma" pitchFamily="34" charset="0"/>
                <a:ea typeface="Tahoma" pitchFamily="34" charset="0"/>
                <a:cs typeface="Tahoma" pitchFamily="34" charset="0"/>
              </a:rPr>
              <a:t> </a:t>
            </a:r>
            <a:r>
              <a:rPr lang="en-US" sz="2000" dirty="0" err="1" smtClean="0">
                <a:latin typeface="Tahoma" pitchFamily="34" charset="0"/>
                <a:ea typeface="Tahoma" pitchFamily="34" charset="0"/>
                <a:cs typeface="Tahoma" pitchFamily="34" charset="0"/>
              </a:rPr>
              <a:t>Sunehri</a:t>
            </a:r>
            <a:r>
              <a:rPr lang="en-US" sz="2000" dirty="0" smtClean="0">
                <a:latin typeface="Tahoma" pitchFamily="34" charset="0"/>
                <a:ea typeface="Tahoma" pitchFamily="34" charset="0"/>
                <a:cs typeface="Tahoma" pitchFamily="34" charset="0"/>
              </a:rPr>
              <a:t> policy-73</a:t>
            </a:r>
          </a:p>
          <a:p>
            <a:pPr algn="just">
              <a:lnSpc>
                <a:spcPct val="150000"/>
              </a:lnSpc>
              <a:buFont typeface="Wingdings" pitchFamily="2" charset="2"/>
              <a:buChar char="ü"/>
            </a:pPr>
            <a:r>
              <a:rPr lang="en-US" sz="2000" dirty="0" smtClean="0">
                <a:latin typeface="Tahoma" pitchFamily="34" charset="0"/>
                <a:ea typeface="Tahoma" pitchFamily="34" charset="0"/>
                <a:cs typeface="Tahoma" pitchFamily="34" charset="0"/>
              </a:rPr>
              <a:t> Child Education &amp; Marriage plan-75&amp; 76</a:t>
            </a:r>
          </a:p>
          <a:p>
            <a:pPr algn="just">
              <a:lnSpc>
                <a:spcPct val="150000"/>
              </a:lnSpc>
              <a:buFont typeface="Wingdings" pitchFamily="2" charset="2"/>
              <a:buChar char="ü"/>
            </a:pPr>
            <a:r>
              <a:rPr lang="en-US" sz="2000" dirty="0" smtClean="0">
                <a:latin typeface="Tahoma" pitchFamily="34" charset="0"/>
                <a:ea typeface="Tahoma" pitchFamily="34" charset="0"/>
                <a:cs typeface="Tahoma" pitchFamily="34" charset="0"/>
              </a:rPr>
              <a:t> </a:t>
            </a:r>
            <a:r>
              <a:rPr lang="en-US" sz="2000" dirty="0" err="1" smtClean="0">
                <a:latin typeface="Tahoma" pitchFamily="34" charset="0"/>
                <a:ea typeface="Tahoma" pitchFamily="34" charset="0"/>
                <a:cs typeface="Tahoma" pitchFamily="34" charset="0"/>
              </a:rPr>
              <a:t>Shehnai</a:t>
            </a:r>
            <a:r>
              <a:rPr lang="en-US" sz="2000" dirty="0" smtClean="0">
                <a:latin typeface="Tahoma" pitchFamily="34" charset="0"/>
                <a:ea typeface="Tahoma" pitchFamily="34" charset="0"/>
                <a:cs typeface="Tahoma" pitchFamily="34" charset="0"/>
              </a:rPr>
              <a:t> policy -77 </a:t>
            </a:r>
          </a:p>
        </p:txBody>
      </p:sp>
      <p:pic>
        <p:nvPicPr>
          <p:cNvPr id="4" name="Picture 3"/>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230188"/>
            <a:ext cx="9144000" cy="1661993"/>
          </a:xfrm>
        </p:spPr>
        <p:txBody>
          <a:bodyPr/>
          <a:lstStyle/>
          <a:p>
            <a:pPr algn="ctr"/>
            <a:r>
              <a:rPr sz="4000" b="1">
                <a:effectLst>
                  <a:outerShdw blurRad="38100" dist="38100" dir="2700000" algn="tl">
                    <a:srgbClr val="000000">
                      <a:alpha val="43137"/>
                    </a:srgbClr>
                  </a:outerShdw>
                </a:effectLst>
                <a:latin typeface="Tahoma" pitchFamily="34" charset="0"/>
                <a:ea typeface="Tahoma" pitchFamily="34" charset="0"/>
                <a:cs typeface="Tahoma" pitchFamily="34" charset="0"/>
              </a:rPr>
              <a:t>ACCIDENTAL DEATH </a:t>
            </a:r>
            <a:r>
              <a:rPr sz="4000" b="1" smtClean="0">
                <a:effectLst>
                  <a:outerShdw blurRad="38100" dist="38100" dir="2700000" algn="tl">
                    <a:srgbClr val="000000">
                      <a:alpha val="43137"/>
                    </a:srgbClr>
                  </a:outerShdw>
                </a:effectLst>
                <a:latin typeface="Tahoma" pitchFamily="34" charset="0"/>
                <a:ea typeface="Tahoma" pitchFamily="34" charset="0"/>
                <a:cs typeface="Tahoma" pitchFamily="34" charset="0"/>
              </a:rPr>
              <a:t>BENEFIT </a:t>
            </a:r>
            <a:br>
              <a:rPr sz="4000" b="1" smtClean="0">
                <a:effectLst>
                  <a:outerShdw blurRad="38100" dist="38100" dir="2700000" algn="tl">
                    <a:srgbClr val="000000">
                      <a:alpha val="43137"/>
                    </a:srgbClr>
                  </a:outerShdw>
                </a:effectLst>
                <a:latin typeface="Tahoma" pitchFamily="34" charset="0"/>
                <a:ea typeface="Tahoma" pitchFamily="34" charset="0"/>
                <a:cs typeface="Tahoma" pitchFamily="34" charset="0"/>
              </a:rPr>
            </a:br>
            <a:r>
              <a:rPr sz="4000" b="1" smtClean="0">
                <a:effectLst>
                  <a:outerShdw blurRad="38100" dist="38100" dir="2700000" algn="tl">
                    <a:srgbClr val="000000">
                      <a:alpha val="43137"/>
                    </a:srgbClr>
                  </a:outerShdw>
                </a:effectLst>
                <a:latin typeface="Tahoma" pitchFamily="34" charset="0"/>
                <a:ea typeface="Tahoma" pitchFamily="34" charset="0"/>
                <a:cs typeface="Tahoma" pitchFamily="34" charset="0"/>
              </a:rPr>
              <a:t>(ADB)</a:t>
            </a:r>
            <a:r>
              <a:rPr sz="4000"/>
              <a:t/>
            </a:r>
            <a:br>
              <a:rPr sz="4000"/>
            </a:br>
            <a:endParaRPr lang="en-US" sz="4000" u="sng" dirty="0" smtClean="0"/>
          </a:p>
        </p:txBody>
      </p:sp>
      <p:sp>
        <p:nvSpPr>
          <p:cNvPr id="8195" name="Rectangle 3"/>
          <p:cNvSpPr>
            <a:spLocks noGrp="1" noChangeArrowheads="1"/>
          </p:cNvSpPr>
          <p:nvPr>
            <p:ph type="body" idx="1"/>
          </p:nvPr>
        </p:nvSpPr>
        <p:spPr>
          <a:xfrm>
            <a:off x="381000" y="1828800"/>
            <a:ext cx="8382000" cy="3600986"/>
          </a:xfrm>
        </p:spPr>
        <p:txBody>
          <a:bodyPr/>
          <a:lstStyle/>
          <a:p>
            <a:pPr algn="just">
              <a:lnSpc>
                <a:spcPct val="150000"/>
              </a:lnSpc>
              <a:buNone/>
            </a:pPr>
            <a:r>
              <a:rPr lang="en-US" sz="2000" b="1"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rPr>
              <a:t>PREMIUM OF THE RIDER</a:t>
            </a:r>
          </a:p>
          <a:p>
            <a:pPr algn="just" eaLnBrk="1" hangingPunct="1">
              <a:lnSpc>
                <a:spcPct val="150000"/>
              </a:lnSpc>
              <a:buFontTx/>
              <a:buNone/>
            </a:pPr>
            <a:r>
              <a:rPr lang="en-US" sz="2000"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Premium rates ranges from Rs. 1.25 to Rs. 2.50 per thousand of Sum </a:t>
            </a:r>
          </a:p>
          <a:p>
            <a:pPr algn="just" eaLnBrk="1" hangingPunct="1">
              <a:lnSpc>
                <a:spcPct val="150000"/>
              </a:lnSpc>
              <a:buFontTx/>
              <a:buNone/>
            </a:pPr>
            <a:r>
              <a:rPr lang="en-US" sz="2000"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Assured, depending upon the occupational  rating of the proposed.</a:t>
            </a:r>
          </a:p>
          <a:p>
            <a:pPr algn="just">
              <a:lnSpc>
                <a:spcPct val="150000"/>
              </a:lnSpc>
              <a:buNone/>
            </a:pPr>
            <a:r>
              <a:rPr lang="en-US" sz="2000" b="1"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rPr>
              <a:t>MAXIMUM PERMISSIBLE</a:t>
            </a:r>
          </a:p>
          <a:p>
            <a:pPr algn="just">
              <a:lnSpc>
                <a:spcPct val="150000"/>
              </a:lnSpc>
              <a:buNone/>
            </a:pPr>
            <a:r>
              <a:rPr lang="en-US" sz="2000"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Maximum permissible total sum assured limit under all accidental covers  </a:t>
            </a:r>
          </a:p>
          <a:p>
            <a:pPr algn="just">
              <a:lnSpc>
                <a:spcPct val="150000"/>
              </a:lnSpc>
              <a:buNone/>
            </a:pPr>
            <a:r>
              <a:rPr lang="en-US" sz="2000"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is RS. </a:t>
            </a:r>
            <a:r>
              <a:rPr lang="en-US" sz="2000"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80,00,000/-(</a:t>
            </a:r>
            <a:r>
              <a:rPr lang="en-US" sz="2000"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Eight</a:t>
            </a:r>
            <a:r>
              <a:rPr lang="en-US" sz="2000"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US" sz="2000"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Million)</a:t>
            </a:r>
          </a:p>
          <a:p>
            <a:pPr algn="just" eaLnBrk="1" hangingPunct="1">
              <a:lnSpc>
                <a:spcPct val="150000"/>
              </a:lnSpc>
              <a:buFontTx/>
              <a:buNone/>
            </a:pPr>
            <a:endParaRPr lang="en-US" sz="2000" dirty="0" smtClean="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pic>
        <p:nvPicPr>
          <p:cNvPr id="4" name="Picture 3"/>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dissolve">
                                      <p:cBhvr>
                                        <p:cTn id="7" dur="500"/>
                                        <p:tgtEl>
                                          <p:spTgt spid="8195">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8195">
                                            <p:txEl>
                                              <p:pRg st="1" end="1"/>
                                            </p:txEl>
                                          </p:spTgt>
                                        </p:tgtEl>
                                        <p:attrNameLst>
                                          <p:attrName>style.visibility</p:attrName>
                                        </p:attrNameLst>
                                      </p:cBhvr>
                                      <p:to>
                                        <p:strVal val="visible"/>
                                      </p:to>
                                    </p:set>
                                    <p:animEffect transition="in" filter="dissolve">
                                      <p:cBhvr>
                                        <p:cTn id="10" dur="500"/>
                                        <p:tgtEl>
                                          <p:spTgt spid="8195">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8195">
                                            <p:txEl>
                                              <p:pRg st="2" end="2"/>
                                            </p:txEl>
                                          </p:spTgt>
                                        </p:tgtEl>
                                        <p:attrNameLst>
                                          <p:attrName>style.visibility</p:attrName>
                                        </p:attrNameLst>
                                      </p:cBhvr>
                                      <p:to>
                                        <p:strVal val="visible"/>
                                      </p:to>
                                    </p:set>
                                    <p:animEffect transition="in" filter="dissolve">
                                      <p:cBhvr>
                                        <p:cTn id="13" dur="500"/>
                                        <p:tgtEl>
                                          <p:spTgt spid="819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8195">
                                            <p:txEl>
                                              <p:pRg st="3" end="3"/>
                                            </p:txEl>
                                          </p:spTgt>
                                        </p:tgtEl>
                                        <p:attrNameLst>
                                          <p:attrName>style.visibility</p:attrName>
                                        </p:attrNameLst>
                                      </p:cBhvr>
                                      <p:to>
                                        <p:strVal val="visible"/>
                                      </p:to>
                                    </p:set>
                                    <p:animEffect transition="in" filter="dissolve">
                                      <p:cBhvr>
                                        <p:cTn id="18" dur="500"/>
                                        <p:tgtEl>
                                          <p:spTgt spid="8195">
                                            <p:txEl>
                                              <p:pRg st="3" end="3"/>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8195">
                                            <p:txEl>
                                              <p:pRg st="4" end="4"/>
                                            </p:txEl>
                                          </p:spTgt>
                                        </p:tgtEl>
                                        <p:attrNameLst>
                                          <p:attrName>style.visibility</p:attrName>
                                        </p:attrNameLst>
                                      </p:cBhvr>
                                      <p:to>
                                        <p:strVal val="visible"/>
                                      </p:to>
                                    </p:set>
                                    <p:animEffect transition="in" filter="dissolve">
                                      <p:cBhvr>
                                        <p:cTn id="21" dur="500"/>
                                        <p:tgtEl>
                                          <p:spTgt spid="8195">
                                            <p:txEl>
                                              <p:pRg st="4" end="4"/>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8195">
                                            <p:txEl>
                                              <p:pRg st="5" end="5"/>
                                            </p:txEl>
                                          </p:spTgt>
                                        </p:tgtEl>
                                        <p:attrNameLst>
                                          <p:attrName>style.visibility</p:attrName>
                                        </p:attrNameLst>
                                      </p:cBhvr>
                                      <p:to>
                                        <p:strVal val="visible"/>
                                      </p:to>
                                    </p:set>
                                    <p:animEffect transition="in" filter="dissolve">
                                      <p:cBhvr>
                                        <p:cTn id="24" dur="500"/>
                                        <p:tgtEl>
                                          <p:spTgt spid="81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2200" y="1981200"/>
            <a:ext cx="4613764" cy="1200329"/>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72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ahoma" pitchFamily="34" charset="0"/>
                <a:ea typeface="Tahoma" pitchFamily="34" charset="0"/>
                <a:cs typeface="Tahoma" pitchFamily="34" charset="0"/>
              </a:rPr>
              <a:t>thANKS !</a:t>
            </a:r>
            <a:endParaRPr lang="en-US" sz="72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ahoma" pitchFamily="34" charset="0"/>
              <a:ea typeface="Tahoma" pitchFamily="34" charset="0"/>
              <a:cs typeface="Tahoma" pitchFamily="34" charset="0"/>
            </a:endParaRPr>
          </a:p>
        </p:txBody>
      </p:sp>
      <p:sp>
        <p:nvSpPr>
          <p:cNvPr id="3" name="Rectangle 2"/>
          <p:cNvSpPr/>
          <p:nvPr/>
        </p:nvSpPr>
        <p:spPr>
          <a:xfrm>
            <a:off x="2209800" y="3581400"/>
            <a:ext cx="4572000" cy="1015663"/>
          </a:xfrm>
          <a:prstGeom prst="rect">
            <a:avLst/>
          </a:prstGeom>
        </p:spPr>
        <p:txBody>
          <a:bodyPr>
            <a:spAutoFit/>
          </a:bodyPr>
          <a:lstStyle/>
          <a:p>
            <a:pPr algn="ctr"/>
            <a:r>
              <a:rPr lang="en-US" sz="2000" b="1" dirty="0" smtClean="0">
                <a:solidFill>
                  <a:schemeClr val="tx2">
                    <a:lumMod val="9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Developed By</a:t>
            </a:r>
          </a:p>
          <a:p>
            <a:pPr algn="ctr"/>
            <a:endParaRPr lang="en-US" sz="2000" b="1" dirty="0" smtClean="0">
              <a:solidFill>
                <a:schemeClr val="tx2">
                  <a:lumMod val="9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algn="ctr"/>
            <a:r>
              <a:rPr lang="en-US" sz="2000" b="1" dirty="0" smtClean="0">
                <a:solidFill>
                  <a:schemeClr val="tx2">
                    <a:lumMod val="9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Kashif Hashmi &amp; </a:t>
            </a:r>
            <a:r>
              <a:rPr lang="en-US" sz="2000" b="1" dirty="0" err="1" smtClean="0">
                <a:solidFill>
                  <a:schemeClr val="tx2">
                    <a:lumMod val="9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Moshin</a:t>
            </a:r>
            <a:r>
              <a:rPr lang="en-US" sz="2000" b="1" dirty="0" smtClean="0">
                <a:solidFill>
                  <a:schemeClr val="tx2">
                    <a:lumMod val="9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US" sz="2000" b="1" dirty="0" err="1" smtClean="0">
                <a:solidFill>
                  <a:schemeClr val="tx2">
                    <a:lumMod val="9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Abbas</a:t>
            </a:r>
            <a:endParaRPr lang="en-US" sz="2000" b="1" dirty="0" smtClean="0">
              <a:solidFill>
                <a:schemeClr val="tx2">
                  <a:lumMod val="9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ransition>
    <p:fade/>
  </p:transition>
</p:sld>
</file>

<file path=ppt/theme/theme1.xml><?xml version="1.0" encoding="utf-8"?>
<a:theme xmlns:a="http://schemas.openxmlformats.org/drawingml/2006/main" name="7 Part 21 ADB">
  <a:themeElements>
    <a:clrScheme name="Red Template Template">
      <a:dk1>
        <a:srgbClr val="000000"/>
      </a:dk1>
      <a:lt1>
        <a:srgbClr val="FFFFFF"/>
      </a:lt1>
      <a:dk2>
        <a:srgbClr val="9C2828"/>
      </a:dk2>
      <a:lt2>
        <a:srgbClr val="FFFF99"/>
      </a:lt2>
      <a:accent1>
        <a:srgbClr val="FFC000"/>
      </a:accent1>
      <a:accent2>
        <a:srgbClr val="0D84CD"/>
      </a:accent2>
      <a:accent3>
        <a:srgbClr val="AD5778"/>
      </a:accent3>
      <a:accent4>
        <a:srgbClr val="919E7A"/>
      </a:accent4>
      <a:accent5>
        <a:srgbClr val="DA804E"/>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0" ma:contentTypeDescription="Create a new document." ma:contentTypeScope="" ma:versionID="b6358c8e9ccf10d22debe3a56dce56ac"/>
</file>

<file path=customXml/item2.xml><?xml version="1.0" encoding="utf-8"?>
<p:properties xmlns:p="http://schemas.microsoft.com/office/2006/metadata/properties" xmlns:xsi="http://www.w3.org/2001/XMLSchema-instance" xmlns:pc="http://schemas.microsoft.com/office/infopath/2007/PartnerControl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786F452-06BA-49D5-9E2D-C35E6F63D437}">
  <ds:schemaRefs>
    <ds:schemaRef ds:uri="http://schemas.microsoft.com/office/2006/metadata/contentType"/>
    <ds:schemaRef ds:uri="http://schemas.microsoft.com/office/2006/metadata/properties/metaAttributes"/>
  </ds:schemaRefs>
</ds:datastoreItem>
</file>

<file path=customXml/itemProps2.xml><?xml version="1.0" encoding="utf-8"?>
<ds:datastoreItem xmlns:ds="http://schemas.openxmlformats.org/officeDocument/2006/customXml" ds:itemID="{337462FF-9B7B-4D82-96B2-CD19A3C5E32D}">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40DE799-400D-457A-A0F1-CBEB124E44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7 Part 21 ADB</Template>
  <TotalTime>1</TotalTime>
  <Words>235</Words>
  <Application>Microsoft Office PowerPoint</Application>
  <PresentationFormat>On-screen Show (4:3)</PresentationFormat>
  <Paragraphs>37</Paragraphs>
  <Slides>5</Slides>
  <Notes>1</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7 Part 21 ADB</vt:lpstr>
      <vt:lpstr>White with Courier font for code slides</vt:lpstr>
      <vt:lpstr>Slide 1</vt:lpstr>
      <vt:lpstr>ACCIDENTAL DEATH BENEFIT  (ADB) </vt:lpstr>
      <vt:lpstr> RIDER CAN BE ATTACHED WITH THE FOLLOWING  PLANS</vt:lpstr>
      <vt:lpstr>ACCIDENTAL DEATH BENEFIT  (ADB) </vt:lpstr>
      <vt:lpstr>Slide 5</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Hafiz Rasheed Ahmed</dc:creator>
  <cp:lastModifiedBy>Hafiz Rasheed Ahmed</cp:lastModifiedBy>
  <cp:revision>1</cp:revision>
  <dcterms:created xsi:type="dcterms:W3CDTF">2012-02-20T11:30:43Z</dcterms:created>
  <dcterms:modified xsi:type="dcterms:W3CDTF">2012-02-20T11:31:55Z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TC102867849990</vt:lpwstr>
  </property>
</Properties>
</file>