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11"/>
  </p:notesMasterIdLst>
  <p:sldIdLst>
    <p:sldId id="257" r:id="rId6"/>
    <p:sldId id="276" r:id="rId7"/>
    <p:sldId id="277" r:id="rId8"/>
    <p:sldId id="278"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A5E48-4037-464B-B0CD-A57309264C70}" type="datetimeFigureOut">
              <a:rPr lang="en-US" smtClean="0"/>
              <a:pPr/>
              <a:t>2/20/2012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D4A70-2F51-4146-B9C4-8BA4F7541B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2/20/2012 4:30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371600"/>
            <a:ext cx="7239000" cy="4247317"/>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1" hangingPunct="1">
              <a:buFont typeface="Wingdings" pitchFamily="2" charset="2"/>
              <a:buNone/>
            </a:pP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SUPPLEMENTARY CONTRACT</a:t>
            </a:r>
          </a:p>
          <a:p>
            <a:pPr algn="ctr" eaLnBrk="1" hangingPunct="1">
              <a:buFont typeface="Wingdings" pitchFamily="2" charset="2"/>
              <a:buNone/>
            </a:pP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(A.D.B)</a:t>
            </a:r>
          </a:p>
          <a:p>
            <a:pPr algn="ctr" eaLnBrk="1" hangingPunct="1">
              <a:buFont typeface="Wingdings" pitchFamily="2" charset="2"/>
              <a:buNone/>
            </a:pP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ACCIDENTAL</a:t>
            </a:r>
          </a:p>
          <a:p>
            <a:pPr algn="ctr" eaLnBrk="1" hangingPunct="1">
              <a:buFont typeface="Wingdings" pitchFamily="2" charset="2"/>
              <a:buNone/>
            </a:pP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ahoma" pitchFamily="34" charset="0"/>
                <a:ea typeface="Tahoma" pitchFamily="34" charset="0"/>
                <a:cs typeface="Tahoma" pitchFamily="34" charset="0"/>
              </a:rPr>
              <a:t> DEATH BENIFIT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066800"/>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sz="4000" b="1" smtClean="0">
                <a:latin typeface="Tahoma" pitchFamily="34" charset="0"/>
                <a:ea typeface="Tahoma" pitchFamily="34" charset="0"/>
                <a:cs typeface="Tahoma" pitchFamily="34" charset="0"/>
              </a:rPr>
              <a:t>ACCIDENTAL DEATH BENEFIT </a:t>
            </a:r>
            <a:br>
              <a:rPr sz="4000" b="1" smtClean="0">
                <a:latin typeface="Tahoma" pitchFamily="34" charset="0"/>
                <a:ea typeface="Tahoma" pitchFamily="34" charset="0"/>
                <a:cs typeface="Tahoma" pitchFamily="34" charset="0"/>
              </a:rPr>
            </a:br>
            <a:r>
              <a:rPr sz="4000" b="1" smtClean="0">
                <a:latin typeface="Tahoma" pitchFamily="34" charset="0"/>
                <a:ea typeface="Tahoma" pitchFamily="34" charset="0"/>
                <a:cs typeface="Tahoma" pitchFamily="34" charset="0"/>
              </a:rPr>
              <a:t>(ADB)</a:t>
            </a:r>
            <a:br>
              <a:rPr sz="4000" b="1" smtClean="0">
                <a:latin typeface="Tahoma" pitchFamily="34" charset="0"/>
                <a:ea typeface="Tahoma" pitchFamily="34" charset="0"/>
                <a:cs typeface="Tahoma" pitchFamily="34" charset="0"/>
              </a:rPr>
            </a:br>
            <a:endParaRPr sz="4000" b="1" dirty="0">
              <a:latin typeface="Tahoma" pitchFamily="34" charset="0"/>
              <a:ea typeface="Tahoma" pitchFamily="34" charset="0"/>
              <a:cs typeface="Tahoma" pitchFamily="34" charset="0"/>
            </a:endParaRPr>
          </a:p>
        </p:txBody>
      </p:sp>
      <p:sp>
        <p:nvSpPr>
          <p:cNvPr id="7" name="Subtitle 6"/>
          <p:cNvSpPr>
            <a:spLocks noGrp="1"/>
          </p:cNvSpPr>
          <p:nvPr>
            <p:ph type="subTitle" idx="1"/>
          </p:nvPr>
        </p:nvSpPr>
        <p:spPr>
          <a:xfrm>
            <a:off x="533400" y="2209800"/>
            <a:ext cx="7924799" cy="3276600"/>
          </a:xfrm>
        </p:spPr>
        <p:txBody>
          <a:bodyPr/>
          <a:lstStyle/>
          <a:p>
            <a:pPr algn="just"/>
            <a:r>
              <a:rPr lang="en-US" sz="2000" b="1" dirty="0" smtClean="0">
                <a:solidFill>
                  <a:schemeClr val="tx2">
                    <a:lumMod val="20000"/>
                    <a:lumOff val="8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This is a contract attached with a main contract of life insurance policy and  provides additional coverage equal to  basic Sum Assured in case of accidental death of the policy holder. All the persons who have the following characteristics can take this rider:</a:t>
            </a:r>
          </a:p>
          <a:p>
            <a:endPar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Minimum age at entry:		05 years</a:t>
            </a: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age at entry:		55 years</a:t>
            </a:r>
          </a:p>
          <a:p>
            <a:r>
              <a:rPr lang="en-US" sz="24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age at maturity: 		60 years</a:t>
            </a:r>
            <a:endParaRPr lang="en-US" sz="24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dissolv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dissolve">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dissolv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219200"/>
          </a:xfrm>
        </p:spPr>
        <p:txBody>
          <a:bodyPr/>
          <a:lstStyle/>
          <a:p>
            <a:pPr algn="ctr"/>
            <a:r>
              <a:rPr lang="en-US" sz="4000" b="1" dirty="0" smtClean="0">
                <a:latin typeface="Tahoma" pitchFamily="34" charset="0"/>
                <a:ea typeface="Tahoma" pitchFamily="34" charset="0"/>
                <a:cs typeface="Tahoma" pitchFamily="34" charset="0"/>
              </a:rPr>
              <a:t> RIDER CAN BE ATTACHED WITH THE FOLLOWING  </a:t>
            </a:r>
            <a:r>
              <a:rPr sz="4000" b="1" smtClean="0">
                <a:latin typeface="Tahoma" pitchFamily="34" charset="0"/>
                <a:ea typeface="Tahoma" pitchFamily="34" charset="0"/>
                <a:cs typeface="Tahoma" pitchFamily="34" charset="0"/>
              </a:rPr>
              <a:t>PLANS</a:t>
            </a:r>
            <a:endParaRPr lang="en-US" sz="4000" b="1" dirty="0">
              <a:latin typeface="Tahoma" pitchFamily="34" charset="0"/>
              <a:ea typeface="Tahoma" pitchFamily="34" charset="0"/>
              <a:cs typeface="Tahoma" pitchFamily="34" charset="0"/>
            </a:endParaRPr>
          </a:p>
        </p:txBody>
      </p:sp>
      <p:sp>
        <p:nvSpPr>
          <p:cNvPr id="7" name="Subtitle 6"/>
          <p:cNvSpPr>
            <a:spLocks noGrp="1"/>
          </p:cNvSpPr>
          <p:nvPr>
            <p:ph type="subTitle" idx="1"/>
          </p:nvPr>
        </p:nvSpPr>
        <p:spPr>
          <a:xfrm>
            <a:off x="457200" y="1219200"/>
            <a:ext cx="7423151" cy="2743200"/>
          </a:xfrm>
        </p:spPr>
        <p:txBody>
          <a:bodyPr/>
          <a:lstStyle/>
          <a:p>
            <a:pPr>
              <a:lnSpc>
                <a:spcPct val="150000"/>
              </a:lnSpc>
            </a:pPr>
            <a:r>
              <a:rPr lang="en-US" sz="2000" dirty="0" smtClean="0">
                <a:latin typeface="Tahoma" pitchFamily="34" charset="0"/>
                <a:ea typeface="Tahoma" pitchFamily="34" charset="0"/>
                <a:cs typeface="Tahoma" pitchFamily="34" charset="0"/>
              </a:rPr>
              <a:t>	</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Whole life plan-01</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Endowment assurance- 03</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Anticipated endowment 05</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Joint life assurance -06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Child protection assurance-07</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Jeevan</a:t>
            </a:r>
            <a:r>
              <a:rPr lang="en-US" sz="2000" dirty="0" smtClean="0">
                <a:latin typeface="Tahoma" pitchFamily="34" charset="0"/>
                <a:ea typeface="Tahoma" pitchFamily="34" charset="0"/>
                <a:cs typeface="Tahoma" pitchFamily="34" charset="0"/>
              </a:rPr>
              <a:t> sathi-19</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Shadabad</a:t>
            </a:r>
            <a:r>
              <a:rPr lang="en-US" sz="2000" dirty="0" smtClean="0">
                <a:latin typeface="Tahoma" pitchFamily="34" charset="0"/>
                <a:ea typeface="Tahoma" pitchFamily="34" charset="0"/>
                <a:cs typeface="Tahoma" pitchFamily="34" charset="0"/>
              </a:rPr>
              <a:t> plan-36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Sunehri</a:t>
            </a:r>
            <a:r>
              <a:rPr lang="en-US" sz="2000" dirty="0" smtClean="0">
                <a:latin typeface="Tahoma" pitchFamily="34" charset="0"/>
                <a:ea typeface="Tahoma" pitchFamily="34" charset="0"/>
                <a:cs typeface="Tahoma" pitchFamily="34" charset="0"/>
              </a:rPr>
              <a:t> policy-73</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Child Education &amp; Marriage plan-75&amp; 76</a:t>
            </a:r>
          </a:p>
          <a:p>
            <a:pPr algn="just">
              <a:lnSpc>
                <a:spcPct val="150000"/>
              </a:lnSpc>
              <a:buFont typeface="Wingdings" pitchFamily="2" charset="2"/>
              <a:buChar char="ü"/>
            </a:pPr>
            <a:r>
              <a:rPr lang="en-US" sz="2000" dirty="0" smtClean="0">
                <a:latin typeface="Tahoma" pitchFamily="34" charset="0"/>
                <a:ea typeface="Tahoma" pitchFamily="34" charset="0"/>
                <a:cs typeface="Tahoma" pitchFamily="34" charset="0"/>
              </a:rPr>
              <a:t> </a:t>
            </a:r>
            <a:r>
              <a:rPr lang="en-US" sz="2000" dirty="0" err="1" smtClean="0">
                <a:latin typeface="Tahoma" pitchFamily="34" charset="0"/>
                <a:ea typeface="Tahoma" pitchFamily="34" charset="0"/>
                <a:cs typeface="Tahoma" pitchFamily="34" charset="0"/>
              </a:rPr>
              <a:t>Shehnai</a:t>
            </a:r>
            <a:r>
              <a:rPr lang="en-US" sz="2000" dirty="0" smtClean="0">
                <a:latin typeface="Tahoma" pitchFamily="34" charset="0"/>
                <a:ea typeface="Tahoma" pitchFamily="34" charset="0"/>
                <a:cs typeface="Tahoma" pitchFamily="34" charset="0"/>
              </a:rPr>
              <a:t> policy -77 </a:t>
            </a: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30188"/>
            <a:ext cx="9144000" cy="1661993"/>
          </a:xfrm>
        </p:spPr>
        <p:txBody>
          <a:bodyPr/>
          <a:lstStyle/>
          <a:p>
            <a:pPr algn="ctr"/>
            <a:r>
              <a:rPr sz="4000" b="1">
                <a:effectLst>
                  <a:outerShdw blurRad="38100" dist="38100" dir="2700000" algn="tl">
                    <a:srgbClr val="000000">
                      <a:alpha val="43137"/>
                    </a:srgbClr>
                  </a:outerShdw>
                </a:effectLst>
                <a:latin typeface="Tahoma" pitchFamily="34" charset="0"/>
                <a:ea typeface="Tahoma" pitchFamily="34" charset="0"/>
                <a:cs typeface="Tahoma" pitchFamily="34" charset="0"/>
              </a:rPr>
              <a:t>ACCIDENTAL DEATH </a:t>
            </a:r>
            <a: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BENEFIT </a:t>
            </a:r>
            <a:b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br>
            <a:r>
              <a:rPr sz="40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(ADB)</a:t>
            </a:r>
            <a:r>
              <a:rPr sz="4000"/>
              <a:t/>
            </a:r>
            <a:br>
              <a:rPr sz="4000"/>
            </a:br>
            <a:endParaRPr lang="en-US" sz="4000" u="sng" dirty="0" smtClean="0"/>
          </a:p>
        </p:txBody>
      </p:sp>
      <p:sp>
        <p:nvSpPr>
          <p:cNvPr id="8195" name="Rectangle 3"/>
          <p:cNvSpPr>
            <a:spLocks noGrp="1" noChangeArrowheads="1"/>
          </p:cNvSpPr>
          <p:nvPr>
            <p:ph type="body" idx="1"/>
          </p:nvPr>
        </p:nvSpPr>
        <p:spPr>
          <a:xfrm>
            <a:off x="381000" y="1828800"/>
            <a:ext cx="8382000" cy="3600986"/>
          </a:xfrm>
        </p:spPr>
        <p:txBody>
          <a:bodyPr/>
          <a:lstStyle/>
          <a:p>
            <a:pPr algn="just">
              <a:lnSpc>
                <a:spcPct val="150000"/>
              </a:lnSpc>
              <a:buNone/>
            </a:pPr>
            <a:r>
              <a:rPr lang="en-US" sz="20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PREMIUM OF THE RIDER</a:t>
            </a:r>
          </a:p>
          <a:p>
            <a:pPr algn="just" eaLnBrk="1" hangingPunct="1">
              <a:lnSpc>
                <a:spcPct val="150000"/>
              </a:lnSpc>
              <a:buFontTx/>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Premium rates ranges from Rs. 1.25 to Rs. 2.50 per thousand of Sum </a:t>
            </a:r>
          </a:p>
          <a:p>
            <a:pPr algn="just" eaLnBrk="1" hangingPunct="1">
              <a:lnSpc>
                <a:spcPct val="150000"/>
              </a:lnSpc>
              <a:buFontTx/>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Assured, depending upon the occupational  rating of the proposed.</a:t>
            </a:r>
          </a:p>
          <a:p>
            <a:pPr algn="just">
              <a:lnSpc>
                <a:spcPct val="150000"/>
              </a:lnSpc>
              <a:buNone/>
            </a:pPr>
            <a:r>
              <a:rPr lang="en-US" sz="2000" b="1"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MAXIMUM PERMISSIBLE</a:t>
            </a:r>
          </a:p>
          <a:p>
            <a:pPr algn="just">
              <a:lnSpc>
                <a:spcPct val="150000"/>
              </a:lnSpc>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Maximum permissible total sum assured limit under all accidental covers  </a:t>
            </a:r>
          </a:p>
          <a:p>
            <a:pPr algn="just">
              <a:lnSpc>
                <a:spcPct val="150000"/>
              </a:lnSpc>
              <a:buNone/>
            </a:pP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is RS. </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80,00,000/-(</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Eight</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Million)</a:t>
            </a:r>
          </a:p>
          <a:p>
            <a:pPr algn="just" eaLnBrk="1" hangingPunct="1">
              <a:lnSpc>
                <a:spcPct val="150000"/>
              </a:lnSpc>
              <a:buFontTx/>
              <a:buNone/>
            </a:pPr>
            <a:endParaRPr lang="en-US" sz="2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dissolve">
                                      <p:cBhvr>
                                        <p:cTn id="10" dur="500"/>
                                        <p:tgtEl>
                                          <p:spTgt spid="819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dissolve">
                                      <p:cBhvr>
                                        <p:cTn id="13" dur="500"/>
                                        <p:tgtEl>
                                          <p:spTgt spid="819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Effect transition="in" filter="dissolve">
                                      <p:cBhvr>
                                        <p:cTn id="18" dur="500"/>
                                        <p:tgtEl>
                                          <p:spTgt spid="819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dissolve">
                                      <p:cBhvr>
                                        <p:cTn id="21" dur="500"/>
                                        <p:tgtEl>
                                          <p:spTgt spid="8195">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8195">
                                            <p:txEl>
                                              <p:pRg st="5" end="5"/>
                                            </p:txEl>
                                          </p:spTgt>
                                        </p:tgtEl>
                                        <p:attrNameLst>
                                          <p:attrName>style.visibility</p:attrName>
                                        </p:attrNameLst>
                                      </p:cBhvr>
                                      <p:to>
                                        <p:strVal val="visible"/>
                                      </p:to>
                                    </p:set>
                                    <p:animEffect transition="in" filter="dissolve">
                                      <p:cBhvr>
                                        <p:cTn id="24"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981200"/>
            <a:ext cx="4613764"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rPr>
              <a:t>thANKS !</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endParaRPr>
          </a:p>
        </p:txBody>
      </p:sp>
      <p:sp>
        <p:nvSpPr>
          <p:cNvPr id="3" name="Rectangle 2"/>
          <p:cNvSpPr/>
          <p:nvPr/>
        </p:nvSpPr>
        <p:spPr>
          <a:xfrm>
            <a:off x="2209800" y="3581400"/>
            <a:ext cx="4572000" cy="1015663"/>
          </a:xfrm>
          <a:prstGeom prst="rect">
            <a:avLst/>
          </a:prstGeom>
        </p:spPr>
        <p:txBody>
          <a:bodyPr>
            <a:spAutoFit/>
          </a:bodyPr>
          <a:lstStyle/>
          <a:p>
            <a:pPr algn="ctr"/>
            <a:r>
              <a:rPr lang="en-US" sz="2000" b="1" dirty="0"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Developed By</a:t>
            </a:r>
          </a:p>
          <a:p>
            <a:pPr algn="ctr"/>
            <a:endParaRPr lang="en-US" sz="2000" b="1" dirty="0"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a:r>
              <a:rPr lang="en-US" sz="2000" b="1" dirty="0"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Kashif Hashmi &amp; </a:t>
            </a:r>
            <a:r>
              <a:rPr lang="en-US" sz="2000" b="1" dirty="0" err="1"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Moshin</a:t>
            </a:r>
            <a:r>
              <a:rPr lang="en-US" sz="2000" b="1" dirty="0"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US" sz="2000" b="1" dirty="0" err="1"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Abbas</a:t>
            </a:r>
            <a:endParaRPr lang="en-US" sz="2000" b="1" dirty="0" smtClean="0">
              <a:solidFill>
                <a:schemeClr val="tx2">
                  <a:lumMod val="9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transition>
    <p:fade/>
  </p:transition>
</p:sld>
</file>

<file path=ppt/theme/theme1.xml><?xml version="1.0" encoding="utf-8"?>
<a:theme xmlns:a="http://schemas.openxmlformats.org/drawingml/2006/main" name="7 Part 21 ADB">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86F452-06BA-49D5-9E2D-C35E6F63D437}">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37462FF-9B7B-4D82-96B2-CD19A3C5E32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7 Part 21 ADB</Template>
  <TotalTime>1</TotalTime>
  <Words>235</Words>
  <Application>Microsoft Office PowerPoint</Application>
  <PresentationFormat>On-screen Show (4:3)</PresentationFormat>
  <Paragraphs>37</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7 Part 21 ADB</vt:lpstr>
      <vt:lpstr>White with Courier font for code slides</vt:lpstr>
      <vt:lpstr>Slide 1</vt:lpstr>
      <vt:lpstr>ACCIDENTAL DEATH BENEFIT  (ADB) </vt:lpstr>
      <vt:lpstr> RIDER CAN BE ATTACHED WITH THE FOLLOWING  PLANS</vt:lpstr>
      <vt:lpstr>ACCIDENTAL DEATH BENEFIT  (ADB) </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Hafiz Rasheed Ahmed</dc:creator>
  <cp:lastModifiedBy>Hafiz Rasheed Ahmed</cp:lastModifiedBy>
  <cp:revision>1</cp:revision>
  <dcterms:created xsi:type="dcterms:W3CDTF">2012-02-20T11:30:43Z</dcterms:created>
  <dcterms:modified xsi:type="dcterms:W3CDTF">2012-02-20T11:31:55Z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